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48" r:id="rId1"/>
  </p:sldMasterIdLst>
  <p:notesMasterIdLst>
    <p:notesMasterId r:id="rId20"/>
  </p:notesMasterIdLst>
  <p:sldIdLst>
    <p:sldId id="261" r:id="rId2"/>
    <p:sldId id="260" r:id="rId3"/>
    <p:sldId id="265" r:id="rId4"/>
    <p:sldId id="380" r:id="rId5"/>
    <p:sldId id="382" r:id="rId6"/>
    <p:sldId id="381" r:id="rId7"/>
    <p:sldId id="389" r:id="rId8"/>
    <p:sldId id="383" r:id="rId9"/>
    <p:sldId id="386" r:id="rId10"/>
    <p:sldId id="385" r:id="rId11"/>
    <p:sldId id="384" r:id="rId12"/>
    <p:sldId id="387" r:id="rId13"/>
    <p:sldId id="388" r:id="rId14"/>
    <p:sldId id="379" r:id="rId15"/>
    <p:sldId id="371" r:id="rId16"/>
    <p:sldId id="368" r:id="rId17"/>
    <p:sldId id="359" r:id="rId18"/>
    <p:sldId id="264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2851"/>
    <a:srgbClr val="012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8" autoAdjust="0"/>
    <p:restoredTop sz="94249" autoAdjust="0"/>
  </p:normalViewPr>
  <p:slideViewPr>
    <p:cSldViewPr snapToGrid="0" snapToObjects="1">
      <p:cViewPr varScale="1">
        <p:scale>
          <a:sx n="79" d="100"/>
          <a:sy n="79" d="100"/>
        </p:scale>
        <p:origin x="8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A3DF3-B660-4B7A-9A12-C36B3A3FFE89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A19B0-19EA-4182-B1D8-8CA6FD24F1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94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3891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6D5F9-130E-293F-3A8C-2BD691BAA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5AAC11A-F919-E66F-4D19-D1F750491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EB910F7-067C-43A2-14B4-7F3E4C551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BA4A4DA-8817-D7EC-7A43-F225D0C40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546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E8A7B-D3A8-663D-2705-99884A6E2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4FCD119-FBCF-98C2-7A53-F15AC8100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8887AC7-42BC-ED85-30DF-979D4BE39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C5A0B7E-244E-034D-D4FB-F17AB4162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8467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59B1D-83E8-1C30-8623-78E277924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8CE9BA0-B838-3CB4-311E-A621EEB78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7B458E6-2752-43DF-876A-D96C8F3FF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7F89D1C-3DA5-93EF-7B9B-8F29301B31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825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51AE1-97EA-52FC-0614-E9C1FB5D2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375EB9E-F3AF-1FFF-B1BB-AEC82D2B0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6054621-EF36-D94A-85A0-DCED8DFE6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9762994-DA8E-3500-6359-7FE52DC61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550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10C15-1A1D-F403-EFDC-2A549B509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4C11CE4-5606-8124-61C9-0547E943D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207562C-D08C-7458-BD48-81F4DB4FB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A23A9C6-9B36-1960-7450-BF94D0B8C2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133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6058B-A86F-2787-DDB5-3849A1FAC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AD03BA2-504E-04E4-E3E0-A613B5A6E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BAFD1AB-BA70-C830-1CFC-21344B55C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7FD6F83-A4D0-AF15-D9AF-34F4775B7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169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8BC69-2A46-BEB8-E341-68EE5D4C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60E268D7-DEA3-93FA-34C3-6E9BDD6A4C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D9ED5A8-967C-158B-6259-2AFD772BE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9247022-C352-E499-D8F2-3DFCB3E26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9383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2514F-4CA8-E7E7-C2AB-70B5046F1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AEDB9E4-E933-9E8D-D76F-740D0B3B3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B753EC6-A2C9-CA15-C4AB-C83DDC84F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55EBE79-16C3-04E0-5D87-B5FE6EE09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6889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04F50-2764-CF8D-17EE-FBECCCDCA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B6A6598-A809-16EF-5FF7-5E8005A60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A5A06F4-16A8-E72A-1A44-E8C0E2941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261EBC1-401A-5411-AA68-06D379EF6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9783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3F0FA-3A45-7630-AD61-DDD6211C8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D0C2666-84C4-18FA-884D-7EF9ECC4A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DF8B10F-8EAD-22B6-4350-AD93B1E41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29C1151-D142-C065-3158-4AE30425F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45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7E45EC-E857-984F-8379-10CA33E70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2B867FF-3DD2-3745-B706-AC701B7DF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AE546B-4E7E-E547-9D80-07E655B0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5290C3-6C58-2E4A-8424-D73D86FA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29E28C-056B-A645-B058-2EE956BA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68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545467-4FEB-AC4B-86DB-3FD3F146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65892B6-EF09-3B46-9ED5-497097EED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5E4A4E-8912-334F-8D89-2FBF158C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8BD7A6-876F-734E-B813-5A6BA17F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04CC0E-6CBB-D64C-BF1B-08A795AE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948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1133CCC-AF07-184C-876D-D74B91AD3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7878B64-CD80-C241-9481-92B2ED863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1819BC4-C938-874F-97B6-78FEC093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D6C2461-B42C-554E-9291-357E9E2F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E423E59-173B-0743-85AA-4E16C640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27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FE9060-7EEE-4A44-8102-3682CBE9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4336AF-62CC-C443-B562-71A31CC0F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8537EEE-B4E7-5E4E-87BA-CF4C0F2D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23910D-698C-364E-AE93-62930A6D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666EDC-A796-E049-AD2B-7E0CC39F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134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2E0768-69DD-F748-9589-AFBF48F6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09AE6D-5FCA-024A-8930-77A63BB9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320CDD8-8E72-0D49-8265-1819EBC4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EB66E96-9F74-C842-879A-7FAC5A72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509121-0443-5546-8EB3-FC0433F9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33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8D64E7-9DF5-7849-B50B-F4CFDF41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82EC89-DE48-4B49-8494-8EF55975D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AAC62C9-535D-674C-BAB1-9FFC0069C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3E2C7C6-B91C-7545-89A2-4D87534A1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7F536E3-9EC2-7C42-A5A6-DD946AAE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9239D36-2F9D-5E47-A91D-CB4ECF4D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675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6E212D-EFC9-E843-AEF9-4697F435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0F4C0F8-A495-6242-8F9E-34A6AEED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12D6E2A-C35D-C240-AAB7-324EE81F6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1330E7-B625-424C-8217-22573F56F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3F22E5C-A586-AB40-A686-186F5106A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6070531-A794-454B-AC6D-98AB51FB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F4896FC-7628-F84A-834A-87FC631E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095E2F2-F3BA-7F41-BB1C-6346416B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14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8C240B-11F8-B34C-8BFB-1FE5AB55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5954971-DEEB-3244-8632-9615BD20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5F868A1-5A8C-274D-AC44-95414589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4375EDA-CE8D-2542-9A84-592CB860A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03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CA46F65-79E5-6640-BB8A-88AC3744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76F9CD8-62E8-A344-8837-0E8848AD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E744F3-F316-EC4D-A357-B10CF610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75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121203-76E8-CF48-AFDD-C08BD94A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8C0D2F-119B-5D42-8A65-746B723B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CF4AF3-AB8F-4F40-A5BC-5938AF9E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B2DC796-CB61-4641-A562-F133196F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E6BC2EB-A5D4-9649-BCCF-DB7FB647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E71873-612B-FD46-98D9-5EE27F46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83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C57719-3DA3-F840-BF88-A98938D7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86DB84D-E331-2D4D-B110-8579350ED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F07BD4-77ED-A24F-8126-77639250F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353D5D8-8518-BF43-A85D-494896B7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1E4CF2F-3330-B147-93CE-BCEE7C9C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F91B097-73EA-454C-9770-E7201C41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13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BF4A4A6-0F8B-8C48-B454-E43C26D0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55834CF-022D-E94D-8E0A-E917ADE6B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EF9CCE1-DE1B-C447-A4F1-CA789A4E5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98268-C1E1-5C45-A952-D7B95B0AE97A}" type="datetimeFigureOut">
              <a:rPr lang="hu-HU" smtClean="0"/>
              <a:t>2025. 05. 09.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7C2F029-7EC5-EF46-8DEA-E7DAC381D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E9C6E1-4BD7-454B-90C2-FAB8A2FC1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2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E:\Luca2020\2021_MTA_PALYAZAT\Magyar%20Tudom&#225;nyos%20Akad&#233;mia%20K&#246;zoktat&#225;s-fejleszt&#233;si%20Kutat&#225;si%20Programj&#225;nak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tomc.elte.hu/publications/9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ttomc.elte.hu/rails/active_storage/blobs/eyJfcmFpbHMiOnsibWVzc2FnZSI6IkJBaHBBaVlRIiwiZXhwIjpudWxsLCJwdXIiOiJibG9iX2lkIn19--f5de6e8a2339cc0a2cbe70daea799592999699b6/T3_teszt_2024_08_26_MEGOLDOKULCS_HONLAPRA.docx?disposition=attachmen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tereader.hu/media/2017/07/Diszciplinak_4_READER.pdf" TargetMode="External"/><Relationship Id="rId13" Type="http://schemas.openxmlformats.org/officeDocument/2006/relationships/hyperlink" Target="https://www.tanarkepzok.hu/szakmai-anyagok/" TargetMode="External"/><Relationship Id="rId3" Type="http://schemas.openxmlformats.org/officeDocument/2006/relationships/hyperlink" Target="https://mersz.hu/dokumentum/matud202211__8" TargetMode="External"/><Relationship Id="rId7" Type="http://schemas.openxmlformats.org/officeDocument/2006/relationships/hyperlink" Target="https://www.scimagojr.com/journalsearch.php?q=17700156748&amp;tip=sid&amp;clean=0" TargetMode="External"/><Relationship Id="rId12" Type="http://schemas.openxmlformats.org/officeDocument/2006/relationships/hyperlink" Target="https://agrarium7.hu/agrarszakmai-tanulmanyok" TargetMode="External"/><Relationship Id="rId2" Type="http://schemas.openxmlformats.org/officeDocument/2006/relationships/hyperlink" Target="https://mersz.hu/hivatkozas/matud202211_f81026/#matud202211_f810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used.org/index.php/tused/issue/view/79/27" TargetMode="External"/><Relationship Id="rId11" Type="http://schemas.openxmlformats.org/officeDocument/2006/relationships/hyperlink" Target="https://contentpedagogy.webnode.hu/publikaciok/" TargetMode="External"/><Relationship Id="rId5" Type="http://schemas.openxmlformats.org/officeDocument/2006/relationships/hyperlink" Target="https://upszonline.hu/index.php?article=730506007" TargetMode="External"/><Relationship Id="rId10" Type="http://schemas.openxmlformats.org/officeDocument/2006/relationships/hyperlink" Target="https://upszonline.hu/index.php?article=720304008" TargetMode="External"/><Relationship Id="rId4" Type="http://schemas.openxmlformats.org/officeDocument/2006/relationships/hyperlink" Target="https://pubs.rsc.org/en/content/articlelanding/2023/rp/d2rp00260d" TargetMode="External"/><Relationship Id="rId9" Type="http://schemas.openxmlformats.org/officeDocument/2006/relationships/hyperlink" Target="https://mersz.hu/hivatkozas/matud202008_f45435#matud202008_f45435" TargetMode="External"/><Relationship Id="rId14" Type="http://schemas.openxmlformats.org/officeDocument/2006/relationships/hyperlink" Target="https://tkk.elte.hu/dstore/document/11932/tanulmanyok_a_mester_es_tanitvany_orszagos_tanarkepzesi_konferenciarol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tomc.elte.hu/publications/9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tomc.elte.hu/publications/9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openbook.php?record_id=959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tomc.elte.hu/publications/92" TargetMode="External"/><Relationship Id="rId3" Type="http://schemas.openxmlformats.org/officeDocument/2006/relationships/hyperlink" Target="https://ttomc.elte.hu/publications/95" TargetMode="External"/><Relationship Id="rId7" Type="http://schemas.openxmlformats.org/officeDocument/2006/relationships/hyperlink" Target="https://mta.hu/kozoktatas-fejlesztesi-kutatasi-program/mta-elte-kutatasalapu-kemiatanitas-kutatocsoport-11244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ta.hu/kozoktatas-fejlesztesi-kutatasi-program" TargetMode="External"/><Relationship Id="rId5" Type="http://schemas.openxmlformats.org/officeDocument/2006/relationships/hyperlink" Target="https://ttomc.elte.hu/publications/90" TargetMode="External"/><Relationship Id="rId4" Type="http://schemas.openxmlformats.org/officeDocument/2006/relationships/hyperlink" Target="https://mta.hu/tantargy-pedagogiai-kutatasi-program/mta-elte-kutatasalapu-kemiatanitas-kutatocsoport-107088" TargetMode="External"/><Relationship Id="rId9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tomc.elte.hu/publications/9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ttomc.elte.hu/rails/active_storage/blobs/eyJfcmFpbHMiOnsibWVzc2FnZSI6IkJBaHBBa3dPIiwiZXhwIjpudWxsLCJwdXIiOiJibG9iX2lkIn19--d7eac124859cc1de6ea1c3e365fb875cf75da591/10_Savas_eso_kagylok_2023_05_27_HONLAPRA.docx?disposition=attachmen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tomc.elte.hu/publications/9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ttomc.elte.hu/rails/active_storage/blobs/eyJfcmFpbHMiOnsibWVzc2FnZSI6IkJBaHBBaVlRIiwiZXhwIjpudWxsLCJwdXIiOiJibG9iX2lkIn19--f5de6e8a2339cc0a2cbe70daea799592999699b6/T3_teszt_2024_08_26_MEGOLDOKULCS_HONLAPRA.docx?disposition=attachme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85062A64-5065-284B-A303-8CD270874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1564"/>
            <a:ext cx="12192000" cy="685800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1" y="2199530"/>
            <a:ext cx="9306232" cy="218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hu-HU" sz="33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3300" b="1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</a:t>
            </a:r>
          </a:p>
          <a:p>
            <a:pPr algn="ctr">
              <a:lnSpc>
                <a:spcPct val="100000"/>
              </a:lnSpc>
            </a:pPr>
            <a:r>
              <a:rPr lang="hu-HU" sz="3300" b="1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fejlesztése terén</a:t>
            </a:r>
            <a:br>
              <a:rPr lang="hu-HU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29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29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MTA-ELTE Kutatásalapú Kémiatanítás Kutatócsoport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B46220C8-18AF-4FD2-A0E3-B402C4421CA8}"/>
              </a:ext>
            </a:extLst>
          </p:cNvPr>
          <p:cNvSpPr txBox="1">
            <a:spLocks/>
          </p:cNvSpPr>
          <p:nvPr/>
        </p:nvSpPr>
        <p:spPr>
          <a:xfrm>
            <a:off x="0" y="4385516"/>
            <a:ext cx="8843057" cy="1518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20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Szalay Luca </a:t>
            </a:r>
          </a:p>
          <a:p>
            <a:pPr>
              <a:lnSpc>
                <a:spcPct val="134000"/>
              </a:lnSpc>
            </a:pPr>
            <a:r>
              <a:rPr lang="hu-HU" sz="20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Eötvös Loránd Tudományegyetem, Kémiai Intézet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81288BA-6D9D-4519-B627-D3320E1CCA2E}"/>
              </a:ext>
            </a:extLst>
          </p:cNvPr>
          <p:cNvSpPr txBox="1">
            <a:spLocks/>
          </p:cNvSpPr>
          <p:nvPr/>
        </p:nvSpPr>
        <p:spPr>
          <a:xfrm>
            <a:off x="353962" y="6081823"/>
            <a:ext cx="7949380" cy="744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800" u="sng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Magyar Tudományos Akadémia, Közoktatás-fejlesztési Kutatási Program</a:t>
            </a:r>
            <a:endParaRPr lang="hu-HU" sz="18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97D8DC7-0E7B-449B-9698-A7A9C182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961"/>
            <a:ext cx="9572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18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59EFE-E85D-8DBB-D473-6E121D13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D65D4FEB-DB2C-4FAC-BD6D-BA45DCCE5D94}"/>
              </a:ext>
            </a:extLst>
          </p:cNvPr>
          <p:cNvSpPr txBox="1"/>
          <p:nvPr/>
        </p:nvSpPr>
        <p:spPr>
          <a:xfrm>
            <a:off x="305948" y="191556"/>
            <a:ext cx="117406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V.2. </a:t>
            </a:r>
            <a:r>
              <a:rPr lang="hu-HU" sz="28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Példa a kísérlettervező feladatokra – A tesztekben</a:t>
            </a:r>
          </a:p>
          <a:p>
            <a:pPr algn="ctr"/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(Elérhetők: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Természettudományos Oktatásmódszertani Centrum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02E9795E-DEB5-BD36-21A9-42D90FA78219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56993FCD-1C39-AC67-349D-8406EA466EAD}"/>
              </a:ext>
            </a:extLst>
          </p:cNvPr>
          <p:cNvSpPr txBox="1"/>
          <p:nvPr/>
        </p:nvSpPr>
        <p:spPr>
          <a:xfrm>
            <a:off x="0" y="1084108"/>
            <a:ext cx="12192000" cy="8176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hu-HU" sz="2200" b="0" i="0" u="none" strike="noStrike" dirty="0">
                <a:solidFill>
                  <a:srgbClr val="00008B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T3 teszt és javítási útmutatója</a:t>
            </a:r>
            <a:r>
              <a:rPr lang="hu-HU" sz="2200" b="0" i="0" u="none" strike="noStrike" dirty="0">
                <a:solidFill>
                  <a:srgbClr val="00008B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sémának megfelelő kérdések</a:t>
            </a:r>
            <a:endParaRPr lang="hu-HU" sz="2200" b="0" i="0" dirty="0">
              <a:solidFill>
                <a:srgbClr val="33333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 változtatnátok a kísérletek során?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kémiai reakció melyik, a pezsgés szempontjából fontos termékének mennyisége függ az általatok okozott változástól?</a:t>
            </a:r>
          </a:p>
          <a:p>
            <a:pPr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c) Hogyan tudnátok vizsgálni a b) pontban megnevezett reakciótermék mennyiségét</a:t>
            </a:r>
            <a:r>
              <a:rPr lang="hu-HU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d) Minek alapján döntenétek el, hogy melyik tömegarányt érdemes alkalmaznotok?</a:t>
            </a:r>
          </a:p>
          <a:p>
            <a:pPr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e) Miért fontos minden esetben alaposan összerázni a palackok tartalmát?</a:t>
            </a:r>
          </a:p>
          <a:p>
            <a:pPr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f) Írj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jelet az alábbi listában lévő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állítás elé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azt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igaznak tartod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és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jelet az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állítás elé, ha azt nem tartod igaznak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 </a:t>
            </a:r>
          </a:p>
          <a:p>
            <a:pPr lvl="1"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kísérlet során azonos tömegű citromsavat kell használni.</a:t>
            </a:r>
          </a:p>
          <a:p>
            <a:pPr lvl="1"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kísérlet során azonos tömegű szódabikarbónát kell használni.</a:t>
            </a:r>
          </a:p>
          <a:p>
            <a:pPr lvl="1"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kísérlet során azonos térfogatú </a:t>
            </a:r>
            <a:r>
              <a:rPr lang="hu-HU" sz="2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üdítős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palackot kell használni</a:t>
            </a:r>
            <a:r>
              <a:rPr lang="hu-HU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1"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kísérlet során azonos anyagból készült </a:t>
            </a:r>
            <a:r>
              <a:rPr lang="hu-HU" sz="2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üdítős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palackot kell használni.</a:t>
            </a:r>
          </a:p>
          <a:p>
            <a:pPr>
              <a:lnSpc>
                <a:spcPct val="114000"/>
              </a:lnSpc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DBE84741-6A8A-25A9-7198-FD9CD3CD0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4DADA673-82A5-521D-A0AC-41B7A032CAD0}"/>
              </a:ext>
            </a:extLst>
          </p:cNvPr>
          <p:cNvSpPr txBox="1">
            <a:spLocks/>
          </p:cNvSpPr>
          <p:nvPr/>
        </p:nvSpPr>
        <p:spPr>
          <a:xfrm>
            <a:off x="2200940" y="6268693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34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5A6FB-ADED-D808-92AD-0C3E74E7A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67D318C-F316-A815-144A-F88A81AB8E17}"/>
              </a:ext>
            </a:extLst>
          </p:cNvPr>
          <p:cNvSpPr txBox="1"/>
          <p:nvPr/>
        </p:nvSpPr>
        <p:spPr>
          <a:xfrm>
            <a:off x="743815" y="-79946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Legújabb eredmények – Cohen </a:t>
            </a:r>
            <a:r>
              <a:rPr lang="hu-HU" sz="2800" b="1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hatásméretek a </a:t>
            </a:r>
          </a:p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tanév végi mintára számolva (</a:t>
            </a:r>
            <a:r>
              <a:rPr lang="hu-HU" sz="2800" b="1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=603)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95571C9-2E23-C10D-6E74-0D8D047735AA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65AA7817-8285-11E4-8B8D-F0C8707B2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D3059B40-1A76-D188-996B-4D22E9DDE599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8FE668-887E-65EE-0820-98DE678C69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1647326"/>
              </p:ext>
            </p:extLst>
          </p:nvPr>
        </p:nvGraphicFramePr>
        <p:xfrm>
          <a:off x="0" y="803125"/>
          <a:ext cx="12192000" cy="4204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0864">
                  <a:extLst>
                    <a:ext uri="{9D8B030D-6E8A-4147-A177-3AD203B41FA5}">
                      <a16:colId xmlns:a16="http://schemas.microsoft.com/office/drawing/2014/main" val="1484978102"/>
                    </a:ext>
                  </a:extLst>
                </a:gridCol>
                <a:gridCol w="2015936">
                  <a:extLst>
                    <a:ext uri="{9D8B030D-6E8A-4147-A177-3AD203B41FA5}">
                      <a16:colId xmlns:a16="http://schemas.microsoft.com/office/drawing/2014/main" val="121512528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8810673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0004659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74091638"/>
                    </a:ext>
                  </a:extLst>
                </a:gridCol>
              </a:tblGrid>
              <a:tr h="375655">
                <a:tc>
                  <a:txBody>
                    <a:bodyPr/>
                    <a:lstStyle/>
                    <a:p>
                      <a:r>
                        <a:rPr lang="hu-HU" sz="2400" dirty="0">
                          <a:latin typeface="+mn-lt"/>
                        </a:rPr>
                        <a:t>Csoportok / Tesztek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tanév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tanév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tanév</a:t>
                      </a:r>
                      <a:endParaRPr lang="hu-HU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>
                          <a:latin typeface="+mn-lt"/>
                        </a:rPr>
                        <a:t>3 tanév összesen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367750"/>
                  </a:ext>
                </a:extLst>
              </a:tr>
              <a:tr h="375655">
                <a:tc gridSpan="5">
                  <a:txBody>
                    <a:bodyPr/>
                    <a:lstStyle/>
                    <a:p>
                      <a:pPr algn="ctr"/>
                      <a:r>
                        <a:rPr lang="hu-H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Összes pontszám</a:t>
                      </a:r>
                      <a:endParaRPr lang="hu-HU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686782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9674213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400" b="1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7986684"/>
                  </a:ext>
                </a:extLst>
              </a:tr>
              <a:tr h="375655">
                <a:tc gridSpan="5"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n-lt"/>
                        </a:rPr>
                        <a:t>Tárgyi tudás</a:t>
                      </a:r>
                      <a:endParaRPr lang="hu-HU" sz="2400" b="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075259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0,03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7786728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093201"/>
                  </a:ext>
                </a:extLst>
              </a:tr>
              <a:tr h="375655">
                <a:tc gridSpan="5"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n-lt"/>
                        </a:rPr>
                        <a:t>Kísérlettervezés</a:t>
                      </a:r>
                      <a:endParaRPr lang="hu-HU" sz="2400" b="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240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240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24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187587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9395195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95249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B415B09-EE29-7536-E297-4477457470B1}"/>
              </a:ext>
            </a:extLst>
          </p:cNvPr>
          <p:cNvSpPr txBox="1"/>
          <p:nvPr/>
        </p:nvSpPr>
        <p:spPr>
          <a:xfrm>
            <a:off x="-1" y="4936427"/>
            <a:ext cx="12111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1. tanév: </a:t>
            </a:r>
            <a:r>
              <a:rPr lang="hu-HU" sz="2400" dirty="0">
                <a:solidFill>
                  <a:srgbClr val="00B050"/>
                </a:solidFill>
              </a:rPr>
              <a:t>a 3. (gyakorlatban kísérlettervezést végző) csoport jól fejlődött a kísérlettervezésben</a:t>
            </a:r>
            <a:r>
              <a:rPr lang="hu-HU" sz="2400" dirty="0"/>
              <a:t>.</a:t>
            </a:r>
          </a:p>
          <a:p>
            <a:r>
              <a:rPr lang="hu-HU" sz="2400" dirty="0"/>
              <a:t>2. tanév:</a:t>
            </a:r>
            <a:r>
              <a:rPr lang="hu-HU" sz="2400" dirty="0">
                <a:highlight>
                  <a:srgbClr val="FFFF00"/>
                </a:highlight>
              </a:rPr>
              <a:t> trendforduló</a:t>
            </a:r>
            <a:r>
              <a:rPr lang="hu-HU" sz="2400" dirty="0"/>
              <a:t>; 	3. tanév: </a:t>
            </a:r>
            <a:r>
              <a:rPr lang="hu-HU" sz="2400" dirty="0">
                <a:solidFill>
                  <a:srgbClr val="00B050"/>
                </a:solidFill>
              </a:rPr>
              <a:t>a 3. </a:t>
            </a:r>
            <a:r>
              <a:rPr lang="hu-HU" sz="2400" dirty="0" err="1">
                <a:solidFill>
                  <a:srgbClr val="00B050"/>
                </a:solidFill>
              </a:rPr>
              <a:t>csop</a:t>
            </a:r>
            <a:r>
              <a:rPr lang="hu-HU" sz="2400" dirty="0">
                <a:solidFill>
                  <a:srgbClr val="00B050"/>
                </a:solidFill>
              </a:rPr>
              <a:t>. ismét jobban fejlődött kísérlettervezésben</a:t>
            </a:r>
            <a:r>
              <a:rPr lang="hu-HU" sz="2400" dirty="0"/>
              <a:t>, </a:t>
            </a:r>
          </a:p>
          <a:p>
            <a:r>
              <a:rPr lang="hu-HU" sz="2400" dirty="0">
                <a:solidFill>
                  <a:srgbClr val="FF0000"/>
                </a:solidFill>
              </a:rPr>
              <a:t>de a 3. </a:t>
            </a:r>
            <a:r>
              <a:rPr lang="hu-HU" sz="2400" dirty="0" err="1">
                <a:solidFill>
                  <a:srgbClr val="FF0000"/>
                </a:solidFill>
              </a:rPr>
              <a:t>csop</a:t>
            </a:r>
            <a:r>
              <a:rPr lang="hu-HU" sz="2400" dirty="0">
                <a:solidFill>
                  <a:srgbClr val="FF0000"/>
                </a:solidFill>
              </a:rPr>
              <a:t>. a tárgyi tudás változása tekintetében elmarad a másik két csoporttól.</a:t>
            </a:r>
          </a:p>
        </p:txBody>
      </p:sp>
    </p:spTree>
    <p:extLst>
      <p:ext uri="{BB962C8B-B14F-4D97-AF65-F5344CB8AC3E}">
        <p14:creationId xmlns:p14="http://schemas.microsoft.com/office/powerpoint/2010/main" val="2571255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65D2F-A853-FC79-9F83-37AC179E2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B6F6A09-E4F2-27B5-819E-B45D40889CC1}"/>
              </a:ext>
            </a:extLst>
          </p:cNvPr>
          <p:cNvSpPr txBox="1"/>
          <p:nvPr/>
        </p:nvSpPr>
        <p:spPr>
          <a:xfrm>
            <a:off x="0" y="37988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Legújabb eredmények – A paraméterek Parciális Éta Négyzet (</a:t>
            </a:r>
            <a:r>
              <a:rPr lang="hu-HU" sz="2800" b="1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</a:t>
            </a:r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hatásméretei a 3. tanév végi mintára számolva (</a:t>
            </a:r>
            <a:r>
              <a:rPr lang="hu-HU" sz="2800" b="1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=603)</a:t>
            </a:r>
          </a:p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DDE8BC45-AE07-7233-096C-FC5A666B2C85}"/>
              </a:ext>
            </a:extLst>
          </p:cNvPr>
          <p:cNvCxnSpPr/>
          <p:nvPr/>
        </p:nvCxnSpPr>
        <p:spPr>
          <a:xfrm>
            <a:off x="757931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0196FA35-4999-B352-C665-65B892A6C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" y="6007100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7BACC410-A5DF-2A88-3DCA-2357CDE13B2E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Táblázat 4">
            <a:extLst>
              <a:ext uri="{FF2B5EF4-FFF2-40B4-BE49-F238E27FC236}">
                <a16:creationId xmlns:a16="http://schemas.microsoft.com/office/drawing/2014/main" id="{36EFA3E3-1B02-FD31-A693-66DF918EA0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812279"/>
              </p:ext>
            </p:extLst>
          </p:nvPr>
        </p:nvGraphicFramePr>
        <p:xfrm>
          <a:off x="92151" y="925640"/>
          <a:ext cx="12014792" cy="2383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5617">
                  <a:extLst>
                    <a:ext uri="{9D8B030D-6E8A-4147-A177-3AD203B41FA5}">
                      <a16:colId xmlns:a16="http://schemas.microsoft.com/office/drawing/2014/main" val="3035277346"/>
                    </a:ext>
                  </a:extLst>
                </a:gridCol>
                <a:gridCol w="1784798">
                  <a:extLst>
                    <a:ext uri="{9D8B030D-6E8A-4147-A177-3AD203B41FA5}">
                      <a16:colId xmlns:a16="http://schemas.microsoft.com/office/drawing/2014/main" val="1521210617"/>
                    </a:ext>
                  </a:extLst>
                </a:gridCol>
                <a:gridCol w="1806192">
                  <a:extLst>
                    <a:ext uri="{9D8B030D-6E8A-4147-A177-3AD203B41FA5}">
                      <a16:colId xmlns:a16="http://schemas.microsoft.com/office/drawing/2014/main" val="2353362349"/>
                    </a:ext>
                  </a:extLst>
                </a:gridCol>
                <a:gridCol w="1696727">
                  <a:extLst>
                    <a:ext uri="{9D8B030D-6E8A-4147-A177-3AD203B41FA5}">
                      <a16:colId xmlns:a16="http://schemas.microsoft.com/office/drawing/2014/main" val="3432047556"/>
                    </a:ext>
                  </a:extLst>
                </a:gridCol>
                <a:gridCol w="1751458">
                  <a:extLst>
                    <a:ext uri="{9D8B030D-6E8A-4147-A177-3AD203B41FA5}">
                      <a16:colId xmlns:a16="http://schemas.microsoft.com/office/drawing/2014/main" val="3492414265"/>
                    </a:ext>
                  </a:extLst>
                </a:gridCol>
              </a:tblGrid>
              <a:tr h="3709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>
                          <a:latin typeface="+mn-lt"/>
                        </a:rPr>
                        <a:t>Paraméter/Kovariáns↓              Tesztek, </a:t>
                      </a:r>
                      <a:r>
                        <a:rPr lang="hu-HU" sz="2000" i="1" dirty="0">
                          <a:latin typeface="+mn-lt"/>
                        </a:rPr>
                        <a:t>PES→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T0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</a:t>
                      </a:r>
                      <a:r>
                        <a:rPr lang="hu-HU" sz="2000" dirty="0">
                          <a:effectLst/>
                          <a:ea typeface="Calibri" panose="020F0502020204030204" pitchFamily="34" charset="0"/>
                        </a:rPr>
                        <a:t>**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T3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6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b="1" noProof="0" dirty="0">
                          <a:latin typeface="+mn-lt"/>
                        </a:rPr>
                        <a:t>Csoport (a fejlesztés hatása)</a:t>
                      </a:r>
                      <a:endParaRPr lang="en-GB" sz="200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0,035*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488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iskola rangja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0,022*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0,109*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0,034*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651946"/>
                  </a:ext>
                </a:extLst>
              </a:tr>
              <a:tr h="345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anya iskolai végzettsége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0,019*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1493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Nem (fiú/lány)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7489583"/>
                  </a:ext>
                </a:extLst>
              </a:tr>
              <a:tr h="4025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Előzetes tárgyi tudás, 2021.: T0</a:t>
                      </a:r>
                      <a:r>
                        <a:rPr lang="hu-HU" sz="20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</a:t>
                      </a:r>
                      <a:endParaRPr lang="hu-HU" sz="20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0,044*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0,050*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0,016*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14597"/>
                  </a:ext>
                </a:extLst>
              </a:tr>
            </a:tbl>
          </a:graphicData>
        </a:graphic>
      </p:graphicFrame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0D853575-DD12-339D-A49D-CA50FC612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5195296"/>
              </p:ext>
            </p:extLst>
          </p:nvPr>
        </p:nvGraphicFramePr>
        <p:xfrm>
          <a:off x="92152" y="3293797"/>
          <a:ext cx="12014791" cy="2383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2062">
                  <a:extLst>
                    <a:ext uri="{9D8B030D-6E8A-4147-A177-3AD203B41FA5}">
                      <a16:colId xmlns:a16="http://schemas.microsoft.com/office/drawing/2014/main" val="3035277346"/>
                    </a:ext>
                  </a:extLst>
                </a:gridCol>
                <a:gridCol w="1800913">
                  <a:extLst>
                    <a:ext uri="{9D8B030D-6E8A-4147-A177-3AD203B41FA5}">
                      <a16:colId xmlns:a16="http://schemas.microsoft.com/office/drawing/2014/main" val="1521210617"/>
                    </a:ext>
                  </a:extLst>
                </a:gridCol>
                <a:gridCol w="1822499">
                  <a:extLst>
                    <a:ext uri="{9D8B030D-6E8A-4147-A177-3AD203B41FA5}">
                      <a16:colId xmlns:a16="http://schemas.microsoft.com/office/drawing/2014/main" val="2353362349"/>
                    </a:ext>
                  </a:extLst>
                </a:gridCol>
                <a:gridCol w="1712045">
                  <a:extLst>
                    <a:ext uri="{9D8B030D-6E8A-4147-A177-3AD203B41FA5}">
                      <a16:colId xmlns:a16="http://schemas.microsoft.com/office/drawing/2014/main" val="3432047556"/>
                    </a:ext>
                  </a:extLst>
                </a:gridCol>
                <a:gridCol w="1767272">
                  <a:extLst>
                    <a:ext uri="{9D8B030D-6E8A-4147-A177-3AD203B41FA5}">
                      <a16:colId xmlns:a16="http://schemas.microsoft.com/office/drawing/2014/main" val="3492414265"/>
                    </a:ext>
                  </a:extLst>
                </a:gridCol>
              </a:tblGrid>
              <a:tr h="3709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>
                          <a:latin typeface="+mn-lt"/>
                        </a:rPr>
                        <a:t>Paraméter/Kovariáns↓             Tesztek, </a:t>
                      </a:r>
                      <a:r>
                        <a:rPr lang="hu-HU" sz="2000" i="1" dirty="0">
                          <a:latin typeface="+mn-lt"/>
                        </a:rPr>
                        <a:t>PES→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T0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  <a:r>
                        <a:rPr lang="hu-HU" sz="2000" dirty="0">
                          <a:effectLst/>
                          <a:ea typeface="Calibri" panose="020F0502020204030204" pitchFamily="34" charset="0"/>
                        </a:rPr>
                        <a:t>***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T3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  <a:endParaRPr lang="hu-HU" sz="2000" b="1" baseline="-25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6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b="1" noProof="0" dirty="0">
                          <a:latin typeface="+mn-lt"/>
                        </a:rPr>
                        <a:t>Csoport (a fejlesztés hatása)</a:t>
                      </a:r>
                      <a:endParaRPr lang="en-GB" sz="200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0,050*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0,014(*)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488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iskola rangja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0,090*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0,056*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0,014(*)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651946"/>
                  </a:ext>
                </a:extLst>
              </a:tr>
              <a:tr h="345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anya iskolai végzettsége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1493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Nem (fiú/lány)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7489583"/>
                  </a:ext>
                </a:extLst>
              </a:tr>
              <a:tr h="4025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Előzetes kísérlettervezési tudás, 2021.: T0</a:t>
                      </a:r>
                      <a:r>
                        <a:rPr lang="hu-HU" sz="20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  <a:endParaRPr lang="hu-HU" sz="20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0,076*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0,064*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0,066</a:t>
                      </a: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145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5D492E7-4A7B-2FE2-7FB1-08671DAC176D}"/>
              </a:ext>
            </a:extLst>
          </p:cNvPr>
          <p:cNvSpPr txBox="1"/>
          <p:nvPr/>
        </p:nvSpPr>
        <p:spPr>
          <a:xfrm>
            <a:off x="935668" y="5677528"/>
            <a:ext cx="1031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effectLst/>
                <a:ea typeface="Calibri" panose="020F0502020204030204" pitchFamily="34" charset="0"/>
              </a:rPr>
              <a:t>* szign</a:t>
            </a:r>
            <a:r>
              <a:rPr lang="hu-HU" dirty="0">
                <a:ea typeface="Calibri" panose="020F0502020204030204" pitchFamily="34" charset="0"/>
              </a:rPr>
              <a:t>ifikáns</a:t>
            </a:r>
            <a:r>
              <a:rPr lang="hu-HU" sz="1800" dirty="0">
                <a:effectLst/>
                <a:ea typeface="Calibri" panose="020F0502020204030204" pitchFamily="34" charset="0"/>
              </a:rPr>
              <a:t> (</a:t>
            </a:r>
            <a:r>
              <a:rPr lang="hu-HU" sz="1800" i="1" dirty="0">
                <a:effectLst/>
                <a:ea typeface="Calibri" panose="020F0502020204030204" pitchFamily="34" charset="0"/>
              </a:rPr>
              <a:t>p</a:t>
            </a:r>
            <a:r>
              <a:rPr lang="hu-HU" sz="1800" dirty="0">
                <a:effectLst/>
                <a:ea typeface="Calibri" panose="020F0502020204030204" pitchFamily="34" charset="0"/>
              </a:rPr>
              <a:t> &lt; .013, </a:t>
            </a:r>
            <a:r>
              <a:rPr lang="hu-HU" sz="1800" dirty="0" err="1">
                <a:effectLst/>
                <a:ea typeface="Calibri" panose="020F0502020204030204" pitchFamily="34" charset="0"/>
              </a:rPr>
              <a:t>Bonferroni</a:t>
            </a:r>
            <a:r>
              <a:rPr lang="hu-HU" sz="1800" dirty="0">
                <a:effectLst/>
                <a:ea typeface="Calibri" panose="020F0502020204030204" pitchFamily="34" charset="0"/>
              </a:rPr>
              <a:t> korrekció; 	** TT: tárgyi tudás; 		*** : KT: kísérlettervezés</a:t>
            </a:r>
            <a:endParaRPr 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1943689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B8E27-9E3E-AFCD-F979-03573E04B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DAD2032-A0DA-033D-C808-CC1783C7F76E}"/>
              </a:ext>
            </a:extLst>
          </p:cNvPr>
          <p:cNvSpPr txBox="1"/>
          <p:nvPr/>
        </p:nvSpPr>
        <p:spPr>
          <a:xfrm>
            <a:off x="669387" y="39949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Legújabb eredmények – Tantárgyi jegyek és attitűdök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EEC1CDC2-CE43-079D-9570-4C9CC7DEBAE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3EAC95D9-C243-CB97-9E2B-66D16158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13" y="60326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78FF0E8A-6882-5E23-A56B-C50D26739881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AF4027-FB5C-3DD5-FD0E-32DC2A78D443}"/>
              </a:ext>
            </a:extLst>
          </p:cNvPr>
          <p:cNvSpPr txBox="1"/>
          <p:nvPr/>
        </p:nvSpPr>
        <p:spPr>
          <a:xfrm>
            <a:off x="431752" y="1139006"/>
            <a:ext cx="106761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érdemjegyekre és attitűdökre vonatkozó kérdések minden teszt végén: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Írd be a négyzetbe a …. osztályban </a:t>
            </a:r>
            <a:r>
              <a:rPr lang="hu-HU" sz="24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félévkor kémiából kapott jegyed:</a:t>
            </a:r>
          </a:p>
          <a:p>
            <a:endParaRPr lang="hu-HU" sz="2400" u="sng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Annál nagyobb számot karikázz be, </a:t>
            </a:r>
            <a:r>
              <a:rPr lang="hu-HU" sz="24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minél jobban kedveled a kémia tantárgyat 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(1: egyáltalán nem kedveled; 5: nagyon kedveled)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u="sng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Annál nagyobb számot karikázz be, </a:t>
            </a:r>
            <a:r>
              <a:rPr lang="hu-HU" sz="24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minél fontosabbnak tartod, hogy a természettudományokban kísérletekkel igazoljuk az elképzeléseinket 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(1: egyáltalán nem fontos; 5: nagyon fontos):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Annál nagyobb számot karikázz be, </a:t>
            </a:r>
            <a:r>
              <a:rPr lang="hu-HU" sz="24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minél inkább egyetértesz az alábbi kijelentéssel:</a:t>
            </a:r>
            <a:r>
              <a:rPr lang="hu-HU" sz="2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„Jobban szeretem az olyan kísérleteket, amelyeket leírás (recept) alapján kell elvégezni, mint amelyeket nekem kell megtervezni.”</a:t>
            </a:r>
          </a:p>
        </p:txBody>
      </p:sp>
    </p:spTree>
    <p:extLst>
      <p:ext uri="{BB962C8B-B14F-4D97-AF65-F5344CB8AC3E}">
        <p14:creationId xmlns:p14="http://schemas.microsoft.com/office/powerpoint/2010/main" val="3491263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0546"/>
            <a:ext cx="12192000" cy="8509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1" y="26568"/>
            <a:ext cx="5043048" cy="303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928" y="37187"/>
            <a:ext cx="5043048" cy="303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1" y="3068381"/>
            <a:ext cx="5040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76" y="3068381"/>
            <a:ext cx="5040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B40308-B8D1-6072-A04D-8CD9D6E2642E}"/>
              </a:ext>
            </a:extLst>
          </p:cNvPr>
          <p:cNvSpPr txBox="1"/>
          <p:nvPr/>
        </p:nvSpPr>
        <p:spPr>
          <a:xfrm>
            <a:off x="2219808" y="6209414"/>
            <a:ext cx="6682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200" b="0" i="0" u="none" strike="noStrike" baseline="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1200" b="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</a:p>
        </p:txBody>
      </p:sp>
    </p:spTree>
    <p:extLst>
      <p:ext uri="{BB962C8B-B14F-4D97-AF65-F5344CB8AC3E}">
        <p14:creationId xmlns:p14="http://schemas.microsoft.com/office/powerpoint/2010/main" val="125416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54B05CF-F5DA-6A41-A2F3-C0D379933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723" y="-52599"/>
            <a:ext cx="8416992" cy="6895850"/>
          </a:xfrm>
        </p:spPr>
      </p:pic>
    </p:spTree>
    <p:extLst>
      <p:ext uri="{BB962C8B-B14F-4D97-AF65-F5344CB8AC3E}">
        <p14:creationId xmlns:p14="http://schemas.microsoft.com/office/powerpoint/2010/main" val="3791226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9C57B5-4179-EDE0-610A-9544BFEB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"/>
            <a:ext cx="10515600" cy="41751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VII. A KUTATÓCSOPORT </a:t>
            </a:r>
            <a:r>
              <a:rPr lang="hu-HU" sz="2800" b="1" cap="all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PublikációI</a:t>
            </a:r>
            <a:r>
              <a:rPr lang="hu-HU" sz="2800" b="1" cap="all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TÉMÁBAN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05DE9F-455C-2A25-7AD2-B525101FD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8981"/>
            <a:ext cx="12192000" cy="5997950"/>
          </a:xfrm>
        </p:spPr>
        <p:txBody>
          <a:bodyPr>
            <a:noAutofit/>
          </a:bodyPr>
          <a:lstStyle/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Angol nyelvű publikációk:</a:t>
            </a: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Szalay, L.,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Tóth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Z.,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Borbás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R., (2021),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Teaching of experimental design skills: results from a longitudinal study,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i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Chemistry Education Research and Practice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b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1054 – 1073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DOI: 10.1039/D0RP00338G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Szalay Luca: Kutatásalapú kémiatanítás, (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Inquiry-based Chemistry Education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(2022), </a:t>
            </a:r>
            <a:r>
              <a:rPr lang="hu-HU" sz="1200" b="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Tudomány</a:t>
            </a:r>
            <a:r>
              <a:rPr lang="hu-HU" sz="1200" b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2022/11</a:t>
            </a:r>
            <a:r>
              <a:rPr lang="en-GB" sz="1200" b="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GB" sz="1200" b="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0" i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GB" sz="1200" b="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A STEM </a:t>
            </a:r>
            <a:r>
              <a:rPr lang="en-GB" sz="120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tanításának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tanulásának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aktuális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kérdései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(Current Issues in Teaching and Learning STEM), </a:t>
            </a:r>
            <a:r>
              <a:rPr lang="en-GB" sz="1200" b="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2022/11, </a:t>
            </a:r>
            <a:r>
              <a:rPr lang="en-GB" sz="1200" b="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Tematikus</a:t>
            </a:r>
            <a:r>
              <a:rPr lang="en-GB" sz="1200" b="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összeállítás</a:t>
            </a:r>
            <a:r>
              <a:rPr lang="en-GB" sz="1200" b="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(Thematic compilation),</a:t>
            </a:r>
            <a:r>
              <a:rPr lang="en-GB" sz="1200" b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DOI: 10.1556/2065.183.2022.11.2; available: 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Magyar </a:t>
            </a:r>
            <a:r>
              <a:rPr lang="en-GB" sz="1200" u="sng" dirty="0" err="1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Tudomány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2022/11 - </a:t>
            </a:r>
            <a:r>
              <a:rPr lang="en-GB" sz="1200" u="sng" dirty="0" err="1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Kutatásalapú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</a:t>
            </a:r>
            <a:r>
              <a:rPr lang="en-GB" sz="1200" u="sng" dirty="0" err="1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kémiatanítás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• Inquiry-based Chemistry Education - </a:t>
            </a:r>
            <a:r>
              <a:rPr lang="en-GB" sz="1200" u="sng" dirty="0" err="1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MeRSZ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. Szalay, L.,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Tóth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Z.,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Borbás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R., Füzesi, I., (2023),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Scaffolding of experimental design skills,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i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Chemistry Education Research and Practice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b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599–623.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DOI: 10.1039/d2rp00260d; available: 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https://pubs.rsc.org/en/content/articlelanding/2023/rp/d2rp00260d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Szalay, L., Borbás, R., Füzesi, I. és Tóth, Z. (2023), A kutatásalapú kémiatanítás hatása a kísérlettervező képesség fejlődésére és a kísérlettervezés elfogadottságára, 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Pedagógiai Szemle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hu-HU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73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05-06. sz. 19–36.,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available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https://upszonline.hu/index.php?article=730506007</a:t>
            </a:r>
            <a:endParaRPr lang="hu-HU" sz="1200" u="sng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Szalay, L., Tóth, Z., Borbás, R. &amp; Füzesi, I. (2024) 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Progress in developing experimental design skills </a:t>
            </a:r>
            <a:r>
              <a:rPr lang="hu-HU" sz="12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among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junior </a:t>
            </a:r>
            <a:r>
              <a:rPr lang="hu-HU" sz="12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learners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Journal of </a:t>
            </a:r>
            <a:r>
              <a:rPr lang="hu-HU" sz="12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Turkish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Science Education. 21(3), 484-511. 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DOI: https://doi.org/10.36681/ </a:t>
            </a:r>
            <a:r>
              <a:rPr lang="en-GB" sz="1200" u="sng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View of Volume: 21 Issue: 3 (2024): Journal of Turkish Science Education (tused.org)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[Q2: </a:t>
            </a:r>
            <a:r>
              <a:rPr lang="en-GB" sz="1200" u="sng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Journal of Turkish Science Education (scimagojr.com)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lang="hu-H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nyelvű publikációk: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 (2014), Mire jó a tanulói kísérlettervezés?,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Károly Krisztina, Perjés István (szerk.), „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Tudós tanárok, tanár tudósok – Konferencia a minőségi tanárképzésről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című tudományos szimpózium (2014. nov. 10-11.) előadásainak szerkesztett anyaga [konferenciakötet], 197–208., (ISBN: 978-963-284-612-5)</a:t>
            </a: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Luca, Tóth Zoltán (2016): </a:t>
            </a:r>
            <a:r>
              <a:rPr lang="hu-HU" sz="1200" u="sng" cap="all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utatásalapú tanulást, de hogyan</a:t>
            </a:r>
            <a:r>
              <a:rPr lang="hu-HU" sz="1200" u="sng" cap="all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r>
              <a:rPr lang="hu-HU" sz="1200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1200" u="sng" cap="all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Károly Krisztina, Homonnay Zoltán (2017, 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szerk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 </a:t>
            </a:r>
            <a:r>
              <a:rPr lang="hu-HU" sz="1200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tanulás és a tanítás értékelése. Diszciplínák tanítása - a tanítás diszciplínái 4.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ELTE Eötvös Kiadó, Budapest, 70–84.,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http://www.eltereader.hu/media/2017/07/Diszciplinak_4_READER.pdf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Luca, Tóth Zoltán, Kiss Edina, (2020), A kutatásalapú kémiatanítás tanulása, </a:t>
            </a:r>
            <a:r>
              <a:rPr lang="hu-HU" sz="1200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Magyar Tudomány 181 (2020)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 8, 1032–1037.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Luca, Borbás Réka, Füzesi István, Tóth Zoltán (2022), A kémia tantárggyal és a természettudományos kísérletekkel kapcsolatos attitűdök változása egy kutatásalapú természettudomány-tanításhoz kapcsolódó longitudinális vizsgálat során, </a:t>
            </a:r>
            <a:r>
              <a:rPr lang="hu-HU" sz="1200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Pedagógiai Szemle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72 (3-4), 49–73.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https://upszonline.hu/index.php?article=720304008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 (2022), Kutatásalapú kémiatanítás, (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Inquiry-based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Chemistry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Education), </a:t>
            </a:r>
            <a:r>
              <a:rPr lang="hu-HU" sz="1200" b="1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Tudomány</a:t>
            </a:r>
            <a:r>
              <a:rPr lang="hu-HU" sz="1200" b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2022/11, </a:t>
            </a:r>
            <a:r>
              <a:rPr lang="hu-HU" sz="1200" b="1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200" b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STEM tanításának és tanulásának aktuális kérdései (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Issues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Teaching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STEM), </a:t>
            </a:r>
            <a:r>
              <a:rPr lang="hu-HU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2022/11, Tematikus összeállítás (</a:t>
            </a:r>
            <a:r>
              <a:rPr lang="hu-HU" sz="12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Thematic</a:t>
            </a:r>
            <a:r>
              <a:rPr lang="hu-HU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compilation</a:t>
            </a:r>
            <a:r>
              <a:rPr lang="hu-HU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DOI: 10.1556/2065.183.2022.11.2 (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Magyar Tudomány 2022/11 - Kutatásalapú kémiatanítás • 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Inquiry-based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Chemistry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Education - 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MeRSZ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Luca, Borbás Réka, Füzesi István, Tóth Zoltán (2023), A kutatásalapú kémiatanítás hatása a kísérlettervező képesség fejlődésére és a kísérlettervezés elfogadottságára, </a:t>
            </a:r>
            <a:r>
              <a:rPr lang="hu-HU" sz="1200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Pedagógiai Szemle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73 (05-06). 19–36. (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https://upszonline.hu/index.php?article=730506007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Szalay, L., Borbás, R., Füzesi, I. &amp; Tóth, Z. (2024). Kísérlettervezési képességek fejlesztése a kémia tanulása során. In J. Kaposi József and I. Kerekesné Horváth (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Eds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.),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TANTÁRGYPEDAGÓGIAI KUTATÁSOK, INNOVÁCIÓK ÉS ELEMZÉSEK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(pp. 92–110). Szaktudás Kiadó Ház, ISBN 978-963-575-131-0,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1"/>
              </a:rPr>
              <a:t>Publikációk, kiadványok (webnode.hu)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2"/>
              </a:rPr>
              <a:t>https://agrarium7.hu/agrarszakmai-tanulmanyok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hu-HU" sz="1200" u="sng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3"/>
              </a:rPr>
              <a:t>https://www.tanarkepzok.hu/szakmai-anyagok/</a:t>
            </a:r>
            <a:endParaRPr lang="hu-HU" sz="1200" u="sng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dirty="0"/>
              <a:t>Borbás Réka Szilvia, Szalay Luca: Az egymásra épülés jelensége a kémiai gondolkodásban, fogalmakban, (2024),</a:t>
            </a:r>
            <a:r>
              <a:rPr lang="hu-HU" sz="1200" i="1" dirty="0"/>
              <a:t> in</a:t>
            </a:r>
            <a:r>
              <a:rPr lang="hu-HU" sz="1200" dirty="0"/>
              <a:t>: Csapodi Csaba, Gonda Zsuzsa (szerk.), Tanulmányok a Mester és tanítvány országos tanárképzési konferenciáról , </a:t>
            </a:r>
            <a:r>
              <a:rPr lang="hu-HU" sz="1200" i="1" dirty="0"/>
              <a:t>Diszciplínák tanítása - a tanítás diszciplínái 11.</a:t>
            </a:r>
            <a:r>
              <a:rPr lang="hu-HU" sz="1200" dirty="0"/>
              <a:t> ELTE Eötvös Loránd Tudományegyetem, Budapest, 201–216., </a:t>
            </a:r>
            <a:r>
              <a:rPr lang="hu-HU" sz="1200" u="sng" dirty="0">
                <a:hlinkClick r:id="rId14"/>
              </a:rPr>
              <a:t>https://tkk.elte.hu/dstore/document/11932/tanulmanyok_a_mester_es_tanitvany_orszagos_tanarkepzesi_konferenciarol.pdf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79151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paper on a white tray&#10;&#10;Description automatically generated">
            <a:extLst>
              <a:ext uri="{FF2B5EF4-FFF2-40B4-BE49-F238E27FC236}">
                <a16:creationId xmlns:a16="http://schemas.microsoft.com/office/drawing/2014/main" id="{AAB0C292-31DD-BA42-357F-7BE17579C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300" y="778746"/>
            <a:ext cx="1869002" cy="3312062"/>
          </a:xfrm>
          <a:prstGeom prst="rect">
            <a:avLst/>
          </a:prstGeom>
        </p:spPr>
      </p:pic>
      <p:pic>
        <p:nvPicPr>
          <p:cNvPr id="21" name="Picture 20" descr="A group of students in a classroom&#10;&#10;Description automatically generated">
            <a:extLst>
              <a:ext uri="{FF2B5EF4-FFF2-40B4-BE49-F238E27FC236}">
                <a16:creationId xmlns:a16="http://schemas.microsoft.com/office/drawing/2014/main" id="{6974D97B-A4CB-0C93-45E7-0B26B097E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660" y="796997"/>
            <a:ext cx="5163079" cy="387230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1117001" y="93946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Kísérleteznek a diákok…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0143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15765"/>
            <a:ext cx="11642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5" name="Picture 14" descr="A group of people in lab coats&#10;&#10;Description automatically generated">
            <a:extLst>
              <a:ext uri="{FF2B5EF4-FFF2-40B4-BE49-F238E27FC236}">
                <a16:creationId xmlns:a16="http://schemas.microsoft.com/office/drawing/2014/main" id="{3976B1F0-C8FC-A7D8-D001-B19010B74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56563"/>
            <a:ext cx="5595527" cy="3510919"/>
          </a:xfrm>
          <a:prstGeom prst="rect">
            <a:avLst/>
          </a:prstGeom>
        </p:spPr>
      </p:pic>
      <p:pic>
        <p:nvPicPr>
          <p:cNvPr id="17" name="Picture 16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0862721B-1DD5-F40C-741A-DF766323C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300" y="3059189"/>
            <a:ext cx="6751703" cy="3114625"/>
          </a:xfrm>
          <a:prstGeom prst="rect">
            <a:avLst/>
          </a:prstGeom>
        </p:spPr>
      </p:pic>
      <p:pic>
        <p:nvPicPr>
          <p:cNvPr id="19" name="Picture 18" descr="A group of young women in lab coats&#10;&#10;Description automatically generated">
            <a:extLst>
              <a:ext uri="{FF2B5EF4-FFF2-40B4-BE49-F238E27FC236}">
                <a16:creationId xmlns:a16="http://schemas.microsoft.com/office/drawing/2014/main" id="{88F8A940-787D-4D19-1E6C-7851F2A96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59870"/>
            <a:ext cx="5440300" cy="25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91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00979729-44D8-A546-B619-79FA9424F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0247"/>
            <a:ext cx="12192000" cy="685800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281448" y="2256492"/>
            <a:ext cx="8963440" cy="218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Köszönöm a megtisztelő figyelmet</a:t>
            </a:r>
            <a:r>
              <a:rPr lang="en-US" sz="3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hu-HU" sz="36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endParaRPr lang="hu-HU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előadás elkészítését a Magyar Tudományos Akadémia Közoktatás-fejlesztési Kutatási Programja támogatta. </a:t>
            </a:r>
          </a:p>
          <a:p>
            <a:pPr>
              <a:lnSpc>
                <a:spcPct val="100000"/>
              </a:lnSpc>
            </a:pPr>
            <a:endParaRPr lang="hu-HU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Ezek az </a:t>
            </a:r>
            <a:r>
              <a:rPr lang="hu-HU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eremények</a:t>
            </a:r>
            <a:r>
              <a:rPr lang="hu-HU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nem születhettek volna meg a kutatócsoportunkban dolgozó kémiatanárok és egyetemi oktatók, valamint a több ezer diák közreműködése és áldozatos munkája nélkül. Köszönet érte mindannyiuknak!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AA9478DD-715D-4A8A-A6BD-85A4F855DF8E}"/>
              </a:ext>
            </a:extLst>
          </p:cNvPr>
          <p:cNvSpPr txBox="1">
            <a:spLocks/>
          </p:cNvSpPr>
          <p:nvPr/>
        </p:nvSpPr>
        <p:spPr>
          <a:xfrm>
            <a:off x="338174" y="4872868"/>
            <a:ext cx="7751361" cy="1639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18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Szalay Luca (luca.szalay@ttk.elte.hu)</a:t>
            </a:r>
          </a:p>
          <a:p>
            <a:pPr>
              <a:lnSpc>
                <a:spcPct val="134000"/>
              </a:lnSpc>
            </a:pPr>
            <a:r>
              <a:rPr lang="hu-HU" sz="18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MTA-ELTE Kutatásalapú Kémiatanítás Kutatócsoport: </a:t>
            </a:r>
          </a:p>
          <a:p>
            <a:pPr>
              <a:lnSpc>
                <a:spcPct val="134000"/>
              </a:lnSpc>
            </a:pPr>
            <a:r>
              <a:rPr lang="hu-HU" sz="18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http://ttomc.elte.hu/publications/90</a:t>
            </a:r>
            <a:endParaRPr lang="hu-HU" sz="18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4000"/>
              </a:lnSpc>
            </a:pPr>
            <a:r>
              <a:rPr lang="hu-H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Természettudományos Oktatásmódszertani Centrum</a:t>
            </a:r>
            <a:endParaRPr lang="hu-HU" sz="18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D7A21185-FF9F-4E99-A9CB-3E79EB5EE0C7}"/>
              </a:ext>
            </a:extLst>
          </p:cNvPr>
          <p:cNvSpPr txBox="1">
            <a:spLocks/>
          </p:cNvSpPr>
          <p:nvPr/>
        </p:nvSpPr>
        <p:spPr>
          <a:xfrm>
            <a:off x="723899" y="5692427"/>
            <a:ext cx="7365636" cy="80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21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5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677662" y="39949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TARTALOM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283499"/>
            <a:ext cx="69129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kutatásalapú tanulás és a kísérlettervezés</a:t>
            </a:r>
          </a:p>
          <a:p>
            <a:pPr marL="514350" indent="-514350">
              <a:buAutoNum type="romanU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Előnyök és hátrányok</a:t>
            </a: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6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Útkeresés</a:t>
            </a: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6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Empirikus kutatások</a:t>
            </a: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Példa a kísérlettervező feladatokra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feladatlapokon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tesztekben</a:t>
            </a: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Legújabb eredmények</a:t>
            </a: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kutatócsoport publikációi a témában</a:t>
            </a: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8032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3"/>
            <a:ext cx="9721064" cy="425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C3E285F-F842-F61D-223A-A1525F5C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244" y="2372714"/>
            <a:ext cx="4993756" cy="3745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9E47C8-48E2-7029-7F25-E441F076E96E}"/>
              </a:ext>
            </a:extLst>
          </p:cNvPr>
          <p:cNvSpPr txBox="1"/>
          <p:nvPr/>
        </p:nvSpPr>
        <p:spPr>
          <a:xfrm>
            <a:off x="1073891" y="4794593"/>
            <a:ext cx="6124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Kémiatanár szakos hallgatók oldatnak meg kísérlettervező feladatokat a vendégekkel </a:t>
            </a:r>
          </a:p>
          <a:p>
            <a:r>
              <a:rPr lang="hu-H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ELTE Kémiai Intézet szakmódszertani laborjában a Kutatók Éjszakáján</a:t>
            </a:r>
          </a:p>
        </p:txBody>
      </p:sp>
    </p:spTree>
    <p:extLst>
      <p:ext uri="{BB962C8B-B14F-4D97-AF65-F5344CB8AC3E}">
        <p14:creationId xmlns:p14="http://schemas.microsoft.com/office/powerpoint/2010/main" val="65835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669387" y="275039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A kutatásalapú tanulás és a kísérlettervezés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199" y="1139006"/>
            <a:ext cx="10921409" cy="488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kutatásalapú oktatás (</a:t>
            </a:r>
            <a:r>
              <a:rPr lang="hu-HU" sz="2400" b="1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hu-HU" sz="2400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nquiry-</a:t>
            </a:r>
            <a:r>
              <a:rPr lang="hu-HU" sz="2400" b="1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hu-HU" sz="2400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ased</a:t>
            </a:r>
            <a:r>
              <a:rPr lang="hu-HU" sz="2400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hu-HU" sz="2400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cience</a:t>
            </a:r>
            <a:r>
              <a:rPr lang="hu-HU" sz="2400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hu-HU" sz="2400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ducation</a:t>
            </a:r>
            <a:r>
              <a:rPr lang="hu-HU" sz="2400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IBSE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tudományos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megismerés folyamatának modellezése </a:t>
            </a:r>
          </a:p>
          <a:p>
            <a:pPr>
              <a:lnSpc>
                <a:spcPct val="114000"/>
              </a:lnSpc>
            </a:pP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természettudományos műveltség fejlesztése érdekében [1]:</a:t>
            </a:r>
          </a:p>
          <a:p>
            <a:pPr marL="914400" lvl="1" indent="-457200">
              <a:lnSpc>
                <a:spcPct val="114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probléma kapcsán a „kutatási kérdés” megfogalmazása</a:t>
            </a: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válaszhoz vizsgálat,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kísérlet tervezése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bizonyítékon alapuló (</a:t>
            </a:r>
            <a:r>
              <a:rPr lang="hu-HU" sz="2400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evidence-based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módszer kidolgozása (eszközök, anyagok, lépések) </a:t>
            </a:r>
            <a:endParaRPr lang="hu-HU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vizsgálat, kísérlet elvégzése</a:t>
            </a: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gyűjtött tapasztalatok, adatok elemzése, értékelése</a:t>
            </a: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következtetések levonása, kommunikálása.</a:t>
            </a: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endParaRPr lang="hu-HU" sz="1200" dirty="0">
              <a:solidFill>
                <a:srgbClr val="01285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hu-HU" sz="1200" dirty="0">
                <a:solidFill>
                  <a:srgbClr val="0128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[1]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Olson, S., Loucks-Horsley, S., (2000), Inquiry and the National Science Education Standards, 29., National Research Council, National Academy Press</a:t>
            </a:r>
            <a:r>
              <a:rPr lang="en-GB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(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http://www.nap.edu/openbook.php?record_id=9596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2024.11.13.)</a:t>
            </a:r>
            <a:endParaRPr lang="hu-HU" sz="12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5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85F0A-FACD-78B8-539A-263A9CECD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A0D2C1F-DA17-4E5E-B2B3-C7ADD8609BD0}"/>
              </a:ext>
            </a:extLst>
          </p:cNvPr>
          <p:cNvSpPr txBox="1"/>
          <p:nvPr/>
        </p:nvSpPr>
        <p:spPr>
          <a:xfrm>
            <a:off x="669387" y="39949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Előnyök és hátrányok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CFB68070-6234-49C0-C605-B6C13975104A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2416EC83-6901-5F78-EF1A-9EF640397694}"/>
              </a:ext>
            </a:extLst>
          </p:cNvPr>
          <p:cNvSpPr txBox="1"/>
          <p:nvPr/>
        </p:nvSpPr>
        <p:spPr>
          <a:xfrm>
            <a:off x="-73705" y="1109619"/>
            <a:ext cx="6503581" cy="2699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Növelheti a </a:t>
            </a:r>
            <a:r>
              <a:rPr lang="hu-HU" sz="2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fogalmi megértést </a:t>
            </a: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[2]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Fejlesztheti a </a:t>
            </a:r>
            <a:r>
              <a:rPr lang="hu-HU" sz="2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magasabb rendű gondolkodási műveleteket</a:t>
            </a: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[3]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Erősítheti a </a:t>
            </a:r>
            <a:r>
              <a:rPr lang="hu-HU" sz="2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motivációt</a:t>
            </a: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főként a „kíváncsi” és a „szociálisan motivált” tanulók körében [4]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Segítheti a </a:t>
            </a:r>
            <a:r>
              <a:rPr lang="hu-HU" sz="2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természettudomány valódi természetének megértését </a:t>
            </a: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[5]</a:t>
            </a: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524D4B63-6E30-AD34-1379-7391ADFF5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F12F266C-7F01-8ED7-7EC2-EB195FE93C89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B21BE-177A-0A84-961D-EE3BA60B9C46}"/>
              </a:ext>
            </a:extLst>
          </p:cNvPr>
          <p:cNvSpPr txBox="1"/>
          <p:nvPr/>
        </p:nvSpPr>
        <p:spPr>
          <a:xfrm>
            <a:off x="207859" y="3815249"/>
            <a:ext cx="1201354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2] 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Minner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 D.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(2010)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Inquiry_based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Science Instruction – What Is It and Does It Matter? Results from a Research Synthesis Years 1984 to 2002, J. Res. Sci. Teach., 47(4), 474-496.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[3]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Tomperi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P.,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Aksela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M., (2014), In-service Teacher Training Project On Inquiry Based Practical Chemistry. 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LUMAT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2(2), 2015-2</a:t>
            </a:r>
            <a:endPara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[4]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Hofstien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A.,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Kempa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R. F., (1985), Motivating strategies in science education: attempt of an analysis. 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Eur. J. Sci. Edu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3 221-229.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[5]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Finlayson, O.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(2015), Inquiry Based Chemistry Instruction,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Maciejowska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I. &amp; Byers, B. (eds.) A Guidebook of Good Practice for the Pre-Service Training of Chemistry Teachers (p. 119), Faculty of Chemistry, Jagiellonian University, Krakow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[6]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Kirschner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 A</a:t>
            </a:r>
            <a:r>
              <a:rPr lang="hu-HU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hu-HU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hu-HU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(2006),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Guidance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During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Instruction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An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Analysis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Failure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Constructivist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Discuvery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Problem-Based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Experimental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Inquiry-Based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Teaching</a:t>
            </a:r>
            <a:r>
              <a:rPr lang="hu-HU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</a:t>
            </a:r>
            <a:r>
              <a:rPr lang="hu-HU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Psychologist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41(2), 75-86.</a:t>
            </a:r>
          </a:p>
          <a:p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[7]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Sweller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J., (1988), Cognitive Load during Problem Solving: Effects on Learning. </a:t>
            </a:r>
            <a:r>
              <a:rPr lang="en-GB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Cogn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Sci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12, 257–285.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[8]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Bolte, C.,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Streller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Hofstein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A., (2013), How to motivate students and raise their interest in chemistry education, In: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Eilks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I. and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Hofstein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 (eds.) Teaching Chemistry – A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Studybook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(pp. 67-95). Sense Publishers.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BA8CA-7777-D8E5-35C8-8EF15BB43DF4}"/>
              </a:ext>
            </a:extLst>
          </p:cNvPr>
          <p:cNvSpPr txBox="1"/>
          <p:nvPr/>
        </p:nvSpPr>
        <p:spPr>
          <a:xfrm>
            <a:off x="6429876" y="1113876"/>
            <a:ext cx="57915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Kevésbé hatásos és hatékony </a:t>
            </a:r>
            <a:r>
              <a:rPr lang="hu-HU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lehet a tanár által irányított módszereknél [6]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Tévképzetek, hiányos vagy rendezetlen tudás </a:t>
            </a:r>
            <a:r>
              <a:rPr lang="hu-HU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alakulhatnak ki [6]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Kognitív túlterhelés </a:t>
            </a:r>
            <a:r>
              <a:rPr lang="hu-HU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léphet föl [7]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„törekvő” és a „lelkiismeretes” diákok </a:t>
            </a:r>
            <a:r>
              <a:rPr lang="hu-HU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 kedvelik </a:t>
            </a:r>
            <a:r>
              <a:rPr lang="hu-HU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[8]</a:t>
            </a:r>
          </a:p>
        </p:txBody>
      </p:sp>
    </p:spTree>
    <p:extLst>
      <p:ext uri="{BB962C8B-B14F-4D97-AF65-F5344CB8AC3E}">
        <p14:creationId xmlns:p14="http://schemas.microsoft.com/office/powerpoint/2010/main" val="232500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8A034-541E-EFE0-72CD-BDC2BF2BC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27FE333-53C3-7F4F-67A2-AF37F892BD57}"/>
              </a:ext>
            </a:extLst>
          </p:cNvPr>
          <p:cNvSpPr txBox="1"/>
          <p:nvPr/>
        </p:nvSpPr>
        <p:spPr>
          <a:xfrm>
            <a:off x="669387" y="39949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Útkeresés 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0368326E-A26A-EE57-13BF-D3A5DC214D5F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D01F360E-6249-9327-6FCF-64B710F05B5C}"/>
              </a:ext>
            </a:extLst>
          </p:cNvPr>
          <p:cNvSpPr txBox="1"/>
          <p:nvPr/>
        </p:nvSpPr>
        <p:spPr>
          <a:xfrm>
            <a:off x="677662" y="1025050"/>
            <a:ext cx="11434069" cy="4361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tárgyi tudás mellett a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képességfejlesztés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fontos tanulási eredmény, pl.: 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episztemikus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(ismeretelméleti) gyakorlatok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önirányított tanulás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 [9]</a:t>
            </a:r>
            <a:endParaRPr lang="hu-HU" sz="24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konstruktivista (a tudásszerzést belső építkezési folyamatként értelmező) pedagógia hangsúlyozza, hogy a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kognitív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 megértést, a tudás elérésének folyamatát szolgáló)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rendsze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hogyan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korlátozza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ill.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segíti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tanulást [10]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tanulás nem lehet egy irányítatlan felfedezési folyamat, hanem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tudást fokozatosan, befogadható és szabályos időközönként megerősített egységekben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 adagolni [11].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Kompromisszum: kísérlettervező feladat 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tanár által irányított keretek között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A0D26E4D-1280-C64E-6349-941F488AC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6C5A91DF-A9DE-8665-A0DB-FE2EB74C40AE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242B78-7A11-3F60-4451-55167355D7FC}"/>
              </a:ext>
            </a:extLst>
          </p:cNvPr>
          <p:cNvSpPr txBox="1"/>
          <p:nvPr/>
        </p:nvSpPr>
        <p:spPr>
          <a:xfrm>
            <a:off x="846474" y="5282304"/>
            <a:ext cx="1126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[9]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Hmelo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-Silver, C. E.,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(2007), Scaffolding and Achievement in Problem-Based and Inquiry Learning: A Response to Kirschner,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Sweller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Clark (2006) 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Psychologist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42(2), 99–107.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[10]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Osborne, R. J., Wittrock, M. C. (1983) Learning science: a generative process, 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Science Education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67(4) 489-504.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[11]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Taber, K.S., (2011), Inquiry teaching, constructivist instruction and effective pedagogy. Teacher Development, 15(2), pp.257–264.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966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92B85-12C8-B95E-4E87-2CD2CE178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AB0016DB-E8BC-8161-2BC6-5C8DDA004F6F}"/>
              </a:ext>
            </a:extLst>
          </p:cNvPr>
          <p:cNvSpPr txBox="1"/>
          <p:nvPr/>
        </p:nvSpPr>
        <p:spPr>
          <a:xfrm>
            <a:off x="669387" y="20982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 Empirikus kutatások - projektek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BCBEF162-1A39-ABF3-B778-2ABAD45E1D31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54CB33A2-D808-780D-D85A-1504B45B6F26}"/>
              </a:ext>
            </a:extLst>
          </p:cNvPr>
          <p:cNvSpPr txBox="1"/>
          <p:nvPr/>
        </p:nvSpPr>
        <p:spPr>
          <a:xfrm>
            <a:off x="0" y="1179460"/>
            <a:ext cx="1219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“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ORSZÁGOS KOORDINÁCIÓVAL A PEDAGÓGUSKÉPZÉS MEGÚJÍTÁSÁÉRT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című TÁMOP projekt: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660 fő 9. osztályos, 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rövid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fejlesztés, a 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kísérlettervezés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pozitív hatása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kimutatható a tesztek eredményeinek statisztikai elemzésével.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hu-HU" sz="2400" dirty="0">
                <a:solidFill>
                  <a:srgbClr val="01286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24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Magyar Tudományos Akadémia Tantárgy-pedagógiai Kutatási Programja</a:t>
            </a:r>
            <a:r>
              <a:rPr lang="hu-HU" sz="24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MTA–ELTE Kutatásalapú Kémiatanítás Kutatócsoport</a:t>
            </a:r>
            <a:r>
              <a:rPr lang="hu-HU" sz="2400" dirty="0">
                <a:solidFill>
                  <a:srgbClr val="01286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Megvalósítható kutatásalapú kémiatanítás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projektje: 920 fő 7-10. osztályos, </a:t>
            </a:r>
            <a:r>
              <a:rPr lang="hu-HU" sz="2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osztályban segítség nélküli kísérlettervezésnek nincs pozitív hatása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400" b="1" dirty="0">
                <a:solidFill>
                  <a:srgbClr val="0128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osztályban a fontosabb elvek tanítása után van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9. osztályban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gyengül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10. osztályban COVID-19 járvány tör ki.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Magyar Tudományos Akadémia Közoktatás-fejlesztési Kutatási Program 2021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MTA-ELTE Kutatásalapú Kémiatanítás Kutatócsoport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„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Kutatásalapú kémiatanítás és rendszerszemléletű gondolkodás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projektje: 992 fő 7. osztályos (2021), jelenleg 10. osztályos tanuló, </a:t>
            </a:r>
            <a:r>
              <a:rPr lang="hu-HU" sz="2400" b="1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séma által segített kísérlettervezés gyenge pozitív hatása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17B65285-6173-B354-00B2-8F68BA3C65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61F31E39-BB5A-9838-9CFD-555071B8314C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222EF-290C-D824-19BB-EAC6DBA6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19DB70C-F2F2-B40A-7770-960E05A6329E}"/>
              </a:ext>
            </a:extLst>
          </p:cNvPr>
          <p:cNvSpPr txBox="1"/>
          <p:nvPr/>
        </p:nvSpPr>
        <p:spPr>
          <a:xfrm>
            <a:off x="0" y="20982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 Empirikus kutatások – kutatási modell (minden </a:t>
            </a:r>
            <a:r>
              <a:rPr lang="hu-HU" sz="2800" b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egyes tanévre)</a:t>
            </a:r>
            <a:endParaRPr lang="hu-HU" sz="28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EBB7E99E-CCDF-4BA1-EBF4-354BE137A870}"/>
              </a:ext>
            </a:extLst>
          </p:cNvPr>
          <p:cNvCxnSpPr/>
          <p:nvPr/>
        </p:nvCxnSpPr>
        <p:spPr>
          <a:xfrm>
            <a:off x="838200" y="733045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6799FE44-8FFA-602C-D551-B9D4F7BBA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FB86520C-E26A-0429-455D-F3EA61016603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6AD1B-982B-3A48-503A-78E98528C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345" y="904988"/>
            <a:ext cx="8379309" cy="50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1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27BED-8131-4A62-30A5-4E0605D49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ADF8F75-E2E1-8100-821E-DCD6D1461FDD}"/>
              </a:ext>
            </a:extLst>
          </p:cNvPr>
          <p:cNvSpPr txBox="1"/>
          <p:nvPr/>
        </p:nvSpPr>
        <p:spPr>
          <a:xfrm>
            <a:off x="583020" y="139397"/>
            <a:ext cx="109313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V.1. </a:t>
            </a:r>
            <a:r>
              <a:rPr lang="hu-HU" sz="28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Példa a kísérlettervező feladatokra – A feladatlapokon</a:t>
            </a:r>
          </a:p>
          <a:p>
            <a:pPr algn="ctr"/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(Elérhetők: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Természettudományos Oktatásmódszertani Centrum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76DB1D9E-7C31-BAF9-4B3A-A5DD154F4E2D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CE8471CD-08AA-53BE-CBB8-621D3DA53F9C}"/>
              </a:ext>
            </a:extLst>
          </p:cNvPr>
          <p:cNvSpPr txBox="1"/>
          <p:nvPr/>
        </p:nvSpPr>
        <p:spPr>
          <a:xfrm>
            <a:off x="-85060" y="1096948"/>
            <a:ext cx="12277061" cy="600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hu-HU" sz="2400" b="0" i="0" u="none" strike="noStrike" dirty="0">
                <a:solidFill>
                  <a:srgbClr val="D54E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10. feladatlap: Bántja-e a savas eső a kagylókat és a korallzátonyokat?</a:t>
            </a:r>
            <a:endParaRPr lang="hu-HU" sz="2400" b="0" i="0" dirty="0">
              <a:solidFill>
                <a:srgbClr val="33333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Kutatási kérdés: 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befolyásolja-e a tómeder anyaga (homok vagy mészkő) azt, hogy </a:t>
            </a:r>
            <a:r>
              <a:rPr lang="hu-HU" sz="2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savas eső milyen mértékben változtatja meg a tó vizének a pH-ját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hu-HU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tanulóknak helyettesíteni (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modellezni)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kell: a tó vizét csapvízzel, a homokos tómedret homokkal, a mészköves tómedret mészkőporral, a savas esőt ecettel.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Kitöltendő séma a kísérlettervezéshez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Független változó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tómeder anyaga (homok vagy mészkő)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Függő változó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tó vizének kémhatása (savassága, pH-ja)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Függő változó vizsgálata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vöröskáposztalé színének megfigyelésével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Állandók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víz, ecet, vöröskáposztalé térfogata, homok és mészkő mennyisége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Rendszerszemléletű gondolkodás (motivációs céllal):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kéntartalmú szén égetése →savas </a:t>
            </a:r>
            <a:r>
              <a:rPr lang="hu-HU" sz="24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eső→természetes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vizek </a:t>
            </a:r>
            <a:r>
              <a:rPr lang="hu-HU" sz="24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savasodnak→gátolja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meszes váz felépülését.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BEA68078-0FB4-E448-D369-955988CB9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9D7F8741-A96D-A24A-5BBE-7C5928A6020E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8DB23-4C6B-6D49-62F2-7A27CCA82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F0719B70-DE19-0C62-E1B4-BEDBE7B5ED75}"/>
              </a:ext>
            </a:extLst>
          </p:cNvPr>
          <p:cNvSpPr txBox="1"/>
          <p:nvPr/>
        </p:nvSpPr>
        <p:spPr>
          <a:xfrm>
            <a:off x="305948" y="131069"/>
            <a:ext cx="117406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V.2. </a:t>
            </a:r>
            <a:r>
              <a:rPr lang="hu-HU" sz="28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Példa a kísérlettervező feladatokra – A tesztekben</a:t>
            </a:r>
          </a:p>
          <a:p>
            <a:pPr algn="ctr"/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(Elérhetők: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Természettudományos Oktatásmódszertani Centrum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34C52A14-09A1-92C1-1DC8-AFD41967545E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2AFC3E98-462B-684F-ED24-5A3032870A7D}"/>
              </a:ext>
            </a:extLst>
          </p:cNvPr>
          <p:cNvSpPr txBox="1"/>
          <p:nvPr/>
        </p:nvSpPr>
        <p:spPr>
          <a:xfrm>
            <a:off x="145410" y="1015884"/>
            <a:ext cx="11740642" cy="5097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hu-HU" sz="2300" b="0" i="0" u="none" strike="noStrike" dirty="0">
                <a:solidFill>
                  <a:srgbClr val="00008B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T3 teszt és javítási útmutatója</a:t>
            </a:r>
            <a:endParaRPr lang="hu-HU" sz="2300" b="0" i="0" dirty="0">
              <a:solidFill>
                <a:srgbClr val="33333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hu-HU" sz="2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 „fürdőbomba” egy citromsavból, szódabikarbónából, keményítőből, és kakaóvajból pár csepp illóolajjal és színezékkel összegyúrt golyóbis. Jó mulatság a használata, mert a fürdővízbe téve illatozva pezseg. Vizes közegben ugyanis a szódabikarbóna és a citromsav reakciójából szén-dioxid-gáz fejlődik. Tegyük fel, hogy sok ilyen fürdőbombát szeretnétek készíteni a barátaitoknak ajándékba. Az interneten az olvasható, hogy 50 g citromsavhoz 100 g szódabikarbóna kell. Azonban a reakcióegyenlet és a moláris tömegek alapján kiszámolva 192 g citromsav 252 g szódabikarbónával reagál. Nem akarjátok pocsékolni az anyagokat (amelyek ugye pénzbe is kerülnek). Ezért elhatározzátok, hogy </a:t>
            </a:r>
            <a:r>
              <a:rPr lang="hu-HU" sz="2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citromsav és a szódabikarbóna</a:t>
            </a:r>
            <a:r>
              <a:rPr lang="hu-HU" sz="2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kis mennyiségeit reagáltatva kísérletezitek ki, hogy</a:t>
            </a:r>
            <a:r>
              <a:rPr lang="hu-HU" sz="2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melyik tömegarány esetében </a:t>
            </a:r>
            <a:r>
              <a:rPr lang="hu-HU" sz="2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fejlődik több gáz. (Ez pl. úgy hasonlítható össze, hogy üres </a:t>
            </a:r>
            <a:r>
              <a:rPr lang="hu-HU" sz="23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üdítős</a:t>
            </a:r>
            <a:r>
              <a:rPr lang="hu-HU" sz="2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palackokban reagáltatjátok az anyagokat, amelyeknek a szájára a víz hozzáadása után lufit húztok.)</a:t>
            </a: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F926160-1FD8-A113-59AE-C599DED98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14423041-58E7-1E72-C3F9-3A4B60C705D0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Tíz év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tapasztalatai a tanulók kísérlettervezési képességének fejlesztése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05. 09.</a:t>
            </a:r>
            <a:endParaRPr lang="hu-HU" sz="1800" b="0" i="0" u="none" strike="noStrike" baseline="0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r>
              <a:rPr lang="hu-HU" sz="1800" b="0" i="0" u="none" strike="noStrike" baseline="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hu-HU" sz="1200" b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</a:t>
            </a:r>
            <a:r>
              <a:rPr lang="hu-HU" sz="1200" i="0" u="none" strike="noStrike" baseline="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– ELTE TTK szakmódszertani kutatócsoportok beszámolókonferenciájára, 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TTK</a:t>
            </a:r>
            <a:endParaRPr lang="hu-HU" sz="1200" dirty="0">
              <a:solidFill>
                <a:srgbClr val="FFFF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67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3302</Words>
  <Application>Microsoft Office PowerPoint</Application>
  <PresentationFormat>Szélesvásznú</PresentationFormat>
  <Paragraphs>276</Paragraphs>
  <Slides>18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Garamond</vt:lpstr>
      <vt:lpstr>Open Sans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VII. A KUTATÓCSOPORT PublikációI A TÉMÁBAN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prezentáció alcíme</dc:title>
  <dc:creator>Microsoft Office User</dc:creator>
  <cp:lastModifiedBy>Dr. Szalay Luca</cp:lastModifiedBy>
  <cp:revision>208</cp:revision>
  <dcterms:created xsi:type="dcterms:W3CDTF">2021-07-01T15:39:11Z</dcterms:created>
  <dcterms:modified xsi:type="dcterms:W3CDTF">2025-05-09T06:03:22Z</dcterms:modified>
</cp:coreProperties>
</file>