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9"/>
  </p:notesMasterIdLst>
  <p:sldIdLst>
    <p:sldId id="256" r:id="rId5"/>
    <p:sldId id="257" r:id="rId6"/>
    <p:sldId id="258" r:id="rId7"/>
    <p:sldId id="267" r:id="rId8"/>
    <p:sldId id="268" r:id="rId9"/>
    <p:sldId id="272" r:id="rId10"/>
    <p:sldId id="274" r:id="rId11"/>
    <p:sldId id="275" r:id="rId12"/>
    <p:sldId id="269" r:id="rId13"/>
    <p:sldId id="276" r:id="rId14"/>
    <p:sldId id="277" r:id="rId15"/>
    <p:sldId id="278" r:id="rId16"/>
    <p:sldId id="279" r:id="rId17"/>
    <p:sldId id="270" r:id="rId18"/>
    <p:sldId id="265" r:id="rId19"/>
    <p:sldId id="280" r:id="rId20"/>
    <p:sldId id="281" r:id="rId21"/>
    <p:sldId id="282" r:id="rId22"/>
    <p:sldId id="284" r:id="rId23"/>
    <p:sldId id="283" r:id="rId24"/>
    <p:sldId id="264" r:id="rId25"/>
    <p:sldId id="260" r:id="rId26"/>
    <p:sldId id="271" r:id="rId27"/>
    <p:sldId id="26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&#233;ka\Documents\Kuttan\MTA2Proj_adatfileok\T0123_munka_gyomlal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&#233;ka\Documents\Kuttan\MTA2Proj_adatfileok\T0123_munka_gyomlal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&#233;ka\Documents\Kuttan\MTA2Proj_adatfileok\T0123_munka_gyomlal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77378139065122"/>
          <c:y val="9.8654474642282622E-2"/>
          <c:w val="0.79748840769903762"/>
          <c:h val="0.7343349314457398"/>
        </c:manualLayout>
      </c:layout>
      <c:scatterChart>
        <c:scatterStyle val="lineMarker"/>
        <c:varyColors val="0"/>
        <c:ser>
          <c:idx val="0"/>
          <c:order val="0"/>
          <c:tx>
            <c:strRef>
              <c:f>Elemzes_2025!$D$1</c:f>
              <c:strCache>
                <c:ptCount val="1"/>
                <c:pt idx="0">
                  <c:v>T2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5875" cap="rnd">
                <a:solidFill>
                  <a:schemeClr val="tx1"/>
                </a:solidFill>
                <a:prstDash val="dash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5.431955380577428E-2"/>
                  <c:y val="-2.8194444444444446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</c:trendlineLbl>
          </c:trendline>
          <c:xVal>
            <c:numRef>
              <c:f>Elemzes_2025!$A$2:$A$8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Elemzes_2025!$D$2:$D$8</c:f>
              <c:numCache>
                <c:formatCode>General</c:formatCode>
                <c:ptCount val="7"/>
                <c:pt idx="0">
                  <c:v>0.96</c:v>
                </c:pt>
                <c:pt idx="1">
                  <c:v>1.76</c:v>
                </c:pt>
                <c:pt idx="2">
                  <c:v>1.89</c:v>
                </c:pt>
                <c:pt idx="3">
                  <c:v>2.13</c:v>
                </c:pt>
                <c:pt idx="4">
                  <c:v>2.38</c:v>
                </c:pt>
                <c:pt idx="5">
                  <c:v>2.37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18C-4ABA-8658-7CEFDA85ED06}"/>
            </c:ext>
          </c:extLst>
        </c:ser>
        <c:ser>
          <c:idx val="1"/>
          <c:order val="1"/>
          <c:tx>
            <c:strRef>
              <c:f>Elemzes_2025!$E$1</c:f>
              <c:strCache>
                <c:ptCount val="1"/>
                <c:pt idx="0">
                  <c:v>T3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1.1666666666666667E-2"/>
                  <c:y val="8.1548191892680075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</c:trendlineLbl>
          </c:trendline>
          <c:xVal>
            <c:numRef>
              <c:f>Elemzes_2025!$A$2:$A$8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Elemzes_2025!$E$2:$E$8</c:f>
              <c:numCache>
                <c:formatCode>General</c:formatCode>
                <c:ptCount val="7"/>
                <c:pt idx="0">
                  <c:v>1.59</c:v>
                </c:pt>
                <c:pt idx="1">
                  <c:v>1.86</c:v>
                </c:pt>
                <c:pt idx="2">
                  <c:v>1.79</c:v>
                </c:pt>
                <c:pt idx="3">
                  <c:v>1.76</c:v>
                </c:pt>
                <c:pt idx="4">
                  <c:v>1.89</c:v>
                </c:pt>
                <c:pt idx="5">
                  <c:v>1.76</c:v>
                </c:pt>
                <c:pt idx="6">
                  <c:v>1.6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18C-4ABA-8658-7CEFDA85E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6066656"/>
        <c:axId val="576069280"/>
      </c:scatterChart>
      <c:valAx>
        <c:axId val="576066656"/>
        <c:scaling>
          <c:orientation val="minMax"/>
          <c:max val="6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A T1 illetve T2 teszt érvelést igénylő kérdésein elért pontszám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76069280"/>
        <c:crosses val="autoZero"/>
        <c:crossBetween val="midCat"/>
      </c:valAx>
      <c:valAx>
        <c:axId val="576069280"/>
        <c:scaling>
          <c:orientation val="minMax"/>
          <c:max val="3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A T2 illetve T3 teszt érvelést igénylő kérdésein elért átlagpontszám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760666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871472790683235"/>
          <c:y val="0.63117598105114914"/>
          <c:w val="0.21899700270965505"/>
          <c:h val="0.21604632062403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79297392969457"/>
          <c:y val="5.1342620633959217E-2"/>
          <c:w val="0.81431816920644462"/>
          <c:h val="0.75892394988638012"/>
        </c:manualLayout>
      </c:layout>
      <c:scatterChart>
        <c:scatterStyle val="lineMarker"/>
        <c:varyColors val="0"/>
        <c:ser>
          <c:idx val="0"/>
          <c:order val="0"/>
          <c:tx>
            <c:strRef>
              <c:f>Elemzes_2025!$D$44</c:f>
              <c:strCache>
                <c:ptCount val="1"/>
                <c:pt idx="0">
                  <c:v>T3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5875" cap="rnd">
                <a:solidFill>
                  <a:schemeClr val="tx1"/>
                </a:solidFill>
                <a:prstDash val="dash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60572176821223322"/>
                  <c:y val="0.1917694250482840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</c:trendlineLbl>
          </c:trendline>
          <c:xVal>
            <c:numRef>
              <c:f>Elemzes_2025!$G$45:$G$49</c:f>
              <c:numCache>
                <c:formatCode>General</c:formatCode>
                <c:ptCount val="5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</c:numCache>
            </c:numRef>
          </c:xVal>
          <c:yVal>
            <c:numRef>
              <c:f>Elemzes_2025!$D$45:$D$49</c:f>
              <c:numCache>
                <c:formatCode>General</c:formatCode>
                <c:ptCount val="5"/>
                <c:pt idx="0">
                  <c:v>39</c:v>
                </c:pt>
                <c:pt idx="1">
                  <c:v>48.888888888888893</c:v>
                </c:pt>
                <c:pt idx="2">
                  <c:v>58.222222222222229</c:v>
                </c:pt>
                <c:pt idx="3">
                  <c:v>66.444444444444457</c:v>
                </c:pt>
                <c:pt idx="4">
                  <c:v>73.666666666666671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926-4AC3-A4AD-4BB7FE99F37F}"/>
            </c:ext>
          </c:extLst>
        </c:ser>
        <c:ser>
          <c:idx val="1"/>
          <c:order val="1"/>
          <c:tx>
            <c:strRef>
              <c:f>Elemzes_2025!$C$44</c:f>
              <c:strCache>
                <c:ptCount val="1"/>
                <c:pt idx="0">
                  <c:v>T2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1.5124890638670166E-2"/>
                  <c:y val="-3.7453703703703704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</c:trendlineLbl>
          </c:trendline>
          <c:xVal>
            <c:numRef>
              <c:f>Elemzes_2025!$F$45:$F$51</c:f>
              <c:numCache>
                <c:formatCode>General</c:formatCode>
                <c:ptCount val="7"/>
                <c:pt idx="0">
                  <c:v>0</c:v>
                </c:pt>
                <c:pt idx="1">
                  <c:v>16.666666666666668</c:v>
                </c:pt>
                <c:pt idx="2">
                  <c:v>33.333333333333336</c:v>
                </c:pt>
                <c:pt idx="3">
                  <c:v>50</c:v>
                </c:pt>
                <c:pt idx="4">
                  <c:v>66.666666666666671</c:v>
                </c:pt>
                <c:pt idx="5">
                  <c:v>83.333333333333329</c:v>
                </c:pt>
                <c:pt idx="6">
                  <c:v>100</c:v>
                </c:pt>
              </c:numCache>
            </c:numRef>
          </c:xVal>
          <c:yVal>
            <c:numRef>
              <c:f>Elemzes_2025!$C$45:$C$51</c:f>
              <c:numCache>
                <c:formatCode>General</c:formatCode>
                <c:ptCount val="7"/>
                <c:pt idx="0">
                  <c:v>45.111111111111107</c:v>
                </c:pt>
                <c:pt idx="1">
                  <c:v>62.111111111111114</c:v>
                </c:pt>
                <c:pt idx="2">
                  <c:v>67.444444444444457</c:v>
                </c:pt>
                <c:pt idx="3">
                  <c:v>69.333333333333343</c:v>
                </c:pt>
                <c:pt idx="4">
                  <c:v>75.888888888888886</c:v>
                </c:pt>
                <c:pt idx="5">
                  <c:v>75.777777777777786</c:v>
                </c:pt>
                <c:pt idx="6">
                  <c:v>73.333333333333329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926-4AC3-A4AD-4BB7FE99F37F}"/>
            </c:ext>
          </c:extLst>
        </c:ser>
        <c:ser>
          <c:idx val="2"/>
          <c:order val="2"/>
          <c:tx>
            <c:strRef>
              <c:f>Elemzes_2025!$B$44</c:f>
              <c:strCache>
                <c:ptCount val="1"/>
                <c:pt idx="0">
                  <c:v>T1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dash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37973047625910122"/>
                  <c:y val="0.2530504344416585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</c:trendlineLbl>
          </c:trendline>
          <c:xVal>
            <c:numRef>
              <c:f>Elemzes_2025!$E$45:$E$50</c:f>
              <c:numCache>
                <c:formatCode>General</c:formatCode>
                <c:ptCount val="6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</c:numCache>
            </c:numRef>
          </c:xVal>
          <c:yVal>
            <c:numRef>
              <c:f>Elemzes_2025!$B$45:$B$50</c:f>
              <c:numCache>
                <c:formatCode>General</c:formatCode>
                <c:ptCount val="6"/>
                <c:pt idx="0">
                  <c:v>32.555555555555557</c:v>
                </c:pt>
                <c:pt idx="1">
                  <c:v>46.333333333333336</c:v>
                </c:pt>
                <c:pt idx="2">
                  <c:v>51.444444444444443</c:v>
                </c:pt>
                <c:pt idx="3">
                  <c:v>55.333333333333343</c:v>
                </c:pt>
                <c:pt idx="4">
                  <c:v>64.222222222222229</c:v>
                </c:pt>
                <c:pt idx="5">
                  <c:v>75.222222222222214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6926-4AC3-A4AD-4BB7FE99F3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6066656"/>
        <c:axId val="576069280"/>
      </c:scatterChart>
      <c:valAx>
        <c:axId val="576066656"/>
        <c:scaling>
          <c:orientation val="minMax"/>
          <c:max val="1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Az adott teszt érvelést igénylő kérdésein elért százalékos eredmény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76069280"/>
        <c:crosses val="autoZero"/>
        <c:crossBetween val="midCat"/>
        <c:majorUnit val="10"/>
      </c:valAx>
      <c:valAx>
        <c:axId val="576069280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A T1, T2, T3 teszt kísérlettervező</a:t>
                </a:r>
                <a:r>
                  <a:rPr lang="hu-HU"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 </a:t>
                </a:r>
                <a:r>
                  <a:rPr lang="hu-HU"/>
                  <a:t>kérdésein elért átlagteljesítmény (%)</a:t>
                </a:r>
              </a:p>
            </c:rich>
          </c:tx>
          <c:layout>
            <c:manualLayout>
              <c:xMode val="edge"/>
              <c:yMode val="edge"/>
              <c:x val="1.0075957292968543E-2"/>
              <c:y val="0.137638285391334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760666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642904647963495"/>
          <c:y val="0.52112107849969447"/>
          <c:w val="0.20344495436019377"/>
          <c:h val="0.33246756429323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6227034120735"/>
          <c:y val="5.1342592592592606E-2"/>
          <c:w val="0.79748840769903762"/>
          <c:h val="0.73094805127710893"/>
        </c:manualLayout>
      </c:layout>
      <c:scatterChart>
        <c:scatterStyle val="lineMarker"/>
        <c:varyColors val="0"/>
        <c:ser>
          <c:idx val="0"/>
          <c:order val="0"/>
          <c:tx>
            <c:strRef>
              <c:f>Elemzes_2025!$G$26</c:f>
              <c:strCache>
                <c:ptCount val="1"/>
                <c:pt idx="0">
                  <c:v>T3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7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5875" cap="rnd">
                <a:solidFill>
                  <a:schemeClr val="tx1"/>
                </a:solidFill>
                <a:prstDash val="dash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6.2373900875122706E-4"/>
                  <c:y val="-1.0310894236811969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</c:trendlineLbl>
          </c:trendline>
          <c:xVal>
            <c:numRef>
              <c:f>Elemzes_2025!$A$27:$A$30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Elemzes_2025!$G$27:$G$30</c:f>
              <c:numCache>
                <c:formatCode>General</c:formatCode>
                <c:ptCount val="4"/>
                <c:pt idx="0">
                  <c:v>37.299999999999997</c:v>
                </c:pt>
                <c:pt idx="1">
                  <c:v>44.3</c:v>
                </c:pt>
                <c:pt idx="2">
                  <c:v>55.5</c:v>
                </c:pt>
                <c:pt idx="3">
                  <c:v>58.2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976-42C1-B01F-4D0D0F756744}"/>
            </c:ext>
          </c:extLst>
        </c:ser>
        <c:ser>
          <c:idx val="1"/>
          <c:order val="1"/>
          <c:tx>
            <c:strRef>
              <c:f>Elemzes_2025!$F$26</c:f>
              <c:strCache>
                <c:ptCount val="1"/>
                <c:pt idx="0">
                  <c:v>T2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1.120658326197289E-2"/>
                  <c:y val="0.1576177350950489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</c:trendlineLbl>
          </c:trendline>
          <c:xVal>
            <c:numRef>
              <c:f>Elemzes_2025!$A$27:$A$30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Elemzes_2025!$F$27:$F$30</c:f>
              <c:numCache>
                <c:formatCode>General</c:formatCode>
                <c:ptCount val="4"/>
                <c:pt idx="0">
                  <c:v>32.700000000000003</c:v>
                </c:pt>
                <c:pt idx="1">
                  <c:v>40</c:v>
                </c:pt>
                <c:pt idx="2">
                  <c:v>48.6</c:v>
                </c:pt>
                <c:pt idx="3">
                  <c:v>60.5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976-42C1-B01F-4D0D0F756744}"/>
            </c:ext>
          </c:extLst>
        </c:ser>
        <c:ser>
          <c:idx val="2"/>
          <c:order val="2"/>
          <c:tx>
            <c:strRef>
              <c:f>Elemzes_2025!$E$26</c:f>
              <c:strCache>
                <c:ptCount val="1"/>
                <c:pt idx="0">
                  <c:v>T1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tx1"/>
                </a:solidFill>
                <a:prstDash val="dash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12277148645543975"/>
                  <c:y val="-9.0891279435141026E-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</c:trendlineLbl>
          </c:trendline>
          <c:xVal>
            <c:numRef>
              <c:f>Elemzes_2025!$A$27:$A$30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Elemzes_2025!$E$27:$E$30</c:f>
              <c:numCache>
                <c:formatCode>General</c:formatCode>
                <c:ptCount val="4"/>
                <c:pt idx="0">
                  <c:v>42</c:v>
                </c:pt>
                <c:pt idx="1">
                  <c:v>47.2</c:v>
                </c:pt>
                <c:pt idx="2">
                  <c:v>60.6</c:v>
                </c:pt>
                <c:pt idx="3">
                  <c:v>67.2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976-42C1-B01F-4D0D0F7567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6066656"/>
        <c:axId val="576069280"/>
      </c:scatterChart>
      <c:valAx>
        <c:axId val="576066656"/>
        <c:scaling>
          <c:orientation val="minMax"/>
          <c:max val="3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Az adott teszt ismeretekre vonatkozó kérdésein elért pontszám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76069280"/>
        <c:crosses val="autoZero"/>
        <c:crossBetween val="midCat"/>
        <c:majorUnit val="1"/>
      </c:valAx>
      <c:valAx>
        <c:axId val="576069280"/>
        <c:scaling>
          <c:orientation val="minMax"/>
          <c:min val="3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/>
                  <a:t>A T1, T2, T3 teszt érvelést igénylő kérdésein elért átlagteljesítmény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5760666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505557760187137"/>
          <c:y val="0.48438414386739082"/>
          <c:w val="0.23216675369159756"/>
          <c:h val="0.28699458630179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2252D-BC32-491B-ACD3-12DE7F865B0D}" type="datetimeFigureOut">
              <a:rPr lang="hu-HU" smtClean="0"/>
              <a:t>2025. 05. 08.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0A26D-FEBC-4936-9B40-AC5D4F9F14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1499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összetettebb kérdéseken értek el magasabb pontszámot a diákok,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70A26D-FEBC-4936-9B40-AC5D4F9F1400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9011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összetettebb kérdéseken értek el magasabb pontszámot a diákok,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70A26D-FEBC-4936-9B40-AC5D4F9F1400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5197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Tartalmat tanítsunk vagy kompetenciákat fejlesszünk? A válaszom: igen. Egyik sem megy jól a másik nélkül.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70A26D-FEBC-4936-9B40-AC5D4F9F1400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2616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A91BA3-C124-4C5E-970C-38BAEBA8B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5963" y="1856509"/>
            <a:ext cx="7740073" cy="1936555"/>
          </a:xfrm>
        </p:spPr>
        <p:txBody>
          <a:bodyPr/>
          <a:lstStyle/>
          <a:p>
            <a:r>
              <a:rPr lang="hu-HU" sz="3600" dirty="0"/>
              <a:t>Válaszok, hibák, javítások, érvelések – </a:t>
            </a:r>
            <a:br>
              <a:rPr lang="hu-HU" sz="3600" dirty="0"/>
            </a:br>
            <a:r>
              <a:rPr lang="hu-HU" sz="3600" dirty="0"/>
              <a:t>a kísérlettervezés fejlesztése közben</a:t>
            </a:r>
            <a:br>
              <a:rPr lang="hu-HU" sz="1800" dirty="0"/>
            </a:br>
            <a:endParaRPr lang="hu-HU" sz="1400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578B746-B4F6-47AF-9DBA-8945DE2E7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2074" y="3657596"/>
            <a:ext cx="7813962" cy="1524003"/>
          </a:xfrm>
        </p:spPr>
        <p:txBody>
          <a:bodyPr>
            <a:normAutofit/>
          </a:bodyPr>
          <a:lstStyle/>
          <a:p>
            <a:r>
              <a:rPr lang="hu-HU" sz="2400" i="1" dirty="0"/>
              <a:t>Dr. Borbás Réka Szilvia</a:t>
            </a:r>
          </a:p>
          <a:p>
            <a:r>
              <a:rPr lang="hu-HU" sz="2000" dirty="0"/>
              <a:t>MTA-ELTE Kutatásalapú Kémiatanítás Kutatócsoport</a:t>
            </a:r>
          </a:p>
          <a:p>
            <a:r>
              <a:rPr lang="hu-HU" sz="2000" dirty="0"/>
              <a:t>2025. május 9.</a:t>
            </a:r>
          </a:p>
        </p:txBody>
      </p:sp>
    </p:spTree>
    <p:extLst>
      <p:ext uri="{BB962C8B-B14F-4D97-AF65-F5344CB8AC3E}">
        <p14:creationId xmlns:p14="http://schemas.microsoft.com/office/powerpoint/2010/main" val="2554553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74DE33-618E-463E-8D2A-030DEF118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érvelés képessége és a tárgyi tudás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49E06F6-992B-4CB7-B406-D7BF5FCD7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4955770" cy="3589869"/>
          </a:xfrm>
        </p:spPr>
        <p:txBody>
          <a:bodyPr>
            <a:normAutofit/>
          </a:bodyPr>
          <a:lstStyle/>
          <a:p>
            <a:r>
              <a:rPr lang="hu-HU" dirty="0"/>
              <a:t>a diákok értelmezési és alkalmazási képességét függetlenítsük az ismeretek meglététől</a:t>
            </a:r>
          </a:p>
          <a:p>
            <a:r>
              <a:rPr lang="hu-HU" dirty="0"/>
              <a:t>olyan kérdések, ahol a tényeket, ismereteket a feladat szövege megadta</a:t>
            </a:r>
          </a:p>
          <a:p>
            <a:r>
              <a:rPr lang="hu-HU" dirty="0"/>
              <a:t>mérhető, hogy a diák a leírt ismeretekből és tényekből kiindulva hogyan tud logikusan gondolkodni</a:t>
            </a: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012C47F9-7874-4320-85F8-B1A7C61CBE51}"/>
              </a:ext>
            </a:extLst>
          </p:cNvPr>
          <p:cNvSpPr txBox="1">
            <a:spLocks/>
          </p:cNvSpPr>
          <p:nvPr/>
        </p:nvSpPr>
        <p:spPr>
          <a:xfrm>
            <a:off x="6096000" y="2556932"/>
            <a:ext cx="5192684" cy="358986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dirty="0"/>
              <a:t>Pl. T1.5a A mérsékelt égövön termesztett cukorrépa átlagosan 75% vizet és 25% </a:t>
            </a:r>
            <a:r>
              <a:rPr lang="hu-HU" sz="1600" dirty="0" err="1"/>
              <a:t>szá-razanyagot</a:t>
            </a:r>
            <a:r>
              <a:rPr lang="hu-HU" sz="1600" dirty="0"/>
              <a:t> tartalmaz; cukortartalma 13-19% között változik. A cukornád viszont melegebb és csapadékosabb éghajlatú helyeken terem, és a világ cukortermelésének kb. 79%-át adja. A cukornád érett szára jellemzően 11-16% rostot, 12-16% oldható cukrot, 2-3% nem </a:t>
            </a:r>
            <a:r>
              <a:rPr lang="hu-HU" sz="1600" dirty="0" err="1"/>
              <a:t>cukortartalmú</a:t>
            </a:r>
            <a:r>
              <a:rPr lang="hu-HU" sz="1600" dirty="0"/>
              <a:t> szénhidrátot és 63-73% vizet tartalmaz. Miből állítanak elő több cukrot a világon: cukor-répából vagy cukornádból? Válaszodat a fenti szöveg alapján indokold meg!</a:t>
            </a:r>
          </a:p>
          <a:p>
            <a:r>
              <a:rPr lang="hu-HU" sz="1600" dirty="0"/>
              <a:t>Pl. T3.7 Minél nagyobb a fény hullámhossza, annál kisebb a fény fotonjainak energiája. Magyarázd meg az ábra alapján, hogy a lítium vörös lángfestése vagy a kálium ibolyaszínű lángfestése jelez-e nagyobb gerjesztési energiát. </a:t>
            </a:r>
          </a:p>
        </p:txBody>
      </p:sp>
      <p:pic>
        <p:nvPicPr>
          <p:cNvPr id="5" name="Kép 4" descr="A képen szöveg, sor, diagram, Párhuzamos látható&#10;&#10;Automatikusan generált leírás">
            <a:extLst>
              <a:ext uri="{FF2B5EF4-FFF2-40B4-BE49-F238E27FC236}">
                <a16:creationId xmlns:a16="http://schemas.microsoft.com/office/drawing/2014/main" id="{01E239B0-A8F6-49E8-9512-C1132EBE3A9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887" y="5852160"/>
            <a:ext cx="3261360" cy="1005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0703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4D6756-0060-4CCC-B5A2-E61B9A17D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érvelés képessége és a tárgyi tudás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39D8347-5577-4130-85A1-8B41B77247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663" y="2560320"/>
            <a:ext cx="5323089" cy="3795300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A tengelymetszetek (40, 32, 38% várható 0 pontos tudásszint mellett) és az ismereteket megadó feladatokban való érvelés sikeressége hasonló érték</a:t>
            </a:r>
          </a:p>
          <a:p>
            <a:r>
              <a:rPr lang="hu-HU" dirty="0"/>
              <a:t>De! gyenge korreláció az ismeretek összpontszáma és az adott kérdésen szerzett pontszám között</a:t>
            </a:r>
          </a:p>
          <a:p>
            <a:r>
              <a:rPr lang="hu-HU" b="1" dirty="0"/>
              <a:t>mégis számít</a:t>
            </a:r>
            <a:r>
              <a:rPr lang="hu-HU" dirty="0"/>
              <a:t>, hogy mennyi </a:t>
            </a:r>
            <a:r>
              <a:rPr lang="hu-HU" b="1" dirty="0"/>
              <a:t>háttértudás</a:t>
            </a:r>
            <a:r>
              <a:rPr lang="hu-HU" dirty="0"/>
              <a:t>sal rendelkezik a diák még az olyan esetekben is, amikor ezt a kérdésfeltevés módjával szeretnénk lecsatolni</a:t>
            </a:r>
          </a:p>
        </p:txBody>
      </p:sp>
      <p:graphicFrame>
        <p:nvGraphicFramePr>
          <p:cNvPr id="5" name="Tartalom helye 4">
            <a:extLst>
              <a:ext uri="{FF2B5EF4-FFF2-40B4-BE49-F238E27FC236}">
                <a16:creationId xmlns:a16="http://schemas.microsoft.com/office/drawing/2014/main" id="{627BA518-C1DD-4FD7-BAAA-9F0E294ED90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57052035"/>
              </p:ext>
            </p:extLst>
          </p:nvPr>
        </p:nvGraphicFramePr>
        <p:xfrm>
          <a:off x="6181724" y="2560320"/>
          <a:ext cx="5323089" cy="37952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5738">
                  <a:extLst>
                    <a:ext uri="{9D8B030D-6E8A-4147-A177-3AD203B41FA5}">
                      <a16:colId xmlns:a16="http://schemas.microsoft.com/office/drawing/2014/main" val="2717536555"/>
                    </a:ext>
                  </a:extLst>
                </a:gridCol>
                <a:gridCol w="931025">
                  <a:extLst>
                    <a:ext uri="{9D8B030D-6E8A-4147-A177-3AD203B41FA5}">
                      <a16:colId xmlns:a16="http://schemas.microsoft.com/office/drawing/2014/main" val="4272451302"/>
                    </a:ext>
                  </a:extLst>
                </a:gridCol>
                <a:gridCol w="829546">
                  <a:extLst>
                    <a:ext uri="{9D8B030D-6E8A-4147-A177-3AD203B41FA5}">
                      <a16:colId xmlns:a16="http://schemas.microsoft.com/office/drawing/2014/main" val="18453473"/>
                    </a:ext>
                  </a:extLst>
                </a:gridCol>
                <a:gridCol w="998390">
                  <a:extLst>
                    <a:ext uri="{9D8B030D-6E8A-4147-A177-3AD203B41FA5}">
                      <a16:colId xmlns:a16="http://schemas.microsoft.com/office/drawing/2014/main" val="3323943989"/>
                    </a:ext>
                  </a:extLst>
                </a:gridCol>
                <a:gridCol w="998390">
                  <a:extLst>
                    <a:ext uri="{9D8B030D-6E8A-4147-A177-3AD203B41FA5}">
                      <a16:colId xmlns:a16="http://schemas.microsoft.com/office/drawing/2014/main" val="410961393"/>
                    </a:ext>
                  </a:extLst>
                </a:gridCol>
              </a:tblGrid>
              <a:tr h="256283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Ismeretekre kérdező kérdéseken elért eredmény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18" marR="52918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Indoklást igénylő, az ismereteket megadó kérdéseken elért eredmény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18" marR="52918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58229"/>
                  </a:ext>
                </a:extLst>
              </a:tr>
              <a:tr h="51256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T1.5a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18" marR="529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T2.4a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18" marR="529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T2.4b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18" marR="529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T3.7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18" marR="52918" marT="0" marB="0" anchor="ctr"/>
                </a:tc>
                <a:extLst>
                  <a:ext uri="{0D108BD9-81ED-4DB2-BD59-A6C34878D82A}">
                    <a16:rowId xmlns:a16="http://schemas.microsoft.com/office/drawing/2014/main" val="1152207173"/>
                  </a:ext>
                </a:extLst>
              </a:tr>
              <a:tr h="2562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18" marR="529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34%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18" marR="529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34%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18" marR="529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45%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18" marR="529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42%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18" marR="52918" marT="0" marB="0" anchor="ctr"/>
                </a:tc>
                <a:extLst>
                  <a:ext uri="{0D108BD9-81ED-4DB2-BD59-A6C34878D82A}">
                    <a16:rowId xmlns:a16="http://schemas.microsoft.com/office/drawing/2014/main" val="3511708948"/>
                  </a:ext>
                </a:extLst>
              </a:tr>
              <a:tr h="2562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18" marR="529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45%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18" marR="529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41%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18" marR="529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48%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18" marR="529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52%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18" marR="52918" marT="0" marB="0" anchor="ctr"/>
                </a:tc>
                <a:extLst>
                  <a:ext uri="{0D108BD9-81ED-4DB2-BD59-A6C34878D82A}">
                    <a16:rowId xmlns:a16="http://schemas.microsoft.com/office/drawing/2014/main" val="1066179160"/>
                  </a:ext>
                </a:extLst>
              </a:tr>
              <a:tr h="2562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18" marR="529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51%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18" marR="529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55%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18" marR="529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56%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18" marR="529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45%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18" marR="52918" marT="0" marB="0" anchor="ctr"/>
                </a:tc>
                <a:extLst>
                  <a:ext uri="{0D108BD9-81ED-4DB2-BD59-A6C34878D82A}">
                    <a16:rowId xmlns:a16="http://schemas.microsoft.com/office/drawing/2014/main" val="846942347"/>
                  </a:ext>
                </a:extLst>
              </a:tr>
              <a:tr h="2562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3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18" marR="529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56%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18" marR="529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58%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18" marR="529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66%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18" marR="529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57%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18" marR="52918" marT="0" marB="0" anchor="ctr"/>
                </a:tc>
                <a:extLst>
                  <a:ext uri="{0D108BD9-81ED-4DB2-BD59-A6C34878D82A}">
                    <a16:rowId xmlns:a16="http://schemas.microsoft.com/office/drawing/2014/main" val="2362921874"/>
                  </a:ext>
                </a:extLst>
              </a:tr>
              <a:tr h="2562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Átlag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18" marR="529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45%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18" marR="529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42%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18" marR="529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50%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18" marR="529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47%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18" marR="52918" marT="0" marB="0" anchor="ctr"/>
                </a:tc>
                <a:extLst>
                  <a:ext uri="{0D108BD9-81ED-4DB2-BD59-A6C34878D82A}">
                    <a16:rowId xmlns:a16="http://schemas.microsoft.com/office/drawing/2014/main" val="2176742654"/>
                  </a:ext>
                </a:extLst>
              </a:tr>
              <a:tr h="7472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Korrelációs eh.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18" marR="529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0,144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18" marR="529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0,179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18" marR="529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0,110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18" marR="529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0,065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918" marR="52918" marT="0" marB="0" anchor="ctr"/>
                </a:tc>
                <a:extLst>
                  <a:ext uri="{0D108BD9-81ED-4DB2-BD59-A6C34878D82A}">
                    <a16:rowId xmlns:a16="http://schemas.microsoft.com/office/drawing/2014/main" val="2069249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62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D87026-D8F6-4D69-B1CE-C209040D0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érvelés képessége és a tárgyi tudás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DA27030-FC0F-4E5E-AD07-A6E61D71B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0533" y="2560319"/>
            <a:ext cx="7282565" cy="3755813"/>
          </a:xfrm>
        </p:spPr>
        <p:txBody>
          <a:bodyPr>
            <a:normAutofit/>
          </a:bodyPr>
          <a:lstStyle/>
          <a:p>
            <a:r>
              <a:rPr lang="hu-HU" dirty="0"/>
              <a:t>A T0-T1 tesztek fogalmi hálója</a:t>
            </a:r>
          </a:p>
          <a:p>
            <a:r>
              <a:rPr lang="hu-HU" dirty="0"/>
              <a:t>4 ismeretre kérdező feladat </a:t>
            </a:r>
            <a:r>
              <a:rPr lang="hu-HU" dirty="0">
                <a:sym typeface="Symbol" panose="05050102010706020507" pitchFamily="18" charset="2"/>
              </a:rPr>
              <a:t> fogalmi háló jósága</a:t>
            </a:r>
          </a:p>
          <a:p>
            <a:r>
              <a:rPr lang="hu-HU" dirty="0">
                <a:sym typeface="Symbol" panose="05050102010706020507" pitchFamily="18" charset="2"/>
              </a:rPr>
              <a:t>2 érvelési feladat </a:t>
            </a:r>
            <a:br>
              <a:rPr lang="hu-HU" dirty="0">
                <a:sym typeface="Symbol" panose="05050102010706020507" pitchFamily="18" charset="2"/>
              </a:rPr>
            </a:br>
            <a:r>
              <a:rPr lang="hu-HU" dirty="0">
                <a:sym typeface="Symbol" panose="05050102010706020507" pitchFamily="18" charset="2"/>
              </a:rPr>
              <a:t>(</a:t>
            </a:r>
            <a:r>
              <a:rPr lang="hu-HU" dirty="0"/>
              <a:t>ismeretek, </a:t>
            </a:r>
            <a:r>
              <a:rPr lang="hu-HU" dirty="0" err="1"/>
              <a:t>jelensé</a:t>
            </a:r>
            <a:r>
              <a:rPr lang="hu-HU" dirty="0"/>
              <a:t>-</a:t>
            </a:r>
            <a:br>
              <a:rPr lang="hu-HU" dirty="0"/>
            </a:br>
            <a:r>
              <a:rPr lang="hu-HU" dirty="0" err="1"/>
              <a:t>gek</a:t>
            </a:r>
            <a:r>
              <a:rPr lang="hu-HU" dirty="0"/>
              <a:t> értelmezését </a:t>
            </a:r>
            <a:br>
              <a:rPr lang="hu-HU" dirty="0"/>
            </a:br>
            <a:r>
              <a:rPr lang="hu-HU" dirty="0"/>
              <a:t>elváró kérdés)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3050005-E406-433D-A515-86129911BA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561453" y="3469472"/>
            <a:ext cx="8546191" cy="312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7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D87026-D8F6-4D69-B1CE-C209040D0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érvelés képessége és a tárgyi tudás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DA27030-FC0F-4E5E-AD07-A6E61D71B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0533" y="2560320"/>
            <a:ext cx="10358274" cy="1602606"/>
          </a:xfrm>
        </p:spPr>
        <p:txBody>
          <a:bodyPr>
            <a:normAutofit/>
          </a:bodyPr>
          <a:lstStyle/>
          <a:p>
            <a:r>
              <a:rPr lang="hu-HU" dirty="0"/>
              <a:t>A T0-T1 tesztek fogalmi hálója</a:t>
            </a:r>
          </a:p>
          <a:p>
            <a:r>
              <a:rPr lang="hu-HU" dirty="0"/>
              <a:t>4 ismeretre kérdező feladat </a:t>
            </a:r>
            <a:r>
              <a:rPr lang="hu-HU" dirty="0">
                <a:sym typeface="Symbol" panose="05050102010706020507" pitchFamily="18" charset="2"/>
              </a:rPr>
              <a:t> fogalmi háló jósága</a:t>
            </a:r>
          </a:p>
          <a:p>
            <a:r>
              <a:rPr lang="hu-HU" dirty="0">
                <a:sym typeface="Symbol" panose="05050102010706020507" pitchFamily="18" charset="2"/>
              </a:rPr>
              <a:t>2 érvelési feladat</a:t>
            </a:r>
          </a:p>
          <a:p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3050005-E406-433D-A515-86129911BA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401379" y="3429000"/>
            <a:ext cx="6023742" cy="2199808"/>
          </a:xfrm>
          <a:prstGeom prst="rect">
            <a:avLst/>
          </a:prstGeom>
        </p:spPr>
      </p:pic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7E4691AF-5C2E-429C-9027-711F86307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637963"/>
              </p:ext>
            </p:extLst>
          </p:nvPr>
        </p:nvGraphicFramePr>
        <p:xfrm>
          <a:off x="630381" y="5528300"/>
          <a:ext cx="8229600" cy="777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16265674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01058825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94803239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42130375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16925474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0974067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 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0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3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4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52699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T2.1b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0,01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0,02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0,10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0,24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0,21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2123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T2.3b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0,18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0,27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0,50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0,59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0,61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1212112"/>
                  </a:ext>
                </a:extLst>
              </a:tr>
            </a:tbl>
          </a:graphicData>
        </a:graphic>
      </p:graphicFrame>
      <p:sp>
        <p:nvSpPr>
          <p:cNvPr id="7" name="Tartalom helye 2">
            <a:extLst>
              <a:ext uri="{FF2B5EF4-FFF2-40B4-BE49-F238E27FC236}">
                <a16:creationId xmlns:a16="http://schemas.microsoft.com/office/drawing/2014/main" id="{B350A54A-93FD-4E44-8157-3575E1C1E8D7}"/>
              </a:ext>
            </a:extLst>
          </p:cNvPr>
          <p:cNvSpPr txBox="1">
            <a:spLocks/>
          </p:cNvSpPr>
          <p:nvPr/>
        </p:nvSpPr>
        <p:spPr>
          <a:xfrm>
            <a:off x="880533" y="4026202"/>
            <a:ext cx="10358274" cy="16026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dirty="0"/>
              <a:t>Jobb fogalmi háló </a:t>
            </a:r>
            <a:r>
              <a:rPr lang="hu-HU" b="1" dirty="0">
                <a:sym typeface="Symbol" panose="05050102010706020507" pitchFamily="18" charset="2"/>
              </a:rPr>
              <a:t> sikeresebb </a:t>
            </a:r>
            <a:br>
              <a:rPr lang="hu-HU" b="1" dirty="0">
                <a:sym typeface="Symbol" panose="05050102010706020507" pitchFamily="18" charset="2"/>
              </a:rPr>
            </a:br>
            <a:r>
              <a:rPr lang="hu-HU" b="1" dirty="0">
                <a:sym typeface="Symbol" panose="05050102010706020507" pitchFamily="18" charset="2"/>
              </a:rPr>
              <a:t>érvelési feladatmegoldás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420673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D87026-D8F6-4D69-B1CE-C209040D0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érvelés képessége és a tárgyi tudás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DA27030-FC0F-4E5E-AD07-A6E61D71B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0533" y="2560319"/>
            <a:ext cx="5418667" cy="3755813"/>
          </a:xfrm>
        </p:spPr>
        <p:txBody>
          <a:bodyPr>
            <a:normAutofit/>
          </a:bodyPr>
          <a:lstStyle/>
          <a:p>
            <a:r>
              <a:rPr lang="hu-HU" dirty="0"/>
              <a:t>Miért zavarosodik meg a meszes víz, ha belefújunk egy csövön keresztül? (NI=0,63) </a:t>
            </a:r>
          </a:p>
          <a:p>
            <a:pPr lvl="1">
              <a:spcAft>
                <a:spcPts val="0"/>
              </a:spcAft>
            </a:pPr>
            <a:r>
              <a:rPr lang="hu-HU" dirty="0"/>
              <a:t>0p: 1,11 fogalmi háló értéke</a:t>
            </a:r>
          </a:p>
          <a:p>
            <a:pPr lvl="1">
              <a:spcBef>
                <a:spcPts val="0"/>
              </a:spcBef>
            </a:pPr>
            <a:r>
              <a:rPr lang="hu-HU" dirty="0"/>
              <a:t>1p: 1,91 fogalmi háló értéke</a:t>
            </a:r>
          </a:p>
          <a:p>
            <a:r>
              <a:rPr lang="hu-HU" dirty="0"/>
              <a:t>Miért nem alkalmas a szódabikarbóna vízlágyításra? (NI=0,89)</a:t>
            </a:r>
          </a:p>
          <a:p>
            <a:pPr lvl="1">
              <a:spcAft>
                <a:spcPts val="0"/>
              </a:spcAft>
            </a:pPr>
            <a:r>
              <a:rPr lang="hu-HU" dirty="0"/>
              <a:t>0p: 1,30 fogalmi háló értéke</a:t>
            </a:r>
          </a:p>
          <a:p>
            <a:pPr lvl="1">
              <a:spcBef>
                <a:spcPts val="0"/>
              </a:spcBef>
            </a:pPr>
            <a:r>
              <a:rPr lang="hu-HU" dirty="0"/>
              <a:t>1p: 2,58 fogalmi háló értéke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3050005-E406-433D-A515-86129911BA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23374" y="3386347"/>
            <a:ext cx="5760720" cy="210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0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6405E9F-05E2-427B-AF76-388451685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10032998" cy="1303867"/>
          </a:xfrm>
        </p:spPr>
        <p:txBody>
          <a:bodyPr>
            <a:normAutofit/>
          </a:bodyPr>
          <a:lstStyle/>
          <a:p>
            <a:r>
              <a:rPr lang="hu-HU" dirty="0"/>
              <a:t>Háttérváltozók hatása az érvelés képességére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A7B2FAF-6B1B-4FCA-9B92-AC1FF22C2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10032997" cy="3318936"/>
          </a:xfrm>
        </p:spPr>
        <p:txBody>
          <a:bodyPr>
            <a:normAutofit/>
          </a:bodyPr>
          <a:lstStyle/>
          <a:p>
            <a:r>
              <a:rPr lang="hu-HU" dirty="0"/>
              <a:t>Diákok neme – nincs korreláció</a:t>
            </a:r>
          </a:p>
          <a:p>
            <a:r>
              <a:rPr lang="hu-HU" dirty="0"/>
              <a:t>Anya iskolai végzettsége – kezdetben jelent előnyt</a:t>
            </a:r>
          </a:p>
          <a:p>
            <a:r>
              <a:rPr lang="hu-HU" dirty="0"/>
              <a:t>Iskola erőssége – bizonyos mértékben befolyásol</a:t>
            </a:r>
          </a:p>
          <a:p>
            <a:r>
              <a:rPr lang="hu-HU" dirty="0"/>
              <a:t>Legfontosabb tényező: </a:t>
            </a:r>
            <a:r>
              <a:rPr lang="hu-HU" b="1" dirty="0"/>
              <a:t>motiváltság, attitűd</a:t>
            </a:r>
            <a:r>
              <a:rPr lang="hu-HU" dirty="0"/>
              <a:t>: korreláció gyenge, de szignifikáns (</a:t>
            </a:r>
            <a:r>
              <a:rPr lang="hu-HU" dirty="0">
                <a:latin typeface="Symbol" panose="05050102010706020507" pitchFamily="18" charset="2"/>
              </a:rPr>
              <a:t>r</a:t>
            </a:r>
            <a:r>
              <a:rPr lang="hu-HU" baseline="-25000" dirty="0">
                <a:latin typeface="Symbol" panose="05050102010706020507" pitchFamily="18" charset="2"/>
              </a:rPr>
              <a:t>7</a:t>
            </a:r>
            <a:r>
              <a:rPr lang="hu-HU" dirty="0">
                <a:latin typeface="Symbol" panose="05050102010706020507" pitchFamily="18" charset="2"/>
              </a:rPr>
              <a:t> = </a:t>
            </a:r>
            <a:r>
              <a:rPr lang="hu-HU" dirty="0"/>
              <a:t>0,187, </a:t>
            </a:r>
            <a:r>
              <a:rPr lang="hu-HU" dirty="0">
                <a:latin typeface="Symbol" panose="05050102010706020507" pitchFamily="18" charset="2"/>
              </a:rPr>
              <a:t>r</a:t>
            </a:r>
            <a:r>
              <a:rPr lang="hu-HU" baseline="-25000" dirty="0">
                <a:latin typeface="Symbol" panose="05050102010706020507" pitchFamily="18" charset="2"/>
              </a:rPr>
              <a:t>8</a:t>
            </a:r>
            <a:r>
              <a:rPr lang="hu-HU" dirty="0">
                <a:latin typeface="Symbol" panose="05050102010706020507" pitchFamily="18" charset="2"/>
              </a:rPr>
              <a:t> =</a:t>
            </a:r>
            <a:r>
              <a:rPr lang="hu-HU" dirty="0"/>
              <a:t> 0,301, </a:t>
            </a:r>
            <a:r>
              <a:rPr lang="hu-HU" dirty="0">
                <a:latin typeface="Symbol" panose="05050102010706020507" pitchFamily="18" charset="2"/>
              </a:rPr>
              <a:t>r</a:t>
            </a:r>
            <a:r>
              <a:rPr lang="hu-HU" baseline="-25000" dirty="0">
                <a:latin typeface="Symbol" panose="05050102010706020507" pitchFamily="18" charset="2"/>
              </a:rPr>
              <a:t>9</a:t>
            </a:r>
            <a:r>
              <a:rPr lang="hu-HU" dirty="0">
                <a:latin typeface="Symbol" panose="05050102010706020507" pitchFamily="18" charset="2"/>
              </a:rPr>
              <a:t> =</a:t>
            </a:r>
            <a:r>
              <a:rPr lang="hu-HU" dirty="0"/>
              <a:t> 0,228)</a:t>
            </a:r>
          </a:p>
          <a:p>
            <a:r>
              <a:rPr lang="hu-HU" dirty="0"/>
              <a:t>Többváltozós lineáris regresszió 7. és 8. évvégi eredményekre </a:t>
            </a:r>
            <a:r>
              <a:rPr lang="hu-HU" dirty="0">
                <a:sym typeface="Symbol" panose="05050102010706020507" pitchFamily="18" charset="2"/>
              </a:rPr>
              <a:t> </a:t>
            </a:r>
            <a:br>
              <a:rPr lang="hu-HU" dirty="0">
                <a:sym typeface="Symbol" panose="05050102010706020507" pitchFamily="18" charset="2"/>
              </a:rPr>
            </a:br>
            <a:r>
              <a:rPr lang="hu-HU" b="1" dirty="0">
                <a:sym typeface="Symbol" panose="05050102010706020507" pitchFamily="18" charset="2"/>
              </a:rPr>
              <a:t>az érvelés képességére legnagyobb hatással a tárgyi ismeretek vannak</a:t>
            </a:r>
            <a:endParaRPr lang="hu-H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áblázat 3">
                <a:extLst>
                  <a:ext uri="{FF2B5EF4-FFF2-40B4-BE49-F238E27FC236}">
                    <a16:creationId xmlns:a16="http://schemas.microsoft.com/office/drawing/2014/main" id="{66A67A4B-FD61-47CA-9A5D-957CF21552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1096575"/>
                  </p:ext>
                </p:extLst>
              </p:nvPr>
            </p:nvGraphicFramePr>
            <p:xfrm>
              <a:off x="1528233" y="5875868"/>
              <a:ext cx="9135532" cy="95478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135532">
                      <a:extLst>
                        <a:ext uri="{9D8B030D-6E8A-4147-A177-3AD203B41FA5}">
                          <a16:colId xmlns:a16="http://schemas.microsoft.com/office/drawing/2014/main" val="4379940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indent="25209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hu-HU" sz="1800">
                                        <a:effectLst/>
                                      </a:rPr>
                                      <m:t>é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hu-HU" sz="1800">
                                        <a:effectLst/>
                                      </a:rPr>
                                      <m:t>rvel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hu-HU" sz="1800">
                                        <a:effectLst/>
                                      </a:rPr>
                                      <m:t>é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hu-HU" sz="1800">
                                        <a:effectLst/>
                                      </a:rPr>
                                      <m:t>s</m:t>
                                    </m:r>
                                  </m:sub>
                                </m:sSub>
                                <m:r>
                                  <a:rPr lang="hu-HU" sz="1800">
                                    <a:effectLst/>
                                    <a:latin typeface="Cambria Math" panose="02040503050406030204" pitchFamily="18" charset="0"/>
                                  </a:rPr>
                                  <m:t>=0,404</m:t>
                                </m:r>
                                <m:sSub>
                                  <m:sSubPr>
                                    <m:ctrlPr>
                                      <a:rPr lang="hu-HU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hu-HU" sz="1800">
                                        <a:effectLst/>
                                      </a:rPr>
                                      <m:t>ism</m:t>
                                    </m:r>
                                  </m:sub>
                                </m:sSub>
                                <m:r>
                                  <a:rPr lang="hu-HU" sz="1800">
                                    <a:effectLst/>
                                    <a:latin typeface="Cambria Math" panose="02040503050406030204" pitchFamily="18" charset="0"/>
                                  </a:rPr>
                                  <m:t>+0,191</m:t>
                                </m:r>
                                <m:sSub>
                                  <m:sSubPr>
                                    <m:ctrlPr>
                                      <a:rPr lang="hu-HU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hu-HU" sz="1800">
                                        <a:effectLst/>
                                      </a:rPr>
                                      <m:t>att</m:t>
                                    </m:r>
                                  </m:sub>
                                </m:sSub>
                                <m:r>
                                  <a:rPr lang="hu-HU" sz="1800">
                                    <a:effectLst/>
                                    <a:latin typeface="Cambria Math" panose="02040503050406030204" pitchFamily="18" charset="0"/>
                                  </a:rPr>
                                  <m:t>+0,017</m:t>
                                </m:r>
                                <m:sSub>
                                  <m:sSubPr>
                                    <m:ctrlPr>
                                      <a:rPr lang="hu-HU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hu-HU" sz="1800">
                                        <a:effectLst/>
                                      </a:rPr>
                                      <m:t>anya</m:t>
                                    </m:r>
                                  </m:sub>
                                </m:sSub>
                                <m:r>
                                  <a:rPr lang="hu-HU" sz="1800">
                                    <a:effectLst/>
                                    <a:latin typeface="Cambria Math" panose="02040503050406030204" pitchFamily="18" charset="0"/>
                                  </a:rPr>
                                  <m:t>+0,026</m:t>
                                </m:r>
                                <m:sSub>
                                  <m:sSubPr>
                                    <m:ctrlPr>
                                      <a:rPr lang="hu-HU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hu-HU" sz="1800">
                                        <a:effectLst/>
                                      </a:rPr>
                                      <m:t>isk</m:t>
                                    </m:r>
                                  </m:sub>
                                </m:sSub>
                                <m:r>
                                  <a:rPr lang="hu-HU" sz="1800">
                                    <a:effectLst/>
                                    <a:latin typeface="Cambria Math" panose="02040503050406030204" pitchFamily="18" charset="0"/>
                                  </a:rPr>
                                  <m:t>+0,138+</m:t>
                                </m:r>
                                <m:d>
                                  <m:dPr>
                                    <m:ctrlPr>
                                      <a:rPr lang="hu-HU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hu-HU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0,211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hu-HU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636152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252095"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u-HU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hu-HU" sz="1800">
                                        <a:effectLst/>
                                      </a:rPr>
                                      <m:t>é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hu-HU" sz="1800">
                                        <a:effectLst/>
                                      </a:rPr>
                                      <m:t>rvel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hu-HU" sz="1800">
                                        <a:effectLst/>
                                      </a:rPr>
                                      <m:t>é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hu-HU" sz="1800">
                                        <a:effectLst/>
                                      </a:rPr>
                                      <m:t>s</m:t>
                                    </m:r>
                                  </m:sub>
                                </m:sSub>
                                <m:r>
                                  <a:rPr lang="hu-HU" sz="1800">
                                    <a:effectLst/>
                                    <a:latin typeface="Cambria Math" panose="02040503050406030204" pitchFamily="18" charset="0"/>
                                  </a:rPr>
                                  <m:t>=0,479</m:t>
                                </m:r>
                                <m:sSub>
                                  <m:sSubPr>
                                    <m:ctrlPr>
                                      <a:rPr lang="hu-HU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hu-HU" sz="1800">
                                        <a:effectLst/>
                                      </a:rPr>
                                      <m:t>ism</m:t>
                                    </m:r>
                                  </m:sub>
                                </m:sSub>
                                <m:r>
                                  <a:rPr lang="hu-HU" sz="1800">
                                    <a:effectLst/>
                                    <a:latin typeface="Cambria Math" panose="02040503050406030204" pitchFamily="18" charset="0"/>
                                  </a:rPr>
                                  <m:t>+0,0,095</m:t>
                                </m:r>
                                <m:sSub>
                                  <m:sSubPr>
                                    <m:ctrlPr>
                                      <a:rPr lang="hu-HU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hu-HU" sz="1800">
                                        <a:effectLst/>
                                      </a:rPr>
                                      <m:t>att</m:t>
                                    </m:r>
                                  </m:sub>
                                </m:sSub>
                                <m:r>
                                  <a:rPr lang="hu-HU" sz="1800">
                                    <a:effectLst/>
                                    <a:latin typeface="Cambria Math" panose="02040503050406030204" pitchFamily="18" charset="0"/>
                                  </a:rPr>
                                  <m:t>+0,034</m:t>
                                </m:r>
                                <m:sSub>
                                  <m:sSubPr>
                                    <m:ctrlPr>
                                      <a:rPr lang="hu-HU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hu-HU" sz="1800">
                                        <a:effectLst/>
                                      </a:rPr>
                                      <m:t>anya</m:t>
                                    </m:r>
                                  </m:sub>
                                </m:sSub>
                                <m:r>
                                  <a:rPr lang="hu-HU" sz="1800">
                                    <a:effectLst/>
                                    <a:latin typeface="Cambria Math" panose="02040503050406030204" pitchFamily="18" charset="0"/>
                                  </a:rPr>
                                  <m:t>−0,033</m:t>
                                </m:r>
                                <m:sSub>
                                  <m:sSubPr>
                                    <m:ctrlPr>
                                      <a:rPr lang="hu-HU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u-HU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nor/>
                                      </m:rPr>
                                      <a:rPr lang="hu-HU" sz="1800">
                                        <a:effectLst/>
                                      </a:rPr>
                                      <m:t>isk</m:t>
                                    </m:r>
                                  </m:sub>
                                </m:sSub>
                                <m:r>
                                  <a:rPr lang="hu-HU" sz="1800">
                                    <a:effectLst/>
                                    <a:latin typeface="Cambria Math" panose="02040503050406030204" pitchFamily="18" charset="0"/>
                                  </a:rPr>
                                  <m:t>+0,123+</m:t>
                                </m:r>
                                <m:d>
                                  <m:dPr>
                                    <m:ctrlPr>
                                      <a:rPr lang="hu-HU" sz="1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hu-HU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0,232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hu-HU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accent1">
                            <a:lumMod val="5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96745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áblázat 3">
                <a:extLst>
                  <a:ext uri="{FF2B5EF4-FFF2-40B4-BE49-F238E27FC236}">
                    <a16:creationId xmlns:a16="http://schemas.microsoft.com/office/drawing/2014/main" id="{66A67A4B-FD61-47CA-9A5D-957CF21552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1096575"/>
                  </p:ext>
                </p:extLst>
              </p:nvPr>
            </p:nvGraphicFramePr>
            <p:xfrm>
              <a:off x="1528233" y="5875868"/>
              <a:ext cx="9135532" cy="95478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135532">
                      <a:extLst>
                        <a:ext uri="{9D8B030D-6E8A-4147-A177-3AD203B41FA5}">
                          <a16:colId xmlns:a16="http://schemas.microsoft.com/office/drawing/2014/main" val="43799405"/>
                        </a:ext>
                      </a:extLst>
                    </a:gridCol>
                  </a:tblGrid>
                  <a:tr h="477393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67" t="-1266" r="-267" b="-1025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6361529"/>
                      </a:ext>
                    </a:extLst>
                  </a:tr>
                  <a:tr h="477393">
                    <a:tc>
                      <a:txBody>
                        <a:bodyPr/>
                        <a:lstStyle/>
                        <a:p>
                          <a:endParaRPr lang="hu-HU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67" t="-101266" r="-267" b="-25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967452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3405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7A0E4F-5FD4-4607-AFCB-DDA7348D9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Kognitív terhelés – transzfer távolsága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FD7B74D-7D56-4743-B8BD-4329BD69B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1"/>
            <a:ext cx="9743901" cy="3644363"/>
          </a:xfrm>
        </p:spPr>
        <p:txBody>
          <a:bodyPr>
            <a:normAutofit lnSpcReduction="10000"/>
          </a:bodyPr>
          <a:lstStyle/>
          <a:p>
            <a:r>
              <a:rPr lang="hu-HU" dirty="0"/>
              <a:t>Információegységek száma a kérdésben és az a megoldáshoz vezető gondolatmenetben </a:t>
            </a:r>
            <a:r>
              <a:rPr lang="hu-HU" dirty="0">
                <a:sym typeface="Symbol" panose="05050102010706020507" pitchFamily="18" charset="2"/>
              </a:rPr>
              <a:t> </a:t>
            </a:r>
            <a:r>
              <a:rPr lang="hu-HU" b="1" dirty="0">
                <a:sym typeface="Symbol" panose="05050102010706020507" pitchFamily="18" charset="2"/>
              </a:rPr>
              <a:t>kognitív terhelés </a:t>
            </a:r>
            <a:r>
              <a:rPr lang="hu-HU" dirty="0">
                <a:sym typeface="Symbol" panose="05050102010706020507" pitchFamily="18" charset="2"/>
              </a:rPr>
              <a:t>(</a:t>
            </a:r>
            <a:r>
              <a:rPr lang="hu-HU" dirty="0" err="1">
                <a:sym typeface="Symbol" panose="05050102010706020507" pitchFamily="18" charset="2"/>
              </a:rPr>
              <a:t>AI</a:t>
            </a:r>
            <a:r>
              <a:rPr lang="hu-HU" dirty="0">
                <a:sym typeface="Symbol" panose="05050102010706020507" pitchFamily="18" charset="2"/>
              </a:rPr>
              <a:t> objektív számolása, felülbírálva)</a:t>
            </a:r>
          </a:p>
          <a:p>
            <a:r>
              <a:rPr lang="hu-HU" dirty="0">
                <a:sym typeface="Symbol" panose="05050102010706020507" pitchFamily="18" charset="2"/>
              </a:rPr>
              <a:t>Megoldáshoz vezető lépések száma, a feladatlapokban megjelenő horgonyhoz képest  </a:t>
            </a:r>
            <a:r>
              <a:rPr lang="hu-HU" b="1" dirty="0">
                <a:sym typeface="Symbol" panose="05050102010706020507" pitchFamily="18" charset="2"/>
              </a:rPr>
              <a:t>transzfer távolsága </a:t>
            </a:r>
          </a:p>
          <a:p>
            <a:r>
              <a:rPr lang="hu-HU" dirty="0" err="1">
                <a:sym typeface="Symbol" panose="05050102010706020507" pitchFamily="18" charset="2"/>
              </a:rPr>
              <a:t>LOTS</a:t>
            </a:r>
            <a:r>
              <a:rPr lang="hu-HU" dirty="0">
                <a:sym typeface="Symbol" panose="05050102010706020507" pitchFamily="18" charset="2"/>
              </a:rPr>
              <a:t>: alacsony kognitív képességet igénylő kérdés, legfeljebb egy további gondolati lépés, </a:t>
            </a:r>
            <a:r>
              <a:rPr lang="hu-HU" dirty="0"/>
              <a:t>illetve ahol nincs újszerű, ismeretlen elem</a:t>
            </a:r>
            <a:br>
              <a:rPr lang="hu-HU" dirty="0">
                <a:sym typeface="Symbol" panose="05050102010706020507" pitchFamily="18" charset="2"/>
              </a:rPr>
            </a:br>
            <a:r>
              <a:rPr lang="hu-HU" dirty="0" err="1">
                <a:sym typeface="Symbol" panose="05050102010706020507" pitchFamily="18" charset="2"/>
              </a:rPr>
              <a:t>HOTS</a:t>
            </a:r>
            <a:r>
              <a:rPr lang="hu-HU" dirty="0">
                <a:sym typeface="Symbol" panose="05050102010706020507" pitchFamily="18" charset="2"/>
              </a:rPr>
              <a:t>: magasabb kognitív képességet igénylő kérdés, </a:t>
            </a:r>
            <a:r>
              <a:rPr lang="hu-HU" dirty="0"/>
              <a:t>távoli transzfer kérdések, ahol 2-3 gondolati lépés vezet a megoldáshoz, vagy szokatlan, új a probléma környezete</a:t>
            </a:r>
            <a:endParaRPr lang="hu-HU" dirty="0">
              <a:sym typeface="Symbol" panose="05050102010706020507" pitchFamily="18" charset="2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4950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7A0E4F-5FD4-4607-AFCB-DDA7348D9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Kognitív terhelés – transzfer távolsága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FD7B74D-7D56-4743-B8BD-4329BD69B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930" y="2556931"/>
            <a:ext cx="5813373" cy="3644363"/>
          </a:xfrm>
        </p:spPr>
        <p:txBody>
          <a:bodyPr>
            <a:normAutofit lnSpcReduction="10000"/>
          </a:bodyPr>
          <a:lstStyle/>
          <a:p>
            <a:r>
              <a:rPr lang="hu-HU" dirty="0"/>
              <a:t>A kognitív terhelés és diákok érvelési képessége között nem találtam korrelációt.</a:t>
            </a:r>
          </a:p>
          <a:p>
            <a:r>
              <a:rPr lang="hu-HU" dirty="0"/>
              <a:t>a </a:t>
            </a:r>
            <a:r>
              <a:rPr lang="hu-HU" dirty="0" err="1"/>
              <a:t>LOTS</a:t>
            </a:r>
            <a:r>
              <a:rPr lang="hu-HU" dirty="0"/>
              <a:t> típusú érvelős kérdéseken a diákok átlagosan 43,0%-ot értek el, míg a </a:t>
            </a:r>
            <a:r>
              <a:rPr lang="hu-HU" dirty="0" err="1"/>
              <a:t>HOTS</a:t>
            </a:r>
            <a:r>
              <a:rPr lang="hu-HU" dirty="0"/>
              <a:t> típusú kérdéseken átlagosan 47,8%-ot</a:t>
            </a:r>
          </a:p>
          <a:p>
            <a:r>
              <a:rPr lang="hu-HU" dirty="0"/>
              <a:t>a </a:t>
            </a:r>
            <a:r>
              <a:rPr lang="hu-HU" dirty="0" err="1"/>
              <a:t>LOTS</a:t>
            </a:r>
            <a:r>
              <a:rPr lang="hu-HU" dirty="0"/>
              <a:t> kérdések jelentős korrelációban vannak a fogalmi térkép jóságával (</a:t>
            </a:r>
            <a:r>
              <a:rPr lang="hu-HU" dirty="0">
                <a:latin typeface="Symbol" panose="05050102010706020507" pitchFamily="18" charset="2"/>
              </a:rPr>
              <a:t>r=</a:t>
            </a:r>
            <a:r>
              <a:rPr lang="hu-HU" dirty="0"/>
              <a:t>0,469)</a:t>
            </a:r>
          </a:p>
          <a:p>
            <a:r>
              <a:rPr lang="hu-HU" dirty="0"/>
              <a:t>a </a:t>
            </a:r>
            <a:r>
              <a:rPr lang="hu-HU" dirty="0" err="1"/>
              <a:t>HOTS</a:t>
            </a:r>
            <a:r>
              <a:rPr lang="hu-HU" dirty="0"/>
              <a:t> kérdések és a fogalmi térkép közötti kapcsolat gyengébb (</a:t>
            </a:r>
            <a:r>
              <a:rPr lang="hu-HU" dirty="0">
                <a:latin typeface="Symbol" panose="05050102010706020507" pitchFamily="18" charset="2"/>
              </a:rPr>
              <a:t>r= </a:t>
            </a:r>
            <a:r>
              <a:rPr lang="hu-HU" dirty="0"/>
              <a:t>0,217)</a:t>
            </a:r>
          </a:p>
          <a:p>
            <a:endParaRPr lang="hu-HU" dirty="0"/>
          </a:p>
        </p:txBody>
      </p:sp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496133DD-236E-4EE7-8C34-7D639D9950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767604"/>
              </p:ext>
            </p:extLst>
          </p:nvPr>
        </p:nvGraphicFramePr>
        <p:xfrm>
          <a:off x="6467303" y="2487040"/>
          <a:ext cx="5070767" cy="3804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3904">
                  <a:extLst>
                    <a:ext uri="{9D8B030D-6E8A-4147-A177-3AD203B41FA5}">
                      <a16:colId xmlns:a16="http://schemas.microsoft.com/office/drawing/2014/main" val="591567145"/>
                    </a:ext>
                  </a:extLst>
                </a:gridCol>
                <a:gridCol w="576352">
                  <a:extLst>
                    <a:ext uri="{9D8B030D-6E8A-4147-A177-3AD203B41FA5}">
                      <a16:colId xmlns:a16="http://schemas.microsoft.com/office/drawing/2014/main" val="2970475118"/>
                    </a:ext>
                  </a:extLst>
                </a:gridCol>
                <a:gridCol w="845128">
                  <a:extLst>
                    <a:ext uri="{9D8B030D-6E8A-4147-A177-3AD203B41FA5}">
                      <a16:colId xmlns:a16="http://schemas.microsoft.com/office/drawing/2014/main" val="348448712"/>
                    </a:ext>
                  </a:extLst>
                </a:gridCol>
                <a:gridCol w="1105593">
                  <a:extLst>
                    <a:ext uri="{9D8B030D-6E8A-4147-A177-3AD203B41FA5}">
                      <a16:colId xmlns:a16="http://schemas.microsoft.com/office/drawing/2014/main" val="2630491565"/>
                    </a:ext>
                  </a:extLst>
                </a:gridCol>
                <a:gridCol w="584662">
                  <a:extLst>
                    <a:ext uri="{9D8B030D-6E8A-4147-A177-3AD203B41FA5}">
                      <a16:colId xmlns:a16="http://schemas.microsoft.com/office/drawing/2014/main" val="2658074665"/>
                    </a:ext>
                  </a:extLst>
                </a:gridCol>
                <a:gridCol w="845128">
                  <a:extLst>
                    <a:ext uri="{9D8B030D-6E8A-4147-A177-3AD203B41FA5}">
                      <a16:colId xmlns:a16="http://schemas.microsoft.com/office/drawing/2014/main" val="1281664206"/>
                    </a:ext>
                  </a:extLst>
                </a:gridCol>
              </a:tblGrid>
              <a:tr h="4497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Kérdés kódja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 err="1">
                          <a:effectLst/>
                        </a:rPr>
                        <a:t>IU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NI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Kérdés kódja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 err="1">
                          <a:effectLst/>
                        </a:rPr>
                        <a:t>IU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NI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6795036"/>
                  </a:ext>
                </a:extLst>
              </a:tr>
              <a:tr h="31946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LOTS </a:t>
                      </a:r>
                      <a:r>
                        <a:rPr lang="en-GB" sz="2000" dirty="0" err="1">
                          <a:effectLst/>
                        </a:rPr>
                        <a:t>kérdések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HOTS </a:t>
                      </a:r>
                      <a:r>
                        <a:rPr lang="en-GB" sz="2000" dirty="0" err="1">
                          <a:effectLst/>
                        </a:rPr>
                        <a:t>kérdések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177261"/>
                  </a:ext>
                </a:extLst>
              </a:tr>
              <a:tr h="319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T2.1b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3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0,89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T1.1b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3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0,63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2847265"/>
                  </a:ext>
                </a:extLst>
              </a:tr>
              <a:tr h="319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T1.6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4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0,27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T1.3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4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0,37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4307594"/>
                  </a:ext>
                </a:extLst>
              </a:tr>
              <a:tr h="319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T2.3b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4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0,63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T2.5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4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0,33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2788683"/>
                  </a:ext>
                </a:extLst>
              </a:tr>
              <a:tr h="319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T2.4b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5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0,51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T3.3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4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0,43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8242176"/>
                  </a:ext>
                </a:extLst>
              </a:tr>
              <a:tr h="319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T2.7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5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0,60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T1.7*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5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0,70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1420401"/>
                  </a:ext>
                </a:extLst>
              </a:tr>
              <a:tr h="319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T3.7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5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0,53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T3.5*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5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0,71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8140704"/>
                  </a:ext>
                </a:extLst>
              </a:tr>
              <a:tr h="319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T1.5a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6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0,56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939120"/>
                  </a:ext>
                </a:extLst>
              </a:tr>
              <a:tr h="319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T2.4a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6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0,58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7428849"/>
                  </a:ext>
                </a:extLst>
              </a:tr>
              <a:tr h="3194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T3.1b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6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0,50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4007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97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7A0E4F-5FD4-4607-AFCB-DDA7348D9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Kognitív terhelés – transzfer távolsága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FD7B74D-7D56-4743-B8BD-4329BD69B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930" y="2556931"/>
            <a:ext cx="5813373" cy="3644363"/>
          </a:xfrm>
        </p:spPr>
        <p:txBody>
          <a:bodyPr>
            <a:normAutofit lnSpcReduction="10000"/>
          </a:bodyPr>
          <a:lstStyle/>
          <a:p>
            <a:r>
              <a:rPr lang="hu-HU" dirty="0"/>
              <a:t>A kognitív terhelés és diákok érvelési képessége között nem találtam korrelációt.</a:t>
            </a:r>
          </a:p>
          <a:p>
            <a:r>
              <a:rPr lang="hu-HU" dirty="0"/>
              <a:t>a </a:t>
            </a:r>
            <a:r>
              <a:rPr lang="hu-HU" dirty="0" err="1"/>
              <a:t>LOTS</a:t>
            </a:r>
            <a:r>
              <a:rPr lang="hu-HU" dirty="0"/>
              <a:t> típusú érvelős kérdéseken a diákok átlagosan 43,0%-ot értek el, míg a </a:t>
            </a:r>
            <a:r>
              <a:rPr lang="hu-HU" dirty="0" err="1"/>
              <a:t>HOTS</a:t>
            </a:r>
            <a:r>
              <a:rPr lang="hu-HU" dirty="0"/>
              <a:t> típusú kérdéseken átlagosan 47,8%-ot</a:t>
            </a:r>
          </a:p>
          <a:p>
            <a:r>
              <a:rPr lang="hu-HU" dirty="0"/>
              <a:t>a </a:t>
            </a:r>
            <a:r>
              <a:rPr lang="hu-HU" dirty="0" err="1"/>
              <a:t>LOTS</a:t>
            </a:r>
            <a:r>
              <a:rPr lang="hu-HU" dirty="0"/>
              <a:t> kérdések jelentős korrelációban vannak a fogalmi térkép jóságával (</a:t>
            </a:r>
            <a:r>
              <a:rPr lang="hu-HU" dirty="0">
                <a:latin typeface="Symbol" panose="05050102010706020507" pitchFamily="18" charset="2"/>
              </a:rPr>
              <a:t>r=</a:t>
            </a:r>
            <a:r>
              <a:rPr lang="hu-HU" dirty="0"/>
              <a:t>0,469)</a:t>
            </a:r>
          </a:p>
          <a:p>
            <a:r>
              <a:rPr lang="hu-HU" dirty="0"/>
              <a:t>a </a:t>
            </a:r>
            <a:r>
              <a:rPr lang="hu-HU" dirty="0" err="1"/>
              <a:t>HOTS</a:t>
            </a:r>
            <a:r>
              <a:rPr lang="hu-HU" dirty="0"/>
              <a:t> kérdések és a fogalmi térkép közötti kapcsolat gyengébb (</a:t>
            </a:r>
            <a:r>
              <a:rPr lang="hu-HU" dirty="0">
                <a:latin typeface="Symbol" panose="05050102010706020507" pitchFamily="18" charset="2"/>
              </a:rPr>
              <a:t>r= </a:t>
            </a:r>
            <a:r>
              <a:rPr lang="hu-HU" dirty="0"/>
              <a:t>0,217)</a:t>
            </a:r>
          </a:p>
          <a:p>
            <a:endParaRPr lang="hu-HU" dirty="0"/>
          </a:p>
        </p:txBody>
      </p:sp>
      <p:sp>
        <p:nvSpPr>
          <p:cNvPr id="6" name="Tartalom helye 2">
            <a:extLst>
              <a:ext uri="{FF2B5EF4-FFF2-40B4-BE49-F238E27FC236}">
                <a16:creationId xmlns:a16="http://schemas.microsoft.com/office/drawing/2014/main" id="{C27A810E-5C90-4CD6-893E-CA84754521D5}"/>
              </a:ext>
            </a:extLst>
          </p:cNvPr>
          <p:cNvSpPr txBox="1">
            <a:spLocks/>
          </p:cNvSpPr>
          <p:nvPr/>
        </p:nvSpPr>
        <p:spPr>
          <a:xfrm>
            <a:off x="6378628" y="2556931"/>
            <a:ext cx="5043060" cy="36443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sym typeface="Symbol" panose="05050102010706020507" pitchFamily="18" charset="2"/>
              </a:rPr>
              <a:t> </a:t>
            </a:r>
            <a:r>
              <a:rPr lang="hu-HU" dirty="0"/>
              <a:t>fontos az érvelés sikerességéhez a háttértudás,</a:t>
            </a:r>
          </a:p>
          <a:p>
            <a:r>
              <a:rPr lang="hu-HU" dirty="0"/>
              <a:t>de a </a:t>
            </a:r>
            <a:r>
              <a:rPr lang="hu-HU" b="1" dirty="0"/>
              <a:t>közeli transzfer </a:t>
            </a:r>
            <a:r>
              <a:rPr lang="hu-HU" dirty="0"/>
              <a:t>példákban (</a:t>
            </a:r>
            <a:r>
              <a:rPr lang="hu-HU" dirty="0" err="1"/>
              <a:t>LOTS</a:t>
            </a:r>
            <a:r>
              <a:rPr lang="hu-HU" dirty="0"/>
              <a:t>) a </a:t>
            </a:r>
            <a:r>
              <a:rPr lang="hu-HU" b="1" dirty="0"/>
              <a:t>háttértudás</a:t>
            </a:r>
            <a:r>
              <a:rPr lang="hu-HU" dirty="0"/>
              <a:t>nak markánsabban van jelentősége</a:t>
            </a:r>
          </a:p>
          <a:p>
            <a:r>
              <a:rPr lang="hu-HU" dirty="0"/>
              <a:t>a </a:t>
            </a:r>
            <a:r>
              <a:rPr lang="hu-HU" b="1" dirty="0"/>
              <a:t>magasabb kognitív tevékenységet</a:t>
            </a:r>
            <a:r>
              <a:rPr lang="hu-HU" dirty="0"/>
              <a:t> igénylő problémáknál (</a:t>
            </a:r>
            <a:r>
              <a:rPr lang="hu-HU" dirty="0" err="1"/>
              <a:t>HOTS</a:t>
            </a:r>
            <a:r>
              <a:rPr lang="hu-HU" dirty="0"/>
              <a:t>) a </a:t>
            </a:r>
            <a:r>
              <a:rPr lang="hu-HU" b="1" dirty="0"/>
              <a:t>kreativitásnak</a:t>
            </a:r>
            <a:r>
              <a:rPr lang="hu-HU" dirty="0"/>
              <a:t> lehet nagyobb szerepe</a:t>
            </a:r>
          </a:p>
        </p:txBody>
      </p:sp>
    </p:spTree>
    <p:extLst>
      <p:ext uri="{BB962C8B-B14F-4D97-AF65-F5344CB8AC3E}">
        <p14:creationId xmlns:p14="http://schemas.microsoft.com/office/powerpoint/2010/main" val="181516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7C50722-8D98-48E4-A680-0EA010974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problémák többféle kategorizálása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41AE2421-E657-4566-AFCA-EED0747F019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6440" y="2557463"/>
            <a:ext cx="7559120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53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28227B-580B-4FE4-A57C-F2B0A0423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Bevezetés. Célkitűzés.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85A6727-808C-4746-B089-9985F33F5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Természettudományos gondolkodás és annak fejlődése, fejleszthetősége</a:t>
            </a:r>
          </a:p>
          <a:p>
            <a:pPr lvl="1"/>
            <a:r>
              <a:rPr lang="hu-HU" dirty="0"/>
              <a:t>Magasabb szintű gondolkodás – kísérlettervezés, rendszerben való gondolkodás</a:t>
            </a:r>
          </a:p>
          <a:p>
            <a:r>
              <a:rPr lang="hu-HU" dirty="0"/>
              <a:t>Természettudományos tárgyak: „nem szeretem, mert nem értem” és „nem akarom megérteni, mert nem érdekel” – ne kelljen magolni</a:t>
            </a:r>
          </a:p>
          <a:p>
            <a:r>
              <a:rPr lang="hu-HU" dirty="0"/>
              <a:t>Összefüggések, problémamegoldó gondolkodás, logikus gondolkodás kompetenciái – mérhető az érveléseken keresztül</a:t>
            </a:r>
          </a:p>
        </p:txBody>
      </p:sp>
    </p:spTree>
    <p:extLst>
      <p:ext uri="{BB962C8B-B14F-4D97-AF65-F5344CB8AC3E}">
        <p14:creationId xmlns:p14="http://schemas.microsoft.com/office/powerpoint/2010/main" val="416548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FA74E3B-A21C-4575-90BC-1479A871E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Érvelési szintek a 7-9. évfolyamon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5D0C613-9993-4B13-9E66-ED67E0A1A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Lineáris ok-okozati összefüggések </a:t>
            </a:r>
            <a:r>
              <a:rPr lang="hu-HU" dirty="0"/>
              <a:t>átlagosan 51%-os sikerességgel, de </a:t>
            </a:r>
          </a:p>
          <a:p>
            <a:r>
              <a:rPr lang="hu-HU" dirty="0"/>
              <a:t>95%-a diákoknak már legalább egyszer természettudományos kontextusban hatékonyan használta 7. osztályban is</a:t>
            </a:r>
          </a:p>
          <a:p>
            <a:r>
              <a:rPr lang="hu-HU" dirty="0"/>
              <a:t>a diákok 24%-</a:t>
            </a:r>
            <a:r>
              <a:rPr lang="hu-HU" dirty="0" err="1"/>
              <a:t>ánál</a:t>
            </a:r>
            <a:r>
              <a:rPr lang="hu-HU" dirty="0"/>
              <a:t> előfordul, hogy felcseréli az ok-okozatot (7. osztályban)</a:t>
            </a:r>
          </a:p>
          <a:p>
            <a:r>
              <a:rPr lang="hu-HU" dirty="0"/>
              <a:t>5-7%-</a:t>
            </a:r>
            <a:r>
              <a:rPr lang="hu-HU" dirty="0" err="1"/>
              <a:t>ánál</a:t>
            </a:r>
            <a:r>
              <a:rPr lang="hu-HU" dirty="0"/>
              <a:t> megjelenik a „miért?” kérdésre válaszként az okozat megismétlése </a:t>
            </a:r>
            <a:br>
              <a:rPr lang="hu-HU" dirty="0"/>
            </a:br>
            <a:r>
              <a:rPr lang="hu-HU" dirty="0"/>
              <a:t>7. és 9. osztályban is</a:t>
            </a:r>
          </a:p>
        </p:txBody>
      </p:sp>
    </p:spTree>
    <p:extLst>
      <p:ext uri="{BB962C8B-B14F-4D97-AF65-F5344CB8AC3E}">
        <p14:creationId xmlns:p14="http://schemas.microsoft.com/office/powerpoint/2010/main" val="12807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FA74E3B-A21C-4575-90BC-1479A871E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Érvelési szintek a 7-9. évfolyamon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5D0C613-9993-4B13-9E66-ED67E0A1A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idő előrehaladtával egyre többen próbálkoznak az indoklással </a:t>
            </a:r>
          </a:p>
          <a:p>
            <a:pPr lvl="1"/>
            <a:r>
              <a:rPr lang="hu-HU" dirty="0"/>
              <a:t>az indoklás hiánya 7. osztályban: 15% (hasonló karakterű kérdés esetében)</a:t>
            </a:r>
          </a:p>
          <a:p>
            <a:pPr lvl="1"/>
            <a:r>
              <a:rPr lang="hu-HU" dirty="0"/>
              <a:t>                             9. osztályban: 9%</a:t>
            </a:r>
          </a:p>
          <a:p>
            <a:r>
              <a:rPr lang="hu-HU" dirty="0"/>
              <a:t>30% </a:t>
            </a:r>
            <a:r>
              <a:rPr lang="hu-HU" b="1" dirty="0"/>
              <a:t>többszörös összefüggésű, komplex érvelésre </a:t>
            </a:r>
            <a:r>
              <a:rPr lang="hu-HU" dirty="0"/>
              <a:t>is képes, de ebben a korosztályban nincs ezen a téren a mintában látványos változás idővel</a:t>
            </a:r>
            <a:br>
              <a:rPr lang="hu-HU" dirty="0"/>
            </a:br>
            <a:r>
              <a:rPr lang="hu-HU" dirty="0"/>
              <a:t>(pl. Tudna-e a molnárpoloska szaladni a </a:t>
            </a:r>
            <a:r>
              <a:rPr lang="hu-HU" dirty="0" err="1"/>
              <a:t>benzín</a:t>
            </a:r>
            <a:r>
              <a:rPr lang="hu-HU" dirty="0"/>
              <a:t> felszínén?)</a:t>
            </a:r>
          </a:p>
        </p:txBody>
      </p:sp>
    </p:spTree>
    <p:extLst>
      <p:ext uri="{BB962C8B-B14F-4D97-AF65-F5344CB8AC3E}">
        <p14:creationId xmlns:p14="http://schemas.microsoft.com/office/powerpoint/2010/main" val="344106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87A537-3D25-4209-91C5-261B3EE4B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Összegzés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D80AE56-074F-4E4E-A16C-5998240CF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404533"/>
            <a:ext cx="10922000" cy="379306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300"/>
              </a:spcAft>
              <a:buFont typeface="+mj-lt"/>
              <a:buAutoNum type="arabicParenR"/>
            </a:pPr>
            <a:r>
              <a:rPr lang="hu-HU" dirty="0"/>
              <a:t>A diákok érvelési képességének fejlődésére a </a:t>
            </a:r>
            <a:r>
              <a:rPr lang="hu-HU" b="1" dirty="0"/>
              <a:t>kor és a korábbi képességek </a:t>
            </a:r>
            <a:r>
              <a:rPr lang="hu-HU" dirty="0"/>
              <a:t>hatnak.</a:t>
            </a:r>
          </a:p>
          <a:p>
            <a:pPr marL="457200" indent="-457200">
              <a:spcBef>
                <a:spcPts val="0"/>
              </a:spcBef>
              <a:spcAft>
                <a:spcPts val="300"/>
              </a:spcAft>
              <a:buFont typeface="+mj-lt"/>
              <a:buAutoNum type="arabicParenR"/>
            </a:pPr>
            <a:r>
              <a:rPr lang="hu-HU" dirty="0"/>
              <a:t>A diákok érvelési képessége </a:t>
            </a:r>
            <a:r>
              <a:rPr lang="hu-HU" b="1" dirty="0"/>
              <a:t>szorosan összefügg az elsajátított ismeretek mennyiségével</a:t>
            </a:r>
            <a:r>
              <a:rPr lang="hu-HU" dirty="0"/>
              <a:t>. A háttértudás akár látens módon is segítheti a sikeres probléma-megoldást, érvelést. Az ismeretek megléte különösen a közeli transzfert igénylő feladatoknál hangsúlyos.</a:t>
            </a:r>
          </a:p>
          <a:p>
            <a:pPr marL="457200" indent="-457200">
              <a:spcBef>
                <a:spcPts val="0"/>
              </a:spcBef>
              <a:spcAft>
                <a:spcPts val="300"/>
              </a:spcAft>
              <a:buFont typeface="+mj-lt"/>
              <a:buAutoNum type="arabicParenR"/>
            </a:pPr>
            <a:r>
              <a:rPr lang="hu-HU" dirty="0"/>
              <a:t>A diákok akkor képesek igazán eredményes érvelésre, ha </a:t>
            </a:r>
            <a:r>
              <a:rPr lang="hu-HU" b="1" dirty="0"/>
              <a:t>jól felépített, strukturált fogalmi hálóval </a:t>
            </a:r>
            <a:r>
              <a:rPr lang="hu-HU" dirty="0"/>
              <a:t>rendelkeznek. </a:t>
            </a:r>
          </a:p>
          <a:p>
            <a:pPr marL="457200" indent="-457200">
              <a:spcBef>
                <a:spcPts val="0"/>
              </a:spcBef>
              <a:spcAft>
                <a:spcPts val="300"/>
              </a:spcAft>
              <a:buFont typeface="+mj-lt"/>
              <a:buAutoNum type="arabicParenR"/>
            </a:pPr>
            <a:r>
              <a:rPr lang="hu-HU" dirty="0"/>
              <a:t>A háttérváltozók közül legnagyobb mértékben az </a:t>
            </a:r>
            <a:r>
              <a:rPr lang="hu-HU" b="1" dirty="0"/>
              <a:t>attitűd</a:t>
            </a:r>
            <a:r>
              <a:rPr lang="hu-HU" dirty="0"/>
              <a:t>, kisebb mértékben az anya iskolai végzettsége és az iskola erőssége befolyásolja az érvelés képességét.</a:t>
            </a:r>
          </a:p>
        </p:txBody>
      </p:sp>
    </p:spTree>
    <p:extLst>
      <p:ext uri="{BB962C8B-B14F-4D97-AF65-F5344CB8AC3E}">
        <p14:creationId xmlns:p14="http://schemas.microsoft.com/office/powerpoint/2010/main" val="3020200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87A537-3D25-4209-91C5-261B3EE4B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Összegzés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D80AE56-074F-4E4E-A16C-5998240CF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404534"/>
            <a:ext cx="10922000" cy="377613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300"/>
              </a:spcAft>
              <a:buFont typeface="+mj-lt"/>
              <a:buAutoNum type="arabicParenR" startAt="5"/>
            </a:pPr>
            <a:r>
              <a:rPr lang="hu-HU" dirty="0"/>
              <a:t>A </a:t>
            </a:r>
            <a:r>
              <a:rPr lang="hu-HU" b="1" dirty="0"/>
              <a:t>kognitív terhelés </a:t>
            </a:r>
            <a:r>
              <a:rPr lang="hu-HU" dirty="0"/>
              <a:t>és az érvelés között a vizsgált mintában nem volt korreláció.</a:t>
            </a:r>
          </a:p>
          <a:p>
            <a:pPr marL="457200" indent="-457200">
              <a:spcBef>
                <a:spcPts val="0"/>
              </a:spcBef>
              <a:spcAft>
                <a:spcPts val="300"/>
              </a:spcAft>
              <a:buFont typeface="+mj-lt"/>
              <a:buAutoNum type="arabicParenR" startAt="5"/>
            </a:pPr>
            <a:r>
              <a:rPr lang="hu-HU" dirty="0"/>
              <a:t>A diákok főként </a:t>
            </a:r>
            <a:r>
              <a:rPr lang="hu-HU" b="1" dirty="0"/>
              <a:t>lineáris kauzalitást </a:t>
            </a:r>
            <a:r>
              <a:rPr lang="hu-HU" dirty="0"/>
              <a:t>használják érvelésükben, de még gyakori az indoklás hiánya, az ismétlés is.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hu-HU" dirty="0" err="1"/>
              <a:t>Limitációk</a:t>
            </a:r>
            <a:r>
              <a:rPr lang="hu-HU" dirty="0"/>
              <a:t>: 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hu-HU" dirty="0"/>
              <a:t>nem reprezentatív minta – 6 és 8 osztályos gimnáziumok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hu-HU" dirty="0"/>
              <a:t>De az eredmények pedagógiai, módszertani fejlesztésekhez alkalmazhatók.</a:t>
            </a:r>
          </a:p>
        </p:txBody>
      </p:sp>
    </p:spTree>
    <p:extLst>
      <p:ext uri="{BB962C8B-B14F-4D97-AF65-F5344CB8AC3E}">
        <p14:creationId xmlns:p14="http://schemas.microsoft.com/office/powerpoint/2010/main" val="2744023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C1A3B5-C0B6-4FD3-9931-8AAEA794F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dirty="0"/>
              <a:t>Köszönöm a figyelmet!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0C6E1DB-F322-40C6-8475-9BAD64685B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MTA Kutatásalapú Kémiatanítás Kutatócsoport: „Kutatásalapú kémiatanítás és rendszerszemléletű </a:t>
            </a:r>
            <a:r>
              <a:rPr lang="hu-HU"/>
              <a:t>gondolkodás” projekt</a:t>
            </a:r>
            <a:endParaRPr lang="hu-HU" dirty="0"/>
          </a:p>
          <a:p>
            <a:r>
              <a:rPr lang="hu-HU" dirty="0"/>
              <a:t>MTA Közoktatás-fejlesztési Kutatási Programja SZKF-6/2021 </a:t>
            </a:r>
          </a:p>
        </p:txBody>
      </p:sp>
    </p:spTree>
    <p:extLst>
      <p:ext uri="{BB962C8B-B14F-4D97-AF65-F5344CB8AC3E}">
        <p14:creationId xmlns:p14="http://schemas.microsoft.com/office/powerpoint/2010/main" val="2292031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76B7538-D113-4246-A589-456829AD4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Kérdések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0CDBB9C-3529-4148-ADAF-E253C9DB3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10202332" cy="369146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hu-HU" sz="2000" dirty="0"/>
              <a:t>Mi merült még fel a longitudinális vizsgálat során?</a:t>
            </a:r>
          </a:p>
          <a:p>
            <a:pPr marL="457200" lvl="0" indent="-457200">
              <a:buFont typeface="+mj-lt"/>
              <a:buAutoNum type="arabicParenR"/>
            </a:pPr>
            <a:r>
              <a:rPr lang="hu-HU" sz="2000" dirty="0"/>
              <a:t>Mennyire egységesen fejlődik a diákok érvelési képessége?</a:t>
            </a:r>
          </a:p>
          <a:p>
            <a:pPr marL="457200" lvl="0" indent="-457200">
              <a:buFont typeface="+mj-lt"/>
              <a:buAutoNum type="arabicParenR"/>
            </a:pPr>
            <a:r>
              <a:rPr lang="hu-HU" sz="2000" dirty="0"/>
              <a:t>Függ-e a diákok érvelési képessége az elsajátított ismeretektől?</a:t>
            </a:r>
          </a:p>
          <a:p>
            <a:pPr marL="457200" lvl="0" indent="-457200">
              <a:buFont typeface="+mj-lt"/>
              <a:buAutoNum type="arabicParenR"/>
            </a:pPr>
            <a:r>
              <a:rPr lang="hu-HU" sz="2000" dirty="0"/>
              <a:t>A diákok milyen minőségű fogalmi hálók mentén oldanak meg problémát és érvelnek sikeresen?</a:t>
            </a:r>
          </a:p>
          <a:p>
            <a:pPr marL="457200" lvl="0" indent="-457200">
              <a:buFont typeface="+mj-lt"/>
              <a:buAutoNum type="arabicParenR"/>
            </a:pPr>
            <a:r>
              <a:rPr lang="hu-HU" sz="2000" dirty="0"/>
              <a:t>Az érvelés képességére és annak fejlődésére milyen háttérváltozók lehetnek befolyással? </a:t>
            </a:r>
          </a:p>
          <a:p>
            <a:pPr marL="457200" lvl="0" indent="-457200">
              <a:buFont typeface="+mj-lt"/>
              <a:buAutoNum type="arabicParenR"/>
            </a:pPr>
            <a:r>
              <a:rPr lang="hu-HU" sz="2000" dirty="0"/>
              <a:t>Hány információegység használata mellett érvelnek sikeresen a diákok? </a:t>
            </a:r>
          </a:p>
          <a:p>
            <a:pPr marL="457200" lvl="0" indent="-457200">
              <a:buFont typeface="+mj-lt"/>
              <a:buAutoNum type="arabicParenR"/>
            </a:pPr>
            <a:r>
              <a:rPr lang="hu-HU" sz="2000" dirty="0"/>
              <a:t>Az érvelési képesség milyen szintjei figyelhetők meg a 7-9. évfolyamon?</a:t>
            </a:r>
          </a:p>
        </p:txBody>
      </p:sp>
    </p:spTree>
    <p:extLst>
      <p:ext uri="{BB962C8B-B14F-4D97-AF65-F5344CB8AC3E}">
        <p14:creationId xmlns:p14="http://schemas.microsoft.com/office/powerpoint/2010/main" val="4120505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6839D7-AC77-4F5F-A6F4-D1F12C82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érvelés képességének időbeli változása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557552B-1695-4F28-A9B5-6B740FFC02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19"/>
            <a:ext cx="4718304" cy="2144685"/>
          </a:xfrm>
        </p:spPr>
        <p:txBody>
          <a:bodyPr>
            <a:normAutofit/>
          </a:bodyPr>
          <a:lstStyle/>
          <a:p>
            <a:r>
              <a:rPr lang="hu-HU" dirty="0" err="1"/>
              <a:t>Statisztikailag</a:t>
            </a:r>
            <a:r>
              <a:rPr lang="hu-HU" dirty="0"/>
              <a:t> szignifikáns különbségek </a:t>
            </a:r>
          </a:p>
          <a:p>
            <a:r>
              <a:rPr lang="hu-HU" dirty="0"/>
              <a:t>Tananyag komplexitása, absztraktsága – és közben a diákok is fejlődnek</a:t>
            </a:r>
          </a:p>
        </p:txBody>
      </p:sp>
      <p:graphicFrame>
        <p:nvGraphicFramePr>
          <p:cNvPr id="5" name="Tartalom helye 4">
            <a:extLst>
              <a:ext uri="{FF2B5EF4-FFF2-40B4-BE49-F238E27FC236}">
                <a16:creationId xmlns:a16="http://schemas.microsoft.com/office/drawing/2014/main" id="{30EC91D9-E0A2-4A2C-B743-22CE2444721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14799735"/>
              </p:ext>
            </p:extLst>
          </p:nvPr>
        </p:nvGraphicFramePr>
        <p:xfrm>
          <a:off x="6181725" y="2560638"/>
          <a:ext cx="4718049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875">
                  <a:extLst>
                    <a:ext uri="{9D8B030D-6E8A-4147-A177-3AD203B41FA5}">
                      <a16:colId xmlns:a16="http://schemas.microsoft.com/office/drawing/2014/main" val="3676650394"/>
                    </a:ext>
                  </a:extLst>
                </a:gridCol>
                <a:gridCol w="1970087">
                  <a:extLst>
                    <a:ext uri="{9D8B030D-6E8A-4147-A177-3AD203B41FA5}">
                      <a16:colId xmlns:a16="http://schemas.microsoft.com/office/drawing/2014/main" val="1007355182"/>
                    </a:ext>
                  </a:extLst>
                </a:gridCol>
                <a:gridCol w="1970087">
                  <a:extLst>
                    <a:ext uri="{9D8B030D-6E8A-4147-A177-3AD203B41FA5}">
                      <a16:colId xmlns:a16="http://schemas.microsoft.com/office/drawing/2014/main" val="5914001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Teljes teszt átlageredménye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Érvelési kérdések átlageredménye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9897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T1</a:t>
                      </a:r>
                      <a:endParaRPr lang="hu-H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51%</a:t>
                      </a:r>
                      <a:endParaRPr lang="hu-H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51%</a:t>
                      </a:r>
                      <a:endParaRPr lang="hu-H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3295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T2</a:t>
                      </a:r>
                      <a:endParaRPr lang="hu-H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52%</a:t>
                      </a:r>
                      <a:endParaRPr lang="hu-H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41%</a:t>
                      </a:r>
                      <a:endParaRPr lang="hu-H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7063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T3</a:t>
                      </a:r>
                      <a:endParaRPr lang="hu-H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47%</a:t>
                      </a:r>
                      <a:endParaRPr lang="hu-H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45%</a:t>
                      </a:r>
                      <a:endParaRPr lang="hu-H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9425201"/>
                  </a:ext>
                </a:extLst>
              </a:tr>
            </a:tbl>
          </a:graphicData>
        </a:graphic>
      </p:graphicFrame>
      <p:sp>
        <p:nvSpPr>
          <p:cNvPr id="6" name="Tartalom helye 2">
            <a:extLst>
              <a:ext uri="{FF2B5EF4-FFF2-40B4-BE49-F238E27FC236}">
                <a16:creationId xmlns:a16="http://schemas.microsoft.com/office/drawing/2014/main" id="{0E912253-B5F5-4803-B4A2-8C0E34732256}"/>
              </a:ext>
            </a:extLst>
          </p:cNvPr>
          <p:cNvSpPr txBox="1">
            <a:spLocks/>
          </p:cNvSpPr>
          <p:nvPr/>
        </p:nvSpPr>
        <p:spPr>
          <a:xfrm>
            <a:off x="1295402" y="4587877"/>
            <a:ext cx="9092461" cy="21446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Korreláció </a:t>
            </a:r>
            <a:r>
              <a:rPr lang="hu-HU" dirty="0">
                <a:latin typeface="Symbol" panose="05050102010706020507" pitchFamily="18" charset="2"/>
              </a:rPr>
              <a:t>(r=</a:t>
            </a:r>
            <a:r>
              <a:rPr lang="hu-HU" dirty="0"/>
              <a:t>0,191 és 0,425) az érveléssel szerzett pontok változása és a többi kérdésre adott pontok változása között</a:t>
            </a:r>
          </a:p>
          <a:p>
            <a:r>
              <a:rPr lang="hu-HU" dirty="0"/>
              <a:t>Egyre jobb teljesítményt nyújtók arányosan sikeresebbek az érvelést igénylő kérdésekben</a:t>
            </a:r>
          </a:p>
        </p:txBody>
      </p:sp>
    </p:spTree>
    <p:extLst>
      <p:ext uri="{BB962C8B-B14F-4D97-AF65-F5344CB8AC3E}">
        <p14:creationId xmlns:p14="http://schemas.microsoft.com/office/powerpoint/2010/main" val="111743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6839D7-AC77-4F5F-A6F4-D1F12C82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érvelés képességének időbeli változása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557552B-1695-4F28-A9B5-6B740FFC02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7" y="2560319"/>
            <a:ext cx="4883277" cy="3890357"/>
          </a:xfrm>
        </p:spPr>
        <p:txBody>
          <a:bodyPr>
            <a:normAutofit/>
          </a:bodyPr>
          <a:lstStyle/>
          <a:p>
            <a:r>
              <a:rPr lang="hu-HU" dirty="0"/>
              <a:t>12-14 éves kor között korreláció a korábbi teljesítmény és az egy évvel későbbi teljesítmény között </a:t>
            </a:r>
            <a:r>
              <a:rPr lang="hu-HU" dirty="0">
                <a:sym typeface="Symbol" panose="05050102010706020507" pitchFamily="18" charset="2"/>
              </a:rPr>
              <a:t></a:t>
            </a:r>
          </a:p>
          <a:p>
            <a:r>
              <a:rPr lang="hu-HU" dirty="0">
                <a:sym typeface="Symbol" panose="05050102010706020507" pitchFamily="18" charset="2"/>
              </a:rPr>
              <a:t>Absztrakciós fejlődési szakasz kezdetén szignifikánsabb hatása van a korábbi képességnek, 15 éves korra kiegyenlítődik </a:t>
            </a:r>
          </a:p>
          <a:p>
            <a:r>
              <a:rPr lang="hu-HU" b="1" dirty="0"/>
              <a:t>mindenki tud fejlődni</a:t>
            </a:r>
            <a:r>
              <a:rPr lang="hu-HU" dirty="0"/>
              <a:t>, de a fejlődés üteme nem feltétlenül egyenletes</a:t>
            </a:r>
          </a:p>
        </p:txBody>
      </p:sp>
      <p:graphicFrame>
        <p:nvGraphicFramePr>
          <p:cNvPr id="8" name="Tartalom helye 7">
            <a:extLst>
              <a:ext uri="{FF2B5EF4-FFF2-40B4-BE49-F238E27FC236}">
                <a16:creationId xmlns:a16="http://schemas.microsoft.com/office/drawing/2014/main" id="{40A65621-A9EA-4EFB-829A-5CC34B5CA34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89121787"/>
              </p:ext>
            </p:extLst>
          </p:nvPr>
        </p:nvGraphicFramePr>
        <p:xfrm>
          <a:off x="6181725" y="2560638"/>
          <a:ext cx="5214408" cy="3653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079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B3DC80-74D1-4C42-BE82-AEFE8771B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Kísérlettervezés és érvelés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D283A01-359A-467D-9CCE-39353E962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kísérlettervezés magasabb szintű gondolkodási műveleteket, képességeket igényel és fejleszt</a:t>
            </a:r>
          </a:p>
          <a:p>
            <a:r>
              <a:rPr lang="hu-HU" dirty="0"/>
              <a:t>A kísérlettervezést kétféle módon tanuló diákok illetve a kontrollcsoport érvelési kérdésekben nyújtott teljesítménye között szignifikáns eltérés nem mutatkozott.</a:t>
            </a:r>
          </a:p>
          <a:p>
            <a:r>
              <a:rPr lang="hu-HU" dirty="0"/>
              <a:t>De…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3750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947324-07A1-4127-987F-42957410D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Kísérlettervezés és érvelés</a:t>
            </a:r>
          </a:p>
        </p:txBody>
      </p:sp>
      <p:graphicFrame>
        <p:nvGraphicFramePr>
          <p:cNvPr id="5" name="Tartalom helye 4">
            <a:extLst>
              <a:ext uri="{FF2B5EF4-FFF2-40B4-BE49-F238E27FC236}">
                <a16:creationId xmlns:a16="http://schemas.microsoft.com/office/drawing/2014/main" id="{742BFB90-7113-4DAA-82FE-89B0BFA788B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94511737"/>
              </p:ext>
            </p:extLst>
          </p:nvPr>
        </p:nvGraphicFramePr>
        <p:xfrm>
          <a:off x="598516" y="2407253"/>
          <a:ext cx="5497484" cy="3849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5672">
                  <a:extLst>
                    <a:ext uri="{9D8B030D-6E8A-4147-A177-3AD203B41FA5}">
                      <a16:colId xmlns:a16="http://schemas.microsoft.com/office/drawing/2014/main" val="2991094659"/>
                    </a:ext>
                  </a:extLst>
                </a:gridCol>
                <a:gridCol w="1213658">
                  <a:extLst>
                    <a:ext uri="{9D8B030D-6E8A-4147-A177-3AD203B41FA5}">
                      <a16:colId xmlns:a16="http://schemas.microsoft.com/office/drawing/2014/main" val="2796709599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3007593651"/>
                    </a:ext>
                  </a:extLst>
                </a:gridCol>
                <a:gridCol w="1257994">
                  <a:extLst>
                    <a:ext uri="{9D8B030D-6E8A-4147-A177-3AD203B41FA5}">
                      <a16:colId xmlns:a16="http://schemas.microsoft.com/office/drawing/2014/main" val="2796556437"/>
                    </a:ext>
                  </a:extLst>
                </a:gridCol>
              </a:tblGrid>
              <a:tr h="157981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Érveléssel elért eredmény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43" marR="59243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A kísérlettervező kérdéseken elért eredmény százalékban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43" marR="59243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023558"/>
                  </a:ext>
                </a:extLst>
              </a:tr>
              <a:tr h="31596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T1.2</a:t>
                      </a:r>
                      <a:endParaRPr lang="hu-H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43" marR="592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T2.2</a:t>
                      </a:r>
                      <a:endParaRPr lang="hu-H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43" marR="592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b="1" dirty="0">
                          <a:effectLst/>
                        </a:rPr>
                        <a:t>T3.2</a:t>
                      </a:r>
                      <a:endParaRPr lang="hu-H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43" marR="59243" marT="0" marB="0" anchor="ctr"/>
                </a:tc>
                <a:extLst>
                  <a:ext uri="{0D108BD9-81ED-4DB2-BD59-A6C34878D82A}">
                    <a16:rowId xmlns:a16="http://schemas.microsoft.com/office/drawing/2014/main" val="2925493200"/>
                  </a:ext>
                </a:extLst>
              </a:tr>
              <a:tr h="1579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43" marR="592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32,6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43" marR="592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45,1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43" marR="592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39,0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43" marR="59243" marT="0" marB="0" anchor="ctr"/>
                </a:tc>
                <a:extLst>
                  <a:ext uri="{0D108BD9-81ED-4DB2-BD59-A6C34878D82A}">
                    <a16:rowId xmlns:a16="http://schemas.microsoft.com/office/drawing/2014/main" val="527528176"/>
                  </a:ext>
                </a:extLst>
              </a:tr>
              <a:tr h="1579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1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43" marR="592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46,3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43" marR="592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62,1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43" marR="592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48,9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43" marR="59243" marT="0" marB="0" anchor="ctr"/>
                </a:tc>
                <a:extLst>
                  <a:ext uri="{0D108BD9-81ED-4DB2-BD59-A6C34878D82A}">
                    <a16:rowId xmlns:a16="http://schemas.microsoft.com/office/drawing/2014/main" val="191460101"/>
                  </a:ext>
                </a:extLst>
              </a:tr>
              <a:tr h="1579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2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43" marR="592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51,4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43" marR="592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67,4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43" marR="592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58,2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43" marR="59243" marT="0" marB="0" anchor="ctr"/>
                </a:tc>
                <a:extLst>
                  <a:ext uri="{0D108BD9-81ED-4DB2-BD59-A6C34878D82A}">
                    <a16:rowId xmlns:a16="http://schemas.microsoft.com/office/drawing/2014/main" val="3458693179"/>
                  </a:ext>
                </a:extLst>
              </a:tr>
              <a:tr h="1579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3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43" marR="592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55,3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43" marR="592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69,3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43" marR="592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66,4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43" marR="59243" marT="0" marB="0" anchor="ctr"/>
                </a:tc>
                <a:extLst>
                  <a:ext uri="{0D108BD9-81ED-4DB2-BD59-A6C34878D82A}">
                    <a16:rowId xmlns:a16="http://schemas.microsoft.com/office/drawing/2014/main" val="2291624239"/>
                  </a:ext>
                </a:extLst>
              </a:tr>
              <a:tr h="1579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4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43" marR="592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64,2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43" marR="592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75,9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43" marR="592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73,7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43" marR="59243" marT="0" marB="0" anchor="ctr"/>
                </a:tc>
                <a:extLst>
                  <a:ext uri="{0D108BD9-81ED-4DB2-BD59-A6C34878D82A}">
                    <a16:rowId xmlns:a16="http://schemas.microsoft.com/office/drawing/2014/main" val="423199384"/>
                  </a:ext>
                </a:extLst>
              </a:tr>
              <a:tr h="1579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5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43" marR="592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75,2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43" marR="592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75,8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43" marR="592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 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43" marR="59243" marT="0" marB="0" anchor="ctr"/>
                </a:tc>
                <a:extLst>
                  <a:ext uri="{0D108BD9-81ED-4DB2-BD59-A6C34878D82A}">
                    <a16:rowId xmlns:a16="http://schemas.microsoft.com/office/drawing/2014/main" val="273787943"/>
                  </a:ext>
                </a:extLst>
              </a:tr>
              <a:tr h="1579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6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43" marR="592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 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43" marR="592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73,3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43" marR="592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 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43" marR="59243" marT="0" marB="0" anchor="ctr"/>
                </a:tc>
                <a:extLst>
                  <a:ext uri="{0D108BD9-81ED-4DB2-BD59-A6C34878D82A}">
                    <a16:rowId xmlns:a16="http://schemas.microsoft.com/office/drawing/2014/main" val="592881339"/>
                  </a:ext>
                </a:extLst>
              </a:tr>
              <a:tr h="3159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Regresszió (R)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43" marR="592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0,984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43" marR="592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0,857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43" marR="592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0,998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43" marR="59243" marT="0" marB="0" anchor="ctr"/>
                </a:tc>
                <a:extLst>
                  <a:ext uri="{0D108BD9-81ED-4DB2-BD59-A6C34878D82A}">
                    <a16:rowId xmlns:a16="http://schemas.microsoft.com/office/drawing/2014/main" val="3195900252"/>
                  </a:ext>
                </a:extLst>
              </a:tr>
              <a:tr h="4739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Korreláció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43" marR="592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0,350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43" marR="592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effectLst/>
                        </a:rPr>
                        <a:t>0,316</a:t>
                      </a:r>
                      <a:endParaRPr lang="hu-H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43" marR="592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effectLst/>
                        </a:rPr>
                        <a:t>0,362</a:t>
                      </a:r>
                      <a:endParaRPr lang="hu-H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9243" marR="59243" marT="0" marB="0" anchor="ctr"/>
                </a:tc>
                <a:extLst>
                  <a:ext uri="{0D108BD9-81ED-4DB2-BD59-A6C34878D82A}">
                    <a16:rowId xmlns:a16="http://schemas.microsoft.com/office/drawing/2014/main" val="1791748713"/>
                  </a:ext>
                </a:extLst>
              </a:tr>
            </a:tbl>
          </a:graphicData>
        </a:graphic>
      </p:graphicFrame>
      <p:sp>
        <p:nvSpPr>
          <p:cNvPr id="4" name="Tartalom helye 3">
            <a:extLst>
              <a:ext uri="{FF2B5EF4-FFF2-40B4-BE49-F238E27FC236}">
                <a16:creationId xmlns:a16="http://schemas.microsoft.com/office/drawing/2014/main" id="{E26318FC-611D-4BB1-89F3-7B0FCBFCA4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/>
              <a:t>a teszteken belül a diákok kísérlettervező T1.2, T2.2 és T3.2 kérdéseken nyújtott átlagos teljesítménye és az érvelési kérdésekben való eredményessége</a:t>
            </a:r>
          </a:p>
          <a:p>
            <a:r>
              <a:rPr lang="hu-HU" dirty="0"/>
              <a:t>közepesen erős az összefüggés</a:t>
            </a:r>
          </a:p>
        </p:txBody>
      </p:sp>
    </p:spTree>
    <p:extLst>
      <p:ext uri="{BB962C8B-B14F-4D97-AF65-F5344CB8AC3E}">
        <p14:creationId xmlns:p14="http://schemas.microsoft.com/office/powerpoint/2010/main" val="1221437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75450B-8BD4-4C82-BC7B-C9D97CB3D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Kísérlettervezés és érvelés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5E6864D-B198-43B9-A90A-B73724512A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/>
              <a:t>mennél jobban tud érveli a diák, annál jobb teljesítmény várható tőle a magasabb szintű gondolkodási műveletekben</a:t>
            </a:r>
          </a:p>
          <a:p>
            <a:r>
              <a:rPr lang="hu-HU" b="1" dirty="0"/>
              <a:t>Jól megindokolja a helyes válaszát </a:t>
            </a:r>
            <a:r>
              <a:rPr lang="hu-HU" b="1" dirty="0">
                <a:sym typeface="Symbol" panose="05050102010706020507" pitchFamily="18" charset="2"/>
              </a:rPr>
              <a:t> érti, hogy kell megtervezni egy kísérletet, mit miért tesz</a:t>
            </a:r>
          </a:p>
        </p:txBody>
      </p:sp>
      <p:graphicFrame>
        <p:nvGraphicFramePr>
          <p:cNvPr id="7" name="Tartalom helye 6">
            <a:extLst>
              <a:ext uri="{FF2B5EF4-FFF2-40B4-BE49-F238E27FC236}">
                <a16:creationId xmlns:a16="http://schemas.microsoft.com/office/drawing/2014/main" id="{2DC405AA-2D76-4EAF-BC7D-1B83462A65B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22832618"/>
              </p:ext>
            </p:extLst>
          </p:nvPr>
        </p:nvGraphicFramePr>
        <p:xfrm>
          <a:off x="6181725" y="2560638"/>
          <a:ext cx="4718050" cy="3491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272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D87026-D8F6-4D69-B1CE-C209040D0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érvelés képessége és a tárgyi tudás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DA27030-FC0F-4E5E-AD07-A6E61D71B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3905" y="2560319"/>
            <a:ext cx="4902847" cy="3740727"/>
          </a:xfrm>
        </p:spPr>
        <p:txBody>
          <a:bodyPr>
            <a:normAutofit lnSpcReduction="10000"/>
          </a:bodyPr>
          <a:lstStyle/>
          <a:p>
            <a:r>
              <a:rPr lang="hu-HU" dirty="0"/>
              <a:t>ha a diákok nem rendelkeznek elegendő kémiai ismeretekkel, akkor az érvelési kérdésekre is kisebb hatékonysággal tudnak válaszolni</a:t>
            </a:r>
          </a:p>
          <a:p>
            <a:r>
              <a:rPr lang="hu-HU" dirty="0"/>
              <a:t>a </a:t>
            </a:r>
            <a:r>
              <a:rPr lang="hu-HU" b="1" dirty="0"/>
              <a:t>háttértudásnak jelentős hatása van az gondolkodási kompetenciák eredményes használatára</a:t>
            </a:r>
          </a:p>
          <a:p>
            <a:r>
              <a:rPr lang="hu-HU" dirty="0"/>
              <a:t>Mit jelent a nem nulla tengelymetszet?</a:t>
            </a:r>
          </a:p>
        </p:txBody>
      </p:sp>
      <p:graphicFrame>
        <p:nvGraphicFramePr>
          <p:cNvPr id="7" name="Tartalom helye 6">
            <a:extLst>
              <a:ext uri="{FF2B5EF4-FFF2-40B4-BE49-F238E27FC236}">
                <a16:creationId xmlns:a16="http://schemas.microsoft.com/office/drawing/2014/main" id="{AC5E5F4E-9E4B-441A-AA9D-F2E8EB76823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9300856"/>
              </p:ext>
            </p:extLst>
          </p:nvPr>
        </p:nvGraphicFramePr>
        <p:xfrm>
          <a:off x="6181725" y="2560638"/>
          <a:ext cx="4718050" cy="330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213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7BE42F9C2B5746ABBEF68DE082AC60" ma:contentTypeVersion="38" ma:contentTypeDescription="Create a new document." ma:contentTypeScope="" ma:versionID="efd7412aefb18f52dfe73b7fd912581b">
  <xsd:schema xmlns:xsd="http://www.w3.org/2001/XMLSchema" xmlns:xs="http://www.w3.org/2001/XMLSchema" xmlns:p="http://schemas.microsoft.com/office/2006/metadata/properties" xmlns:ns3="1612a5a5-1ec6-4e35-ad82-18cd611c9de8" xmlns:ns4="d5cbd02e-5fc6-4970-9606-6c30c20830cc" targetNamespace="http://schemas.microsoft.com/office/2006/metadata/properties" ma:root="true" ma:fieldsID="f24798de0544564217b7db55a9d0163c" ns3:_="" ns4:_="">
    <xsd:import namespace="1612a5a5-1ec6-4e35-ad82-18cd611c9de8"/>
    <xsd:import namespace="d5cbd02e-5fc6-4970-9606-6c30c20830c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ath_Settings" minOccurs="0"/>
                <xsd:element ref="ns3:Distribution_Groups" minOccurs="0"/>
                <xsd:element ref="ns3:LMS_Mappin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Location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12a5a5-1ec6-4e35-ad82-18cd611c9d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msChannelId" ma:index="17" nillable="true" ma:displayName="Teams Channel Id" ma:internalName="TeamsChannelId">
      <xsd:simpleType>
        <xsd:restriction base="dms:Text"/>
      </xsd:simpleType>
    </xsd:element>
    <xsd:element name="Owner" ma:index="18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9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0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1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2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3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8" nillable="true" ma:displayName="Is Collaboration Space Locked" ma:internalName="Is_Collaboration_Space_Locked">
      <xsd:simpleType>
        <xsd:restriction base="dms:Boolean"/>
      </xsd:simpleType>
    </xsd:element>
    <xsd:element name="IsNotebookLocked" ma:index="29" nillable="true" ma:displayName="Is Notebook Locked" ma:internalName="IsNotebookLocked">
      <xsd:simpleType>
        <xsd:restriction base="dms:Boolean"/>
      </xsd:simpleType>
    </xsd:element>
    <xsd:element name="Math_Settings" ma:index="33" nillable="true" ma:displayName="Math Settings" ma:internalName="Math_Settings">
      <xsd:simpleType>
        <xsd:restriction base="dms:Text"/>
      </xsd:simpleType>
    </xsd:element>
    <xsd:element name="Distribution_Groups" ma:index="34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5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3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40" nillable="true" ma:displayName="Length (seconds)" ma:internalName="MediaLengthInSeconds" ma:readOnly="true">
      <xsd:simpleType>
        <xsd:restriction base="dms:Unknown"/>
      </xsd:simpleType>
    </xsd:element>
    <xsd:element name="_activity" ma:index="41" nillable="true" ma:displayName="_activity" ma:hidden="true" ma:internalName="_activity">
      <xsd:simpleType>
        <xsd:restriction base="dms:Note"/>
      </xsd:simpleType>
    </xsd:element>
    <xsd:element name="MediaServiceObjectDetectorVersions" ma:index="4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43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4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4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cbd02e-5fc6-4970-9606-6c30c20830cc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_Collaboration_Space_Locked xmlns="1612a5a5-1ec6-4e35-ad82-18cd611c9de8" xsi:nil="true"/>
    <_activity xmlns="1612a5a5-1ec6-4e35-ad82-18cd611c9de8" xsi:nil="true"/>
    <Invited_Teachers xmlns="1612a5a5-1ec6-4e35-ad82-18cd611c9de8" xsi:nil="true"/>
    <IsNotebookLocked xmlns="1612a5a5-1ec6-4e35-ad82-18cd611c9de8" xsi:nil="true"/>
    <Teachers xmlns="1612a5a5-1ec6-4e35-ad82-18cd611c9de8">
      <UserInfo>
        <DisplayName/>
        <AccountId xsi:nil="true"/>
        <AccountType/>
      </UserInfo>
    </Teachers>
    <Distribution_Groups xmlns="1612a5a5-1ec6-4e35-ad82-18cd611c9de8" xsi:nil="true"/>
    <Self_Registration_Enabled xmlns="1612a5a5-1ec6-4e35-ad82-18cd611c9de8" xsi:nil="true"/>
    <LMS_Mappings xmlns="1612a5a5-1ec6-4e35-ad82-18cd611c9de8" xsi:nil="true"/>
    <FolderType xmlns="1612a5a5-1ec6-4e35-ad82-18cd611c9de8" xsi:nil="true"/>
    <CultureName xmlns="1612a5a5-1ec6-4e35-ad82-18cd611c9de8" xsi:nil="true"/>
    <Templates xmlns="1612a5a5-1ec6-4e35-ad82-18cd611c9de8" xsi:nil="true"/>
    <Has_Teacher_Only_SectionGroup xmlns="1612a5a5-1ec6-4e35-ad82-18cd611c9de8" xsi:nil="true"/>
    <NotebookType xmlns="1612a5a5-1ec6-4e35-ad82-18cd611c9de8" xsi:nil="true"/>
    <Owner xmlns="1612a5a5-1ec6-4e35-ad82-18cd611c9de8">
      <UserInfo>
        <DisplayName/>
        <AccountId xsi:nil="true"/>
        <AccountType/>
      </UserInfo>
    </Owner>
    <Math_Settings xmlns="1612a5a5-1ec6-4e35-ad82-18cd611c9de8" xsi:nil="true"/>
    <DefaultSectionNames xmlns="1612a5a5-1ec6-4e35-ad82-18cd611c9de8" xsi:nil="true"/>
    <AppVersion xmlns="1612a5a5-1ec6-4e35-ad82-18cd611c9de8" xsi:nil="true"/>
    <TeamsChannelId xmlns="1612a5a5-1ec6-4e35-ad82-18cd611c9de8" xsi:nil="true"/>
    <Invited_Students xmlns="1612a5a5-1ec6-4e35-ad82-18cd611c9de8" xsi:nil="true"/>
    <Students xmlns="1612a5a5-1ec6-4e35-ad82-18cd611c9de8">
      <UserInfo>
        <DisplayName/>
        <AccountId xsi:nil="true"/>
        <AccountType/>
      </UserInfo>
    </Students>
    <Student_Groups xmlns="1612a5a5-1ec6-4e35-ad82-18cd611c9de8">
      <UserInfo>
        <DisplayName/>
        <AccountId xsi:nil="true"/>
        <AccountType/>
      </UserInfo>
    </Student_Groups>
  </documentManagement>
</p:properties>
</file>

<file path=customXml/itemProps1.xml><?xml version="1.0" encoding="utf-8"?>
<ds:datastoreItem xmlns:ds="http://schemas.openxmlformats.org/officeDocument/2006/customXml" ds:itemID="{6686E1D7-5F80-4438-9D10-1F5D9476FC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12a5a5-1ec6-4e35-ad82-18cd611c9de8"/>
    <ds:schemaRef ds:uri="d5cbd02e-5fc6-4970-9606-6c30c20830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C029BC-95F9-4935-8FAD-7342A1A18C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13EF37-E8DB-4760-8B2E-567BEDEA5183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d5cbd02e-5fc6-4970-9606-6c30c20830cc"/>
    <ds:schemaRef ds:uri="http://purl.org/dc/terms/"/>
    <ds:schemaRef ds:uri="1612a5a5-1ec6-4e35-ad82-18cd611c9de8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219</TotalTime>
  <Words>1770</Words>
  <Application>Microsoft Office PowerPoint</Application>
  <PresentationFormat>Widescreen</PresentationFormat>
  <Paragraphs>296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Cambria Math</vt:lpstr>
      <vt:lpstr>Garamond</vt:lpstr>
      <vt:lpstr>Symbol</vt:lpstr>
      <vt:lpstr>Times New Roman</vt:lpstr>
      <vt:lpstr>Organikus</vt:lpstr>
      <vt:lpstr>Válaszok, hibák, javítások, érvelések –  a kísérlettervezés fejlesztése közben </vt:lpstr>
      <vt:lpstr>Bevezetés. Célkitűzés.</vt:lpstr>
      <vt:lpstr>Kérdések</vt:lpstr>
      <vt:lpstr>Az érvelés képességének időbeli változása</vt:lpstr>
      <vt:lpstr>Az érvelés képességének időbeli változása</vt:lpstr>
      <vt:lpstr>Kísérlettervezés és érvelés</vt:lpstr>
      <vt:lpstr>Kísérlettervezés és érvelés</vt:lpstr>
      <vt:lpstr>Kísérlettervezés és érvelés</vt:lpstr>
      <vt:lpstr>Az érvelés képessége és a tárgyi tudás</vt:lpstr>
      <vt:lpstr>Az érvelés képessége és a tárgyi tudás</vt:lpstr>
      <vt:lpstr>Az érvelés képessége és a tárgyi tudás</vt:lpstr>
      <vt:lpstr>Az érvelés képessége és a tárgyi tudás</vt:lpstr>
      <vt:lpstr>Az érvelés képessége és a tárgyi tudás</vt:lpstr>
      <vt:lpstr>Az érvelés képessége és a tárgyi tudás</vt:lpstr>
      <vt:lpstr>Háttérváltozók hatása az érvelés képességére</vt:lpstr>
      <vt:lpstr>Kognitív terhelés – transzfer távolsága</vt:lpstr>
      <vt:lpstr>Kognitív terhelés – transzfer távolsága</vt:lpstr>
      <vt:lpstr>Kognitív terhelés – transzfer távolsága</vt:lpstr>
      <vt:lpstr>A problémák többféle kategorizálása</vt:lpstr>
      <vt:lpstr>Érvelési szintek a 7-9. évfolyamon</vt:lpstr>
      <vt:lpstr>Érvelési szintek a 7-9. évfolyamon</vt:lpstr>
      <vt:lpstr>Összegzés</vt:lpstr>
      <vt:lpstr>Összegzés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természettudományos gondolkodás fejlődése 12-16 éves korban A természettudományos gondolkodás mint kompetencia  mérésének lehetőségei és eredményei</dc:title>
  <dc:creator>Borbás Réka</dc:creator>
  <cp:lastModifiedBy>Dr. Szalay Luca</cp:lastModifiedBy>
  <cp:revision>26</cp:revision>
  <dcterms:created xsi:type="dcterms:W3CDTF">2025-04-27T13:09:45Z</dcterms:created>
  <dcterms:modified xsi:type="dcterms:W3CDTF">2025-05-08T01:08:16Z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0x010100E77BE42F9C2B5746ABBEF68DE082AC60</vt:lpwstr>
  </property>
</Properties>
</file>