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5"/>
  </p:notesMasterIdLst>
  <p:sldIdLst>
    <p:sldId id="261" r:id="rId2"/>
    <p:sldId id="260" r:id="rId3"/>
    <p:sldId id="265" r:id="rId4"/>
    <p:sldId id="380" r:id="rId5"/>
    <p:sldId id="382" r:id="rId6"/>
    <p:sldId id="381" r:id="rId7"/>
    <p:sldId id="383" r:id="rId8"/>
    <p:sldId id="386" r:id="rId9"/>
    <p:sldId id="385" r:id="rId10"/>
    <p:sldId id="384" r:id="rId11"/>
    <p:sldId id="371" r:id="rId12"/>
    <p:sldId id="368" r:id="rId13"/>
    <p:sldId id="26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1" autoAdjust="0"/>
    <p:restoredTop sz="94249" autoAdjust="0"/>
  </p:normalViewPr>
  <p:slideViewPr>
    <p:cSldViewPr snapToGrid="0" snapToObjects="1">
      <p:cViewPr varScale="1">
        <p:scale>
          <a:sx n="60" d="100"/>
          <a:sy n="60" d="100"/>
        </p:scale>
        <p:origin x="1072" y="-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3DF3-B660-4B7A-9A12-C36B3A3FFE89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19B0-19EA-4182-B1D8-8CA6FD24F1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94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8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59B1D-83E8-1C30-8623-78E277924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8CE9BA0-B838-3CB4-311E-A621EEB78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7B458E6-2752-43DF-876A-D96C8F3FF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7F89D1C-3DA5-93EF-7B9B-8F29301B3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25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51AE1-97EA-52FC-0614-E9C1FB5D2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375EB9E-F3AF-1FFF-B1BB-AEC82D2B0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6054621-EF36-D94A-85A0-DCED8DFE6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9762994-DA8E-3500-6359-7FE52DC61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50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10C15-1A1D-F403-EFDC-2A549B509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94C11CE4-5606-8124-61C9-0547E943D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207562C-D08C-7458-BD48-81F4DB4FB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A23A9C6-9B36-1960-7450-BF94D0B8C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33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8BC69-2A46-BEB8-E341-68EE5D4C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0E268D7-DEA3-93FA-34C3-6E9BDD6A4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D9ED5A8-967C-158B-6259-2AFD772BE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247022-C352-E499-D8F2-3DFCB3E26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38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2514F-4CA8-E7E7-C2AB-70B5046F1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AEDB9E4-E933-9E8D-D76F-740D0B3B3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B753EC6-A2C9-CA15-C4AB-C83DDC84F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55EBE79-16C3-04E0-5D87-B5FE6EE09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88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04F50-2764-CF8D-17EE-FBECCCDC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B6A6598-A809-16EF-5FF7-5E8005A60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A5A06F4-16A8-E72A-1A44-E8C0E2941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261EBC1-401A-5411-AA68-06D379EF6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78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3F0FA-3A45-7630-AD61-DDD6211C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D0C2666-84C4-18FA-884D-7EF9ECC4A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DF8B10F-8EAD-22B6-4350-AD93B1E41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29C1151-D142-C065-3158-4AE30425F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5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2024. 11. 16.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Luca2020\2021_MTA_PALYAZAT\Magyar%20Tudom&#225;nyos%20Akad&#233;mia%20K&#246;zoktat&#225;s-fejleszt&#233;si%20Kutat&#225;si%20Programj&#225;na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tereader.hu/media/2017/07/Diszciplinak_4_READER.pdf" TargetMode="External"/><Relationship Id="rId13" Type="http://schemas.openxmlformats.org/officeDocument/2006/relationships/hyperlink" Target="https://www.tanarkepzok.hu/szakmai-anyagok/" TargetMode="External"/><Relationship Id="rId3" Type="http://schemas.openxmlformats.org/officeDocument/2006/relationships/hyperlink" Target="https://mersz.hu/dokumentum/matud202211__8" TargetMode="External"/><Relationship Id="rId7" Type="http://schemas.openxmlformats.org/officeDocument/2006/relationships/hyperlink" Target="https://www.scimagojr.com/journalsearch.php?q=17700156748&amp;tip=sid&amp;clean=0" TargetMode="External"/><Relationship Id="rId12" Type="http://schemas.openxmlformats.org/officeDocument/2006/relationships/hyperlink" Target="https://agrarium7.hu/agrarszakmai-tanulmanyok" TargetMode="External"/><Relationship Id="rId2" Type="http://schemas.openxmlformats.org/officeDocument/2006/relationships/hyperlink" Target="https://mersz.hu/hivatkozas/matud202211_f81026/#matud202211_f810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sed.org/index.php/tused/issue/view/79/27" TargetMode="External"/><Relationship Id="rId11" Type="http://schemas.openxmlformats.org/officeDocument/2006/relationships/hyperlink" Target="https://contentpedagogy.webnode.hu/publikaciok/" TargetMode="External"/><Relationship Id="rId5" Type="http://schemas.openxmlformats.org/officeDocument/2006/relationships/hyperlink" Target="https://upszonline.hu/index.php?article=730506007" TargetMode="External"/><Relationship Id="rId10" Type="http://schemas.openxmlformats.org/officeDocument/2006/relationships/hyperlink" Target="https://upszonline.hu/index.php?article=720304008" TargetMode="External"/><Relationship Id="rId4" Type="http://schemas.openxmlformats.org/officeDocument/2006/relationships/hyperlink" Target="https://pubs.rsc.org/en/content/articlelanding/2023/rp/d2rp00260d" TargetMode="External"/><Relationship Id="rId9" Type="http://schemas.openxmlformats.org/officeDocument/2006/relationships/hyperlink" Target="https://mersz.hu/hivatkozas/matud202008_f45435#matud202008_f45435" TargetMode="External"/><Relationship Id="rId14" Type="http://schemas.openxmlformats.org/officeDocument/2006/relationships/hyperlink" Target="https://tkk.elte.hu/dstore/document/11932/tanulmanyok_a_mester_es_tanitvany_orszagos_tanarkepzesi_konferenciarol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openbook.php?record_id=95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tomc.elte.hu/publications/92" TargetMode="External"/><Relationship Id="rId3" Type="http://schemas.openxmlformats.org/officeDocument/2006/relationships/hyperlink" Target="https://ttomc.elte.hu/publications/95" TargetMode="External"/><Relationship Id="rId7" Type="http://schemas.openxmlformats.org/officeDocument/2006/relationships/hyperlink" Target="https://mta.hu/kozoktatas-fejlesztesi-kutatasi-program/mta-elte-kutatasalapu-kemiatanitas-kutatocsoport-11244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ta.hu/kozoktatas-fejlesztesi-kutatasi-program" TargetMode="External"/><Relationship Id="rId5" Type="http://schemas.openxmlformats.org/officeDocument/2006/relationships/hyperlink" Target="https://ttomc.elte.hu/publications/90" TargetMode="External"/><Relationship Id="rId4" Type="http://schemas.openxmlformats.org/officeDocument/2006/relationships/hyperlink" Target="https://mta.hu/tantargy-pedagogiai-kutatasi-program/mta-elte-kutatasalapu-kemiatanitas-kutatocsoport-107088" TargetMode="Externa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ttomc.elte.hu/rails/active_storage/blobs/eyJfcmFpbHMiOnsibWVzc2FnZSI6IkJBaHBBa3dPIiwiZXhwIjpudWxsLCJwdXIiOiJibG9iX2lkIn19--d7eac124859cc1de6ea1c3e365fb875cf75da591/10_Savas_eso_kagylok_2023_05_27_HONLAPRA.docx?disposition=attach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ttomc.elte.hu/rails/active_storage/blobs/eyJfcmFpbHMiOnsibWVzc2FnZSI6IkJBaHBBaVlRIiwiZXhwIjpudWxsLCJwdXIiOiJibG9iX2lkIn19--f5de6e8a2339cc0a2cbe70daea799592999699b6/T3_teszt_2024_08_26_MEGOLDOKULCS_HONLAPRA.docx?disposition=attach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tomc.elte.hu/publications/9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ttomc.elte.hu/rails/active_storage/blobs/eyJfcmFpbHMiOnsibWVzc2FnZSI6IkJBaHBBaVlRIiwiZXhwIjpudWxsLCJwdXIiOiJibG9iX2lkIn19--f5de6e8a2339cc0a2cbe70daea799592999699b6/T3_teszt_2024_08_26_MEGOLDOKULCS_HONLAPRA.docx?disposition=attach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5062A64-5065-284B-A303-8CD27087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1564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1" y="2199530"/>
            <a:ext cx="9306232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33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29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9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MTA-ELTE Kutatásalapú Kémiatanítás Kutatócsoport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0" y="4385516"/>
            <a:ext cx="8843057" cy="151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000" u="sng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Szalay Luca</a:t>
            </a: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ELTE, Kémiai Intézet</a:t>
            </a:r>
          </a:p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Borbás Réka, Szent István Gimnázium, Budapest</a:t>
            </a:r>
          </a:p>
          <a:p>
            <a:pPr>
              <a:lnSpc>
                <a:spcPct val="134000"/>
              </a:lnSpc>
            </a:pPr>
            <a:r>
              <a:rPr lang="hu-HU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Füzesi István, ELTE Bolyai Gimnázium, Szombathely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353962" y="6081823"/>
            <a:ext cx="7949380" cy="744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Tudományos Akadémia, Közoktatás-fejlesztési Kutatási Program</a:t>
            </a:r>
            <a:endParaRPr lang="hu-HU" sz="18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7D8DC7-0E7B-449B-9698-A7A9C182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961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A6FB-ADED-D808-92AD-0C3E74E7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67D318C-F316-A815-144A-F88A81AB8E17}"/>
              </a:ext>
            </a:extLst>
          </p:cNvPr>
          <p:cNvSpPr txBox="1"/>
          <p:nvPr/>
        </p:nvSpPr>
        <p:spPr>
          <a:xfrm>
            <a:off x="669387" y="399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VI. A hallgatói kipróbálások színterei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195571C9-2E23-C10D-6E74-0D8D047735AA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D45DE0D6-355A-647A-96D9-D0B8F974F623}"/>
              </a:ext>
            </a:extLst>
          </p:cNvPr>
          <p:cNvSpPr txBox="1"/>
          <p:nvPr/>
        </p:nvSpPr>
        <p:spPr>
          <a:xfrm>
            <a:off x="0" y="1123982"/>
            <a:ext cx="12046687" cy="564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kémiatanár szakos hallgatót megismertetünk a szakmódszertan órákon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kutatásalapú tanulás elméleti hátterével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szakmódszertan laborokon a gyakorlatban is kipróbáljuk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számos feladatlap kísérlettervező változatát.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van rá lehetőség, akkor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nyílt laborokat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tartunk, amelyeken a hallgatók tanári, a vendég általános iskolások vagy középiskolások tanulói szerepben próbálják ki a feladatlapok kísérlettervező változatait.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Kutatók Éjszakájá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a hallgatók segítenek megoldani a vendégeknek a 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feladatlapok kísérlettervező változatait.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hallgatók a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szaktárgyi tanítási gyakorlaton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projektjeinkben részt vevő vezetőtanárok irányításával a gyakorlóiskolákban kipróbálhatnak feladatlapokat.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hallgatók az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összefüggő tanítási gyakorlaton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projektjeinkben részt vevő mentortanárok irányításával a partneriskolákban kipróbálhatnak feladatlapokat.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65AA7817-8285-11E4-8B8D-F0C8707B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D3059B40-1A76-D188-996B-4D22E9DDE599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5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54B05CF-F5DA-6A41-A2F3-C0D379933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723" y="-52599"/>
            <a:ext cx="8416992" cy="6895850"/>
          </a:xfrm>
        </p:spPr>
      </p:pic>
    </p:spTree>
    <p:extLst>
      <p:ext uri="{BB962C8B-B14F-4D97-AF65-F5344CB8AC3E}">
        <p14:creationId xmlns:p14="http://schemas.microsoft.com/office/powerpoint/2010/main" val="379122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C57B5-4179-EDE0-610A-9544BFEB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4"/>
            <a:ext cx="10515600" cy="4175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VII. A KUTATÓCSOPORT </a:t>
            </a:r>
            <a:r>
              <a:rPr lang="hu-HU" sz="2800" b="1" cap="all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PublikációI</a:t>
            </a:r>
            <a:r>
              <a:rPr lang="hu-HU" sz="2800" b="1" cap="all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TÉMÁBAN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05DE9F-455C-2A25-7AD2-B525101F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8981"/>
            <a:ext cx="12192000" cy="5997950"/>
          </a:xfrm>
        </p:spPr>
        <p:txBody>
          <a:bodyPr>
            <a:noAutofit/>
          </a:bodyPr>
          <a:lstStyle/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Angol nyelvű publikációk:</a:t>
            </a: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Szalay, L.,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Tóth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Z.,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R., (2021), 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Teaching of experimental design skills: results from a longitudinal study,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i="1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b="1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1054 – 1073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DOI: 10.1039/D0RP00338G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Szalay Luca: Kutatásalapú kémiatanítás, (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Inquiry-based Chemistry Education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(2022), </a:t>
            </a:r>
            <a:r>
              <a:rPr lang="hu-HU" sz="1200" b="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Tudomány</a:t>
            </a:r>
            <a:r>
              <a:rPr lang="hu-HU" sz="1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2022/11</a:t>
            </a:r>
            <a:r>
              <a:rPr lang="en-GB" sz="1200" b="0" u="sng" dirty="0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1200" b="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i="1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GB" sz="1200" b="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STEM </a:t>
            </a:r>
            <a:r>
              <a:rPr lang="en-GB" sz="1200" dirty="0" err="1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tanításának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és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tanulásának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aktuális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 err="1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kérdései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(Current Issues in Teaching and Learning STEM), </a:t>
            </a:r>
            <a:r>
              <a:rPr lang="en-GB" sz="1200" b="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2022/11, </a:t>
            </a:r>
            <a:r>
              <a:rPr lang="en-GB" sz="1200" b="0" dirty="0" err="1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Tematikus</a:t>
            </a:r>
            <a:r>
              <a:rPr lang="en-GB" sz="1200" b="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dirty="0" err="1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összeállítás</a:t>
            </a:r>
            <a:r>
              <a:rPr lang="en-GB" sz="1200" b="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(Thematic compilation),</a:t>
            </a:r>
            <a:r>
              <a:rPr lang="en-GB" sz="1200" b="1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DOI: 10.1556/2065.183.2022.11.2; available: 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Magyar </a:t>
            </a:r>
            <a:r>
              <a:rPr lang="en-GB" sz="1200" u="sng" dirty="0" err="1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Tudomány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2022/11 - </a:t>
            </a:r>
            <a:r>
              <a:rPr lang="en-GB" sz="1200" u="sng" dirty="0" err="1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Kutatásalapú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en-GB" sz="1200" u="sng" dirty="0" err="1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kémiatanítás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• Inquiry-based Chemistry Education - </a:t>
            </a:r>
            <a:r>
              <a:rPr lang="en-GB" sz="1200" u="sng" dirty="0" err="1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MeRSZ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. Szalay, L.,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Tóth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Z.,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R., Füzesi, I., (2023), 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Scaffolding of experimental design skills,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i="1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b="1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, 599–623.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DOI: 10.1039/d2rp00260d; available: 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https://pubs.rsc.org/en/content/articlelanding/2023/rp/d2rp00260d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Szalay, L., Borbás, R., Füzesi, I. és Tóth, Z. (2023), A kutatásalapú kémiatanítás hatása a kísérlettervező képesség fejlődésére és a kísérlettervezés elfogadottságára, 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 Pedagógiai Szemle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1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05-06. sz. 19–36., </a:t>
            </a:r>
            <a:r>
              <a:rPr lang="en-GB" sz="1200" dirty="0"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https://upszonline.hu/index.php?article=730506007</a:t>
            </a:r>
            <a:endParaRPr lang="hu-HU" sz="1200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Tóth, Z., Borbás, R. &amp; Füzesi, I. (2024) 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Progress in developing experimental design skills </a:t>
            </a:r>
            <a:r>
              <a:rPr lang="hu-HU" sz="1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junior </a:t>
            </a:r>
            <a:r>
              <a:rPr lang="hu-HU" sz="1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learners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Journal of </a:t>
            </a:r>
            <a:r>
              <a:rPr lang="hu-HU" sz="1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Turkish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Education. 21(3), 484-511. </a:t>
            </a:r>
            <a:r>
              <a:rPr lang="en-GB" sz="1200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DOI: https://doi.org/10.36681/ </a:t>
            </a:r>
            <a:r>
              <a:rPr lang="en-GB" sz="1200" u="sng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View of Volume: 21 Issue: 3 (2024): Journal of Turkish Science Education (tused.org)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[Q2: </a:t>
            </a:r>
            <a:r>
              <a:rPr lang="en-GB" sz="1200" u="sng" dirty="0">
                <a:solidFill>
                  <a:srgbClr val="000000"/>
                </a:solidFill>
                <a:effectLst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Journal of Turkish Science Education (scimagojr.com)</a:t>
            </a:r>
            <a:r>
              <a:rPr lang="hu-HU" sz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  <a:endParaRPr lang="hu-H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nyelvű publikációk: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 Luca (2014), Mire jó a tanulói kísérlettervezés?,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Károly Krisztina, Perjés István (szerk.), „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Tudós tanárok, tanár tudósok – Konferencia a minőségi tanárképzésről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című tudományos szimpózium (2014. nov. 10-11.) előadásainak szerkesztett anyaga [konferenciakötet], 197–208., (ISBN: 978-963-284-612-5)</a:t>
            </a:r>
          </a:p>
          <a:p>
            <a:pPr lvl="0"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 Luca, Tóth Zoltán (2016): </a:t>
            </a:r>
            <a:r>
              <a:rPr lang="hu-HU" sz="1200" u="sng" cap="all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utatásalapú tanulást, de hogyan</a:t>
            </a:r>
            <a:r>
              <a:rPr lang="hu-HU" sz="1200" u="sng" cap="all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hu-HU" sz="1200" i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u-HU" sz="1200" u="sng" cap="all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Károly Krisztina, Homonnay Zoltán (2017, </a:t>
            </a:r>
            <a:r>
              <a:rPr lang="hu-HU" sz="12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szerk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hu-HU" sz="1200" i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tanulás és a tanítás értékelése. Diszciplínák tanítása - a tanítás diszciplínái 4.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ELTE Eötvös Kiadó, Budapest, 70–84., 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http://www.eltereader.hu/media/2017/07/Diszciplinak_4_READER.pdf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 Luca, Tóth Zoltán, Kiss Edina, (2020), A kutatásalapú kémiatanítás tanulása, </a:t>
            </a:r>
            <a:r>
              <a:rPr lang="hu-HU" sz="1200" i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Magyar Tudomány 181 (2020)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 8, 1032–1037.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 Luca, Borbás Réka, Füzesi István, Tóth Zoltán (2022), A kémia tantárggyal és a természettudományos kísérletekkel kapcsolatos attitűdök változása egy kutatásalapú természettudomány-tanításhoz kapcsolódó longitudinális vizsgálat során, </a:t>
            </a:r>
            <a:r>
              <a:rPr lang="hu-HU" sz="1200" i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 Pedagógiai Szemle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72 (3-4), 49–73. 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https://upszonline.hu/index.php?article=720304008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 Luca (2022), Kutatásalapú kémiatanítás, (</a:t>
            </a:r>
            <a:r>
              <a:rPr lang="hu-HU" sz="12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Inquiry-based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Education), </a:t>
            </a:r>
            <a:r>
              <a:rPr lang="hu-HU" sz="1200" b="1" i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Tudomány</a:t>
            </a:r>
            <a:r>
              <a:rPr lang="hu-HU" sz="1200" b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2022/11, </a:t>
            </a:r>
            <a:r>
              <a:rPr lang="hu-HU" sz="1200" b="1" i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200" b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STEM tanításának és tanulásának aktuális kérdései (</a:t>
            </a:r>
            <a:r>
              <a:rPr lang="hu-H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STEM), </a:t>
            </a:r>
            <a:r>
              <a:rPr lang="hu-HU" sz="1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2022/11, Tematikus összeállítás (</a:t>
            </a:r>
            <a:r>
              <a:rPr lang="hu-HU" sz="12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Thematic</a:t>
            </a:r>
            <a:r>
              <a:rPr lang="hu-HU" sz="1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compilation</a:t>
            </a:r>
            <a:r>
              <a:rPr lang="hu-HU" sz="1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10.1556/2065.183.2022.11.2 (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Magyar Tudomány 2022/11 - Kutatásalapú kémiatanítás • </a:t>
            </a:r>
            <a:r>
              <a:rPr lang="hu-HU" sz="12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Inquiry-based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hu-HU" sz="12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Chemistry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Education - </a:t>
            </a:r>
            <a:r>
              <a:rPr lang="hu-HU" sz="1200" u="sng" dirty="0" err="1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MeRSZ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0"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 Luca, Borbás Réka, Füzesi István, Tóth Zoltán (2023), A kutatásalapú kémiatanítás hatása a kísérlettervező képesség fejlődésére és a kísérlettervezés elfogadottságára, </a:t>
            </a:r>
            <a:r>
              <a:rPr lang="hu-HU" sz="1200" i="1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 Pedagógiai Szemle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73 (05-06). 19–36. (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https://upszonline.hu/index.php?article=730506007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0"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Borbás, R., Füzesi, I. &amp; Tóth, Z. (2024). Kísérlettervezési képességek fejlesztése a kémia tanulása során. In J. Kaposi József and I. Kerekesné Horváth (</a:t>
            </a:r>
            <a:r>
              <a:rPr lang="hu-H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Eds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.), 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 TANTÁRGYPEDAGÓGIAI KUTATÁSOK, INNOVÁCIÓK ÉS ELEMZÉSEK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(pp. 92–110). Szaktudás Kiadó Ház, ISBN 978-963-575-131-0, 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Publikációk, kiadványok (webnode.hu)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https://agrarium7.hu/agrarszakmai-tanulmanyok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u-HU" sz="1200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/>
              </a:rPr>
              <a:t>https://www.tanarkepzok.hu/szakmai-anyagok/</a:t>
            </a:r>
            <a:endParaRPr lang="hu-HU" sz="1200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hu-HU" sz="1200" dirty="0"/>
              <a:t>Borbás Réka Szilvia, Szalay Luca: Az egymásra épülés jelensége a kémiai gondolkodásban, fogalmakban, (2024),</a:t>
            </a:r>
            <a:r>
              <a:rPr lang="hu-HU" sz="1200" i="1" dirty="0"/>
              <a:t> in</a:t>
            </a:r>
            <a:r>
              <a:rPr lang="hu-HU" sz="1200" dirty="0"/>
              <a:t>: Csapodi Csaba, Gonda Zsuzsa (szerk.), Tanulmányok a Mester és tanítvány országos tanárképzési konferenciáról , </a:t>
            </a:r>
            <a:r>
              <a:rPr lang="hu-HU" sz="1200" i="1" dirty="0"/>
              <a:t>Diszciplínák tanítása - a tanítás diszciplínái 11.</a:t>
            </a:r>
            <a:r>
              <a:rPr lang="hu-HU" sz="1200" dirty="0"/>
              <a:t> ELTE Eötvös Loránd Tudományegyetem, Budapest, 201–216., </a:t>
            </a:r>
            <a:r>
              <a:rPr lang="hu-HU" sz="1200" u="sng" dirty="0">
                <a:hlinkClick r:id="rId14"/>
              </a:rPr>
              <a:t>https://tkk.elte.hu/dstore/document/11932/tanulmanyok_a_mester_es_tanitvany_orszagos_tanarkepzesi_konferenciarol.pdf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79151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0979729-44D8-A546-B619-79FA9424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0247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281448" y="2256492"/>
            <a:ext cx="896344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megtisztelő figyelmet</a:t>
            </a:r>
            <a:r>
              <a:rPr lang="en-US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3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előadás elkészítését a Magyar Tudományos Akadémia Közoktatás-fejlesztési Kutatási Programja támogatta. 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662340" y="5016864"/>
            <a:ext cx="7751361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Szalay Luca (luca.szalay@ttk.elte.hu)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MTA-ELTE Kutatásalapú Kémiatanítás Kutatócsoport: 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http://ttomc.elte.hu/publications/90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692427"/>
            <a:ext cx="7365636" cy="8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77662" y="39949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TARTALOM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283499"/>
            <a:ext cx="6912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kutatásalapú tanulás és a kísérlettervezés</a:t>
            </a:r>
          </a:p>
          <a:p>
            <a:pPr marL="514350" indent="-514350"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Előnyök és hátrányok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Útkeresés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Empirikus kutatások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feladatokra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feladatlapokon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tesztekben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hallgatói kipróbálások színterei</a:t>
            </a:r>
          </a:p>
          <a:p>
            <a:pPr marL="514350" indent="-514350">
              <a:buFontTx/>
              <a:buAutoNum type="romanUcPeriod"/>
            </a:pPr>
            <a:r>
              <a:rPr lang="hu-HU" sz="24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kutatócsoport publikációi a témában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803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3"/>
            <a:ext cx="9721064" cy="42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C3E285F-F842-F61D-223A-A1525F5C1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244" y="2372714"/>
            <a:ext cx="4993756" cy="3745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E47C8-48E2-7029-7F25-E441F076E96E}"/>
              </a:ext>
            </a:extLst>
          </p:cNvPr>
          <p:cNvSpPr txBox="1"/>
          <p:nvPr/>
        </p:nvSpPr>
        <p:spPr>
          <a:xfrm>
            <a:off x="1073891" y="4794593"/>
            <a:ext cx="6124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Kémiatanár szakos hallgatók oldatnak meg kísérlettervező feladatokat az ELTE Kémiai Intézet szakmódszertani laborjában a Kutatók Éjszakáján</a:t>
            </a:r>
          </a:p>
          <a:p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2023. 09. 29-én</a:t>
            </a:r>
          </a:p>
        </p:txBody>
      </p:sp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69387" y="27503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A kutatásalapú tanulás és a kísérlettervezés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199" y="1139006"/>
            <a:ext cx="10921409" cy="48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kutatásalapú oktatás (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nquiry-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ased</a:t>
            </a:r>
            <a:r>
              <a:rPr lang="hu-HU" sz="2400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cience</a:t>
            </a:r>
            <a:r>
              <a:rPr lang="hu-HU" sz="2400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400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ducation</a:t>
            </a:r>
            <a:r>
              <a:rPr lang="hu-HU" sz="2400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IBSE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tudományos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megismerés folyamatának modellezése </a:t>
            </a:r>
          </a:p>
          <a:p>
            <a:pPr>
              <a:lnSpc>
                <a:spcPct val="114000"/>
              </a:lnSpc>
            </a:pP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természettudományos műveltség fejlesztése érdekében [1]: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 probléma kapcsán a „kutatási kérdés” megfogalmazása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válaszhoz vizsgálat,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 tervezése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bizonyítékon alapuló (</a:t>
            </a:r>
            <a:r>
              <a:rPr lang="hu-HU" sz="2400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evidence-based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módszer kidolgozása (eszközök, anyagok, lépések) </a:t>
            </a:r>
            <a:endParaRPr lang="hu-HU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vizsgálat, kísérlet elvégzése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gyűjtött tapasztalatok, adatok elemzése, értékelése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következtetések levonása, kommunikálása.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endParaRPr lang="hu-HU" sz="1200" dirty="0">
              <a:solidFill>
                <a:srgbClr val="01285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hu-HU" sz="1200" dirty="0">
                <a:solidFill>
                  <a:srgbClr val="0128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Olson, S., Loucks-Horsley, S., (2000), Inquiry and the National Science Education Standards, 29., National Research Council, National Academy Press</a:t>
            </a:r>
            <a:r>
              <a:rPr lang="en-GB" sz="1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Washington, D.C.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(</a:t>
            </a:r>
            <a:r>
              <a:rPr lang="en-GB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http://www.nap.edu/openbook.php?record_id=9596</a:t>
            </a:r>
            <a:r>
              <a:rPr lang="hu-HU" sz="12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2024.11.13.)</a:t>
            </a:r>
            <a:endParaRPr lang="hu-HU" sz="1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85F0A-FACD-78B8-539A-263A9CEC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A0D2C1F-DA17-4E5E-B2B3-C7ADD8609BD0}"/>
              </a:ext>
            </a:extLst>
          </p:cNvPr>
          <p:cNvSpPr txBox="1"/>
          <p:nvPr/>
        </p:nvSpPr>
        <p:spPr>
          <a:xfrm>
            <a:off x="669387" y="399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Előnyök és hátrányok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FB68070-6234-49C0-C605-B6C13975104A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16EC83-6901-5F78-EF1A-9EF640397694}"/>
              </a:ext>
            </a:extLst>
          </p:cNvPr>
          <p:cNvSpPr txBox="1"/>
          <p:nvPr/>
        </p:nvSpPr>
        <p:spPr>
          <a:xfrm>
            <a:off x="-73705" y="1109619"/>
            <a:ext cx="6503581" cy="269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Növelheti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fogalmi megértést 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Fejlesztheti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magasabb rendű gondolkodási műveleteket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[3]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Erősítheti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motivációt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főként a „kíváncsi” és a „szociálisan motivált” tanulók körében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Segítheti a </a:t>
            </a:r>
            <a:r>
              <a:rPr lang="hu-HU" sz="2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természettudomány valódi természetének megértését </a:t>
            </a:r>
            <a:r>
              <a:rPr lang="hu-HU" sz="2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[5]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524D4B63-6E30-AD34-1379-7391ADFF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F12F266C-7F01-8ED7-7EC2-EB195FE93C89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B21BE-177A-0A84-961D-EE3BA60B9C46}"/>
              </a:ext>
            </a:extLst>
          </p:cNvPr>
          <p:cNvSpPr txBox="1"/>
          <p:nvPr/>
        </p:nvSpPr>
        <p:spPr>
          <a:xfrm>
            <a:off x="80269" y="3892980"/>
            <a:ext cx="1219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2] </a:t>
            </a:r>
            <a:r>
              <a:rPr lang="hu-H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Minner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D. D.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(2010)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Inquiry_based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Instruction – What Is It and Does It Matter? Results from a Research Synthesis Years 1984 to 2002, J. Res. Sci. Teach., 47(4), 474-496.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[3]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Tomperi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Aksela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M., (2014), In-service Teacher Training Project On Inquiry Based Practical Chemistry. 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LUMAT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2(2), 2015-2</a:t>
            </a:r>
            <a:endParaRPr lang="hu-H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[4]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Hofstien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Kempa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 F., (1985), Motivating strategies in science education: attempt of an analysis. 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Eur. J. Sci. Edu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3 221-229.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[5]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Finlayson, O.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(2015), Inquiry Based Chemistry Instruction,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Maciejowska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I. &amp; Byers, B. (eds.) A Guidebook of Good Practice for the Pre-Service Training of Chemistry Teachers (p. 119), Faculty of Chemistry, Jagiellonian University, Krakow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[6]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Kirschner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 A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(2006),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During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An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Failure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Constructivist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Discuvery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Problem-Based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Experimental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Inquiry-Based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Educational</a:t>
            </a: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Psychologist</a:t>
            </a:r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41(2), 75-86.</a:t>
            </a:r>
          </a:p>
          <a:p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[7]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Sweller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J., (1988), Cognitive Load during Problem Solving: Effects on Learning. </a:t>
            </a:r>
            <a:r>
              <a:rPr lang="en-GB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Sci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12, 257–285.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[8]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Bolte, C.,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Streller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Hofstein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A., (2013), How to motivate students and raise their interest in chemistry education, In: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Eilks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I. and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Hofstein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 (eds.) Teaching Chemistry – A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Studybook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(pp. 67-95). Sense Publishers.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b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BA8CA-7777-D8E5-35C8-8EF15BB43DF4}"/>
              </a:ext>
            </a:extLst>
          </p:cNvPr>
          <p:cNvSpPr txBox="1"/>
          <p:nvPr/>
        </p:nvSpPr>
        <p:spPr>
          <a:xfrm>
            <a:off x="6429876" y="1113876"/>
            <a:ext cx="57915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Kevésbé hatásos és hatékony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a tanár által irányított módszereknél [6]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Tévképzetek, hiányos vagy rendezetlen tudás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alakulhatnak ki [6]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Kognitív túlterhelés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léphet föl [7]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„törekvő” és a „lelkiismeretes” diákok </a:t>
            </a:r>
            <a:r>
              <a:rPr lang="hu-HU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kedvelik </a:t>
            </a:r>
            <a:r>
              <a:rPr lang="hu-HU" sz="2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232500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8A034-541E-EFE0-72CD-BDC2BF2B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27FE333-53C3-7F4F-67A2-AF37F892BD57}"/>
              </a:ext>
            </a:extLst>
          </p:cNvPr>
          <p:cNvSpPr txBox="1"/>
          <p:nvPr/>
        </p:nvSpPr>
        <p:spPr>
          <a:xfrm>
            <a:off x="669387" y="39949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 Útkeresés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0368326E-A26A-EE57-13BF-D3A5DC214D5F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D01F360E-6249-9327-6FCF-64B710F05B5C}"/>
              </a:ext>
            </a:extLst>
          </p:cNvPr>
          <p:cNvSpPr txBox="1"/>
          <p:nvPr/>
        </p:nvSpPr>
        <p:spPr>
          <a:xfrm>
            <a:off x="677662" y="1025050"/>
            <a:ext cx="11434069" cy="436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tárgyi tudás mellett a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képességfejlesztés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fontos tanulási eredmény, pl.: 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episztemikus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(ismeretelméleti) gyakorlatok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önirányított tanulás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együttműködés [9]</a:t>
            </a:r>
            <a:endParaRPr lang="hu-HU" sz="2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konstruktivista (a tudásszerzést belső építkezési folyamatként értelmező) pedagógia hangsúlyozza, hogy a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kognitív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 megértést, a tudás elérésének folyamatát szolgáló)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hogyan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korlátozza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ill.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segíti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tanulást [10]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tanulás nem lehet egy irányítatlan felfedezési folyamat, hanem 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tudást fokozatosan, befogadható és szabályos időközönként megerősített egységekben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kell adagolni [11].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Kompromisszum: kísérlettervező feladat 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tanár által irányított keretek között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A0D26E4D-1280-C64E-6349-941F488A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6C5A91DF-A9DE-8665-A0DB-FE2EB74C40AE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242B78-7A11-3F60-4451-55167355D7FC}"/>
              </a:ext>
            </a:extLst>
          </p:cNvPr>
          <p:cNvSpPr txBox="1"/>
          <p:nvPr/>
        </p:nvSpPr>
        <p:spPr>
          <a:xfrm>
            <a:off x="846474" y="5282304"/>
            <a:ext cx="1126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[9]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Hmelo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-Silver, C. E.,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hu-HU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(2007), Scaffolding and Achievement in Problem-Based and Inquiry Learning: A Response to Kirschner, </a:t>
            </a:r>
            <a:r>
              <a:rPr lang="en-GB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Sweller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Clark (2006) 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Educational Psychologist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42(2), 99–107.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[10]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Osborne, R. J., Wittrock, M. C. (1983) Learning science: a generative process, </a:t>
            </a:r>
            <a:r>
              <a:rPr lang="en-GB" sz="12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Education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67(4) 489-504.</a:t>
            </a:r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[11] </a:t>
            </a:r>
            <a:r>
              <a:rPr lang="en-GB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Taber, K.S., (2011), Inquiry teaching, constructivist instruction and effective pedagogy. Teacher Development, 15(2), pp.257–264.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6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92B85-12C8-B95E-4E87-2CD2CE17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B0016DB-E8BC-8161-2BC6-5C8DDA004F6F}"/>
              </a:ext>
            </a:extLst>
          </p:cNvPr>
          <p:cNvSpPr txBox="1"/>
          <p:nvPr/>
        </p:nvSpPr>
        <p:spPr>
          <a:xfrm>
            <a:off x="669387" y="2098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Empirikus kutatások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CBEF162-1A39-ABF3-B778-2ABAD45E1D31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4CB33A2-D808-780D-D85A-1504B45B6F26}"/>
              </a:ext>
            </a:extLst>
          </p:cNvPr>
          <p:cNvSpPr txBox="1"/>
          <p:nvPr/>
        </p:nvSpPr>
        <p:spPr>
          <a:xfrm>
            <a:off x="0" y="117946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“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ORSZÁGOS KOORDINÁCIÓVAL A PEDAGÓGUSKÉPZÉS MEGÚJÍTÁSÁÉRT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című TÁMOP projekt: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660 fő 9. osztályos,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rövid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fejlesztés, a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kísérlettervezés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pozitív hatása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kimutatható a tesztek eredményeinek statisztikai elemzésével.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4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Magyar Tudományos Akadémia Tantárgy-pedagógiai Kutatási Programja</a:t>
            </a:r>
            <a:r>
              <a:rPr lang="hu-HU" sz="24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MTA–ELTE Kutatásalapú Kémiatanítás Kutatócsoport</a:t>
            </a:r>
            <a:r>
              <a:rPr lang="hu-HU" sz="24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Megvalósítható kutatásalapú kémiatanítás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projektje: 920 fő 7-10. osztályos, </a:t>
            </a:r>
            <a:r>
              <a:rPr lang="hu-HU" sz="24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osztályban segítség nélküli kísérlettervezésnek nincs pozitív hatása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400" b="1" dirty="0">
                <a:solidFill>
                  <a:srgbClr val="0128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osztályban a fontosabb elvek tanítása után van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9. osztályban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gyengül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10. osztályban COVID-19 járvány tör 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Magyar Tudományos Akadémia Közoktatás-fejlesztési Kutatási Program 2021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MTA-ELTE Kutatásalapú Kémiatanítás Kutatócsoport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lang="hu-HU" sz="24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Kutatásalapú kémiatanítás és rendszerszemléletű gondolkodás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projektje: 992 fő 7. osztályos (2021), jelenleg 10. osztályos tanuló, </a:t>
            </a:r>
            <a:r>
              <a:rPr lang="hu-HU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séma által segített kísérlettervezés gyenge pozitív hatása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17B65285-6173-B354-00B2-8F68BA3C65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61F31E39-BB5A-9838-9CFD-555071B8314C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7BED-8131-4A62-30A5-4E0605D49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ADF8F75-E2E1-8100-821E-DCD6D1461FDD}"/>
              </a:ext>
            </a:extLst>
          </p:cNvPr>
          <p:cNvSpPr txBox="1"/>
          <p:nvPr/>
        </p:nvSpPr>
        <p:spPr>
          <a:xfrm>
            <a:off x="583020" y="139397"/>
            <a:ext cx="10931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V.1.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feladatokra – A feladatlapokon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76DB1D9E-7C31-BAF9-4B3A-A5DD154F4E2D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CE8471CD-08AA-53BE-CBB8-621D3DA53F9C}"/>
              </a:ext>
            </a:extLst>
          </p:cNvPr>
          <p:cNvSpPr txBox="1"/>
          <p:nvPr/>
        </p:nvSpPr>
        <p:spPr>
          <a:xfrm>
            <a:off x="-85060" y="1096948"/>
            <a:ext cx="12277061" cy="600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hu-HU" sz="2400" b="0" i="0" u="none" strike="noStrike" dirty="0">
                <a:solidFill>
                  <a:srgbClr val="D54E2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10. feladatlap: Bántja-e a savas eső a kagylókat és a korallzátonyokat?</a:t>
            </a:r>
            <a:endParaRPr lang="hu-HU" sz="24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kérdés: </a:t>
            </a:r>
            <a:r>
              <a:rPr lang="hu-HU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befolyásolja-e a tómeder anyaga (homok vagy mészkő) azt, hogy </a:t>
            </a:r>
            <a:r>
              <a:rPr lang="hu-HU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savas eső milyen mértékben változtatja meg a tó vizének a pH-ját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hu-HU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tanulóknak helyettesíteni (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modellezni)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kell: a tó vizét csapvízzel, a homokos tómedret homokkal, a mészköves tómedret mészkőporral, a savas esőt ecettel.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Kitöltendő séma a kísérlettervezéshez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Független változó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tómeder anyaga (homok vagy mészkő)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Függő változó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tó vizének kémhatása (savassága, pH-ja)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Függő változó vizsgálata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vöröskáposztalé színének megfigyelésével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Állandók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víz, ecet, vöröskáposztalé térfogata, homok és mészkő mennyisége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Rendszerszemléletű gondolkodás (motivációs céllal):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kéntartalmú szén égetése →savas 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eső→természetes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vizek 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savasodnak→gátolja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meszes váz felépülését.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BEA68078-0FB4-E448-D369-955988CB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9D7F8741-A96D-A24A-5BBE-7C5928A6020E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8DB23-4C6B-6D49-62F2-7A27CCA82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0719B70-DE19-0C62-E1B4-BEDBE7B5ED75}"/>
              </a:ext>
            </a:extLst>
          </p:cNvPr>
          <p:cNvSpPr txBox="1"/>
          <p:nvPr/>
        </p:nvSpPr>
        <p:spPr>
          <a:xfrm>
            <a:off x="305948" y="131069"/>
            <a:ext cx="11740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V.2.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feladatokra – A tesztekben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4C52A14-09A1-92C1-1DC8-AFD41967545E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AFC3E98-462B-684F-ED24-5A3032870A7D}"/>
              </a:ext>
            </a:extLst>
          </p:cNvPr>
          <p:cNvSpPr txBox="1"/>
          <p:nvPr/>
        </p:nvSpPr>
        <p:spPr>
          <a:xfrm>
            <a:off x="0" y="1015884"/>
            <a:ext cx="12192000" cy="736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300" b="0" i="0" u="none" strike="noStrike" dirty="0">
                <a:solidFill>
                  <a:srgbClr val="0000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T3 teszt és javítási útmutatója</a:t>
            </a:r>
            <a:endParaRPr lang="hu-HU" sz="23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2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 „fürdőbomba” egy citromsavból, szódabikarbónából, keményítőből, és kakaóvajból pár csepp illóolajjal és színezékkel összegyúrt golyóbis. Jó mulatság a használata, mert a fürdővízbe téve illatozva pezseg. Vizes közegben ugyanis a szódabikarbóna és a citromsav reakciójából szén-dioxid-gáz fejlődik. Tegyük fel, hogy sok ilyen fürdőbombát szeretnétek készíteni a barátaitoknak ajándékba. Az interneten az olvasható, hogy 50 g citromsavhoz </a:t>
            </a:r>
          </a:p>
          <a:p>
            <a:pPr algn="just"/>
            <a:r>
              <a:rPr lang="hu-HU" sz="2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g szódabikarbóna kell. Azonban a reakcióegyenlet és a moláris tömegek alapján kiszámolva 192 g citromsav 252 g szódabikarbónával reagál. Nem akarjátok pocsékolni az anyagokat (amelyek ugye pénzbe is kerülnek). Ezért elhatározzátok, hogy </a:t>
            </a:r>
            <a:r>
              <a:rPr lang="hu-HU" sz="23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citromsav és a szódabikarbóna</a:t>
            </a:r>
            <a:r>
              <a:rPr lang="hu-HU" sz="2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3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 mennyiségeit reagáltatva kísérletezitek ki, hogy</a:t>
            </a:r>
            <a:r>
              <a:rPr lang="hu-HU" sz="2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3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melyik tömegarány esetében </a:t>
            </a:r>
            <a:r>
              <a:rPr lang="hu-HU" sz="2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fejlődik több gáz. (Ez pl. úgy hasonlítható össze, hogy üres </a:t>
            </a:r>
            <a:r>
              <a:rPr lang="hu-HU" sz="23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üdítős</a:t>
            </a:r>
            <a:r>
              <a:rPr lang="hu-HU" sz="23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palackokban reagáltatjátok az anyagokat, amelyeknek a szájára a víz hozzáadása után lufit húztok.)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F926160-1FD8-A113-59AE-C599DED98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14423041-58E7-1E72-C3F9-3A4B60C705D0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59EFE-E85D-8DBB-D473-6E121D13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D65D4FEB-DB2C-4FAC-BD6D-BA45DCCE5D94}"/>
              </a:ext>
            </a:extLst>
          </p:cNvPr>
          <p:cNvSpPr txBox="1"/>
          <p:nvPr/>
        </p:nvSpPr>
        <p:spPr>
          <a:xfrm>
            <a:off x="305948" y="191556"/>
            <a:ext cx="11740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V.2. </a:t>
            </a:r>
            <a:r>
              <a:rPr lang="hu-HU" sz="2800" b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Példa a kísérlettervező feladatokra – A tesztekben</a:t>
            </a:r>
          </a:p>
          <a:p>
            <a:pPr algn="ctr"/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(Elérhetők: 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Természettudományos Oktatásmódszertani Centrum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02E9795E-DEB5-BD36-21A9-42D90FA78219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6993FCD-1C39-AC67-349D-8406EA466EAD}"/>
              </a:ext>
            </a:extLst>
          </p:cNvPr>
          <p:cNvSpPr txBox="1"/>
          <p:nvPr/>
        </p:nvSpPr>
        <p:spPr>
          <a:xfrm>
            <a:off x="0" y="1084108"/>
            <a:ext cx="12192000" cy="81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200" b="0" i="0" u="none" strike="noStrike" dirty="0">
                <a:solidFill>
                  <a:srgbClr val="0000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T3 teszt és javítási útmutatója</a:t>
            </a:r>
            <a:r>
              <a:rPr lang="hu-HU" sz="2200" b="0" i="0" u="none" strike="noStrike" dirty="0">
                <a:solidFill>
                  <a:srgbClr val="00008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sémának megfelelő kérdések</a:t>
            </a:r>
            <a:endParaRPr lang="hu-HU" sz="22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változtatnátok a kísérletek során?</a:t>
            </a:r>
          </a:p>
          <a:p>
            <a:pPr marL="342900" indent="-342900">
              <a:lnSpc>
                <a:spcPct val="114000"/>
              </a:lnSpc>
              <a:buAutoNum type="alphaLcParenR"/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kémiai reakció melyik, a pezsgés szempontjából fontos termékének mennyisége függ az általatok okozott változástól?</a:t>
            </a:r>
          </a:p>
          <a:p>
            <a:pPr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Hogyan tudnátok vizsgálni a b) pontban megnevezett reakciótermék mennyiségét</a:t>
            </a:r>
            <a:r>
              <a:rPr lang="hu-HU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Minek alapján döntenétek el, hogy melyik tömegarányt érdemes alkalmaznotok?</a:t>
            </a:r>
          </a:p>
          <a:p>
            <a:pPr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e) Miért fontos minden esetben alaposan összerázni a palackok tartalmát?</a:t>
            </a:r>
          </a:p>
          <a:p>
            <a:pPr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f) Írj </a:t>
            </a: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jelet az alábbi listában lévő </a:t>
            </a: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állítás elé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azt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igaznak tartod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és </a:t>
            </a: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jelet az </a:t>
            </a:r>
            <a:r>
              <a:rPr lang="hu-HU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állítás elé, ha azt nem tartod igaznak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lvl="1"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kísérlet során azonos tömegű citromsavat kell használni.</a:t>
            </a:r>
          </a:p>
          <a:p>
            <a:pPr lvl="1"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kísérlet során azonos tömegű szódabikarbónát kell használni.</a:t>
            </a:r>
          </a:p>
          <a:p>
            <a:pPr lvl="1"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kísérlet során azonos térfogatú </a:t>
            </a:r>
            <a:r>
              <a:rPr lang="hu-HU" sz="2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üdítős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palackot kell használni</a:t>
            </a:r>
            <a:r>
              <a:rPr lang="hu-HU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>
              <a:lnSpc>
                <a:spcPct val="114000"/>
              </a:lnSpc>
            </a:pP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kísérlet során azonos anyagból készült </a:t>
            </a:r>
            <a:r>
              <a:rPr lang="hu-HU" sz="2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üdítős</a:t>
            </a:r>
            <a:r>
              <a:rPr lang="hu-HU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palackot kell használni.</a:t>
            </a:r>
          </a:p>
          <a:p>
            <a:pPr>
              <a:lnSpc>
                <a:spcPct val="114000"/>
              </a:lnSpc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DBE84741-6A8A-25A9-7198-FD9CD3CD0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179" y="6045353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4DADA673-82A5-521D-A0AC-41B7A032CAD0}"/>
              </a:ext>
            </a:extLst>
          </p:cNvPr>
          <p:cNvSpPr txBox="1">
            <a:spLocks/>
          </p:cNvSpPr>
          <p:nvPr/>
        </p:nvSpPr>
        <p:spPr>
          <a:xfrm>
            <a:off x="2200940" y="6288551"/>
            <a:ext cx="9453979" cy="29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kísérlettervezés tanítása a kémiatanári képzésben</a:t>
            </a:r>
          </a:p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Tudós tanárok – tanár tudósok konferencia: Gyakorlatok a tanárképzésben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ELTE Tanárképző Központ, 2024.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16.</a:t>
            </a:r>
            <a:endParaRPr lang="hu-HU" sz="12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3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2737</Words>
  <Application>Microsoft Office PowerPoint</Application>
  <PresentationFormat>Widescreen</PresentationFormat>
  <Paragraphs>158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VII. A KUTATÓCSOPORT PublikációI A TÉMÁBAN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Dr. Szalay Luca</cp:lastModifiedBy>
  <cp:revision>193</cp:revision>
  <dcterms:created xsi:type="dcterms:W3CDTF">2021-07-01T15:39:11Z</dcterms:created>
  <dcterms:modified xsi:type="dcterms:W3CDTF">2024-11-16T06:00:33Z</dcterms:modified>
</cp:coreProperties>
</file>