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5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2" r:id="rId2"/>
    <p:sldId id="273" r:id="rId3"/>
    <p:sldId id="274" r:id="rId4"/>
    <p:sldId id="275" r:id="rId5"/>
    <p:sldId id="276" r:id="rId6"/>
    <p:sldId id="277" r:id="rId7"/>
    <p:sldId id="291" r:id="rId8"/>
    <p:sldId id="279" r:id="rId9"/>
    <p:sldId id="280" r:id="rId10"/>
    <p:sldId id="281" r:id="rId11"/>
    <p:sldId id="282" r:id="rId12"/>
    <p:sldId id="289" r:id="rId13"/>
    <p:sldId id="284" r:id="rId14"/>
    <p:sldId id="290" r:id="rId15"/>
    <p:sldId id="257" r:id="rId16"/>
    <p:sldId id="287" r:id="rId17"/>
    <p:sldId id="286" r:id="rId18"/>
    <p:sldId id="292" r:id="rId19"/>
    <p:sldId id="293" r:id="rId20"/>
    <p:sldId id="298" r:id="rId21"/>
    <p:sldId id="297" r:id="rId22"/>
    <p:sldId id="299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50"/>
    <a:srgbClr val="012851"/>
    <a:srgbClr val="012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éma alapján készült stílus 1 – 4. jelölőszín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83660" autoAdjust="0"/>
  </p:normalViewPr>
  <p:slideViewPr>
    <p:cSldViewPr snapToGrid="0" snapToObjects="1">
      <p:cViewPr varScale="1">
        <p:scale>
          <a:sx n="54" d="100"/>
          <a:sy n="54" d="100"/>
        </p:scale>
        <p:origin x="1108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wnloads\V&#233;lem&#233;nyek%20az%20MTA-ELTE%20Kutat&#225;salap&#250;%20K&#233;miatan&#237;t&#225;s%20Kutat&#243;csoport%20&#225;ltal%20a%202022_2023.%20tan&#233;vben%20k&#233;sz&#237;ttet%20k&#237;s&#233;rlettervez&#337;%20feladatlapokr&#243;l%20(v&#225;laszok)%202.0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wnloads\V&#233;lem&#233;nyek%20az%20MTA-ELTE%20Kutat&#225;salap&#250;%20K&#233;miatan&#237;t&#225;s%20Kutat&#243;csoport%20&#225;ltal%20a%202022_2023.%20tan&#233;vben%20k&#233;sz&#237;ttet%20k&#237;s&#233;rlettervez&#337;%20feladatlapokr&#243;l%20(v&#225;laszok)%202.0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wnloads\Hallgat&#243;i%20v&#233;lem&#233;nyek%20az%20MTA-ELTE%20Kutat&#225;salap&#250;%20K&#233;miatan&#237;t&#225;s%20Kutat&#243;csoport%20&#225;ltal%20a%202022_2023.%20tan&#233;vben%20k&#233;sz&#237;ttet%20k&#237;s&#233;rlettervez&#337;%20feladatlapokr&#243;l%20(v&#225;laszok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istvan\Documents\Konferencia%20ELTE%202024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'Feladattípus kipróbálás'!$C$40</c:f>
              <c:strCache>
                <c:ptCount val="1"/>
                <c:pt idx="0">
                  <c:v>Hallgató csoporttársakkal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'Feladattípus kipróbálás'!$B$41:$B$48</c:f>
              <c:strCache>
                <c:ptCount val="7"/>
                <c:pt idx="0">
                  <c:v>1. típus</c:v>
                </c:pt>
                <c:pt idx="3">
                  <c:v>2. típus</c:v>
                </c:pt>
                <c:pt idx="6">
                  <c:v>3. típus</c:v>
                </c:pt>
              </c:strCache>
            </c:strRef>
          </c:cat>
          <c:val>
            <c:numRef>
              <c:f>'Feladattípus kipróbálás'!$C$41:$C$48</c:f>
              <c:numCache>
                <c:formatCode>General</c:formatCode>
                <c:ptCount val="8"/>
                <c:pt idx="0">
                  <c:v>4</c:v>
                </c:pt>
                <c:pt idx="3">
                  <c:v>0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2B-4309-92F0-14616FE5A0AD}"/>
            </c:ext>
          </c:extLst>
        </c:ser>
        <c:ser>
          <c:idx val="1"/>
          <c:order val="1"/>
          <c:tx>
            <c:strRef>
              <c:f>'Feladattípus kipróbálás'!$D$40</c:f>
              <c:strCache>
                <c:ptCount val="1"/>
                <c:pt idx="0">
                  <c:v>Hallgató diákokkal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'Feladattípus kipróbálás'!$B$41:$B$48</c:f>
              <c:strCache>
                <c:ptCount val="7"/>
                <c:pt idx="0">
                  <c:v>1. típus</c:v>
                </c:pt>
                <c:pt idx="3">
                  <c:v>2. típus</c:v>
                </c:pt>
                <c:pt idx="6">
                  <c:v>3. típus</c:v>
                </c:pt>
              </c:strCache>
            </c:strRef>
          </c:cat>
          <c:val>
            <c:numRef>
              <c:f>'Feladattípus kipróbálás'!$D$41:$D$48</c:f>
              <c:numCache>
                <c:formatCode>General</c:formatCode>
                <c:ptCount val="8"/>
                <c:pt idx="0">
                  <c:v>4</c:v>
                </c:pt>
                <c:pt idx="3">
                  <c:v>6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2B-4309-92F0-14616FE5A0AD}"/>
            </c:ext>
          </c:extLst>
        </c:ser>
        <c:ser>
          <c:idx val="2"/>
          <c:order val="2"/>
          <c:tx>
            <c:strRef>
              <c:f>'Feladattípus kipróbálás'!$E$40</c:f>
              <c:strCache>
                <c:ptCount val="1"/>
                <c:pt idx="0">
                  <c:v>Tanár diákokkal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'Feladattípus kipróbálás'!$B$41:$B$48</c:f>
              <c:strCache>
                <c:ptCount val="7"/>
                <c:pt idx="0">
                  <c:v>1. típus</c:v>
                </c:pt>
                <c:pt idx="3">
                  <c:v>2. típus</c:v>
                </c:pt>
                <c:pt idx="6">
                  <c:v>3. típus</c:v>
                </c:pt>
              </c:strCache>
            </c:strRef>
          </c:cat>
          <c:val>
            <c:numRef>
              <c:f>'Feladattípus kipróbálás'!$E$41:$E$48</c:f>
              <c:numCache>
                <c:formatCode>General</c:formatCode>
                <c:ptCount val="8"/>
                <c:pt idx="1">
                  <c:v>60</c:v>
                </c:pt>
                <c:pt idx="4">
                  <c:v>48</c:v>
                </c:pt>
                <c:pt idx="7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2B-4309-92F0-14616FE5A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481223984"/>
        <c:axId val="1481226864"/>
      </c:barChart>
      <c:catAx>
        <c:axId val="148122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481226864"/>
        <c:crosses val="autoZero"/>
        <c:auto val="1"/>
        <c:lblAlgn val="ctr"/>
        <c:lblOffset val="100"/>
        <c:noMultiLvlLbl val="0"/>
      </c:catAx>
      <c:valAx>
        <c:axId val="148122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48122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Rendszerszemlélet fejlesztése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Összefüggések!$B$4</c:f>
              <c:strCache>
                <c:ptCount val="1"/>
                <c:pt idx="0">
                  <c:v>Hallgatók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Összefüggések!$A$5:$A$10</c:f>
              <c:strCache>
                <c:ptCount val="6"/>
                <c:pt idx="0">
                  <c:v>7.</c:v>
                </c:pt>
                <c:pt idx="1">
                  <c:v>8.</c:v>
                </c:pt>
                <c:pt idx="2">
                  <c:v>9.</c:v>
                </c:pt>
                <c:pt idx="3">
                  <c:v>10.</c:v>
                </c:pt>
                <c:pt idx="4">
                  <c:v>11.</c:v>
                </c:pt>
                <c:pt idx="5">
                  <c:v>12.</c:v>
                </c:pt>
              </c:strCache>
            </c:strRef>
          </c:cat>
          <c:val>
            <c:numRef>
              <c:f>Összefüggések!$B$5:$B$10</c:f>
              <c:numCache>
                <c:formatCode>0.00</c:formatCode>
                <c:ptCount val="6"/>
                <c:pt idx="0">
                  <c:v>3.3214285714285716</c:v>
                </c:pt>
                <c:pt idx="1">
                  <c:v>3.4285714285714284</c:v>
                </c:pt>
                <c:pt idx="2">
                  <c:v>3.2857142857142856</c:v>
                </c:pt>
                <c:pt idx="3">
                  <c:v>3.5357142857142856</c:v>
                </c:pt>
                <c:pt idx="4">
                  <c:v>3.0714285714285716</c:v>
                </c:pt>
                <c:pt idx="5">
                  <c:v>3.4285714285714284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8B-459E-AB5A-7E2C691CDD5F}"/>
            </c:ext>
          </c:extLst>
        </c:ser>
        <c:ser>
          <c:idx val="1"/>
          <c:order val="1"/>
          <c:tx>
            <c:strRef>
              <c:f>Összefüggések!$C$4</c:f>
              <c:strCache>
                <c:ptCount val="1"/>
                <c:pt idx="0">
                  <c:v>Tanárok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Összefüggések!$A$5:$A$10</c:f>
              <c:strCache>
                <c:ptCount val="6"/>
                <c:pt idx="0">
                  <c:v>7.</c:v>
                </c:pt>
                <c:pt idx="1">
                  <c:v>8.</c:v>
                </c:pt>
                <c:pt idx="2">
                  <c:v>9.</c:v>
                </c:pt>
                <c:pt idx="3">
                  <c:v>10.</c:v>
                </c:pt>
                <c:pt idx="4">
                  <c:v>11.</c:v>
                </c:pt>
                <c:pt idx="5">
                  <c:v>12.</c:v>
                </c:pt>
              </c:strCache>
            </c:strRef>
          </c:cat>
          <c:val>
            <c:numRef>
              <c:f>Összefüggések!$C$5:$C$10</c:f>
              <c:numCache>
                <c:formatCode>0.00</c:formatCode>
                <c:ptCount val="6"/>
                <c:pt idx="0">
                  <c:v>3.5185185185185186</c:v>
                </c:pt>
                <c:pt idx="1">
                  <c:v>3.4444444444444446</c:v>
                </c:pt>
                <c:pt idx="2">
                  <c:v>3.4074074074074074</c:v>
                </c:pt>
                <c:pt idx="3">
                  <c:v>3.5555555555555554</c:v>
                </c:pt>
                <c:pt idx="4">
                  <c:v>3.3703703703703702</c:v>
                </c:pt>
                <c:pt idx="5">
                  <c:v>3.4444444444444446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8B-459E-AB5A-7E2C691CD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59890048"/>
        <c:axId val="1559887648"/>
      </c:barChart>
      <c:catAx>
        <c:axId val="155989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59887648"/>
        <c:crosses val="autoZero"/>
        <c:auto val="1"/>
        <c:lblAlgn val="ctr"/>
        <c:lblOffset val="100"/>
        <c:noMultiLvlLbl val="0"/>
      </c:catAx>
      <c:valAx>
        <c:axId val="15598876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5989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Hétköznapi kontextusba helyezés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Hétköznapi!$B$4</c:f>
              <c:strCache>
                <c:ptCount val="1"/>
                <c:pt idx="0">
                  <c:v>Hallgatók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Hétköznapi!$A$5:$A$10</c:f>
              <c:strCache>
                <c:ptCount val="6"/>
                <c:pt idx="0">
                  <c:v>7.</c:v>
                </c:pt>
                <c:pt idx="1">
                  <c:v>8.</c:v>
                </c:pt>
                <c:pt idx="2">
                  <c:v>9.</c:v>
                </c:pt>
                <c:pt idx="3">
                  <c:v>10.</c:v>
                </c:pt>
                <c:pt idx="4">
                  <c:v>11.</c:v>
                </c:pt>
                <c:pt idx="5">
                  <c:v>12.</c:v>
                </c:pt>
              </c:strCache>
            </c:strRef>
          </c:cat>
          <c:val>
            <c:numRef>
              <c:f>Hétköznapi!$B$5:$B$10</c:f>
              <c:numCache>
                <c:formatCode>0.00</c:formatCode>
                <c:ptCount val="6"/>
                <c:pt idx="0">
                  <c:v>3.1785714285714284</c:v>
                </c:pt>
                <c:pt idx="1">
                  <c:v>3.3928571428571428</c:v>
                </c:pt>
                <c:pt idx="2">
                  <c:v>3.25</c:v>
                </c:pt>
                <c:pt idx="3">
                  <c:v>3.6071428571428572</c:v>
                </c:pt>
                <c:pt idx="4">
                  <c:v>3.2857142857142856</c:v>
                </c:pt>
                <c:pt idx="5">
                  <c:v>3.5714285714285716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91-41E7-9789-CD6CFE53B89B}"/>
            </c:ext>
          </c:extLst>
        </c:ser>
        <c:ser>
          <c:idx val="1"/>
          <c:order val="1"/>
          <c:tx>
            <c:strRef>
              <c:f>Hétköznapi!$C$4</c:f>
              <c:strCache>
                <c:ptCount val="1"/>
                <c:pt idx="0">
                  <c:v>Tanárok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Hétköznapi!$A$5:$A$10</c:f>
              <c:strCache>
                <c:ptCount val="6"/>
                <c:pt idx="0">
                  <c:v>7.</c:v>
                </c:pt>
                <c:pt idx="1">
                  <c:v>8.</c:v>
                </c:pt>
                <c:pt idx="2">
                  <c:v>9.</c:v>
                </c:pt>
                <c:pt idx="3">
                  <c:v>10.</c:v>
                </c:pt>
                <c:pt idx="4">
                  <c:v>11.</c:v>
                </c:pt>
                <c:pt idx="5">
                  <c:v>12.</c:v>
                </c:pt>
              </c:strCache>
            </c:strRef>
          </c:cat>
          <c:val>
            <c:numRef>
              <c:f>Hétköznapi!$C$5:$C$10</c:f>
              <c:numCache>
                <c:formatCode>0.00</c:formatCode>
                <c:ptCount val="6"/>
                <c:pt idx="0">
                  <c:v>3.4074074074074074</c:v>
                </c:pt>
                <c:pt idx="1">
                  <c:v>3.3703703703703702</c:v>
                </c:pt>
                <c:pt idx="2">
                  <c:v>3.2962962962962963</c:v>
                </c:pt>
                <c:pt idx="3">
                  <c:v>3.5185185185185186</c:v>
                </c:pt>
                <c:pt idx="4">
                  <c:v>3.5185185185185186</c:v>
                </c:pt>
                <c:pt idx="5">
                  <c:v>3.3333333333333335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91-41E7-9789-CD6CFE53B8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56990016"/>
        <c:axId val="1556990496"/>
      </c:barChart>
      <c:catAx>
        <c:axId val="155699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56990496"/>
        <c:crosses val="autoZero"/>
        <c:auto val="1"/>
        <c:lblAlgn val="ctr"/>
        <c:lblOffset val="100"/>
        <c:noMultiLvlLbl val="0"/>
      </c:catAx>
      <c:valAx>
        <c:axId val="1556990496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56990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Motiváció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Motiváció!$B$4</c:f>
              <c:strCache>
                <c:ptCount val="1"/>
                <c:pt idx="0">
                  <c:v>Hallgatók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Motiváció!$A$5:$A$10</c:f>
              <c:strCache>
                <c:ptCount val="6"/>
                <c:pt idx="0">
                  <c:v>7.</c:v>
                </c:pt>
                <c:pt idx="1">
                  <c:v>8.</c:v>
                </c:pt>
                <c:pt idx="2">
                  <c:v>9.</c:v>
                </c:pt>
                <c:pt idx="3">
                  <c:v>10.</c:v>
                </c:pt>
                <c:pt idx="4">
                  <c:v>11.</c:v>
                </c:pt>
                <c:pt idx="5">
                  <c:v>12.</c:v>
                </c:pt>
              </c:strCache>
            </c:strRef>
          </c:cat>
          <c:val>
            <c:numRef>
              <c:f>Motiváció!$B$5:$B$10</c:f>
              <c:numCache>
                <c:formatCode>0.00</c:formatCode>
                <c:ptCount val="6"/>
                <c:pt idx="0">
                  <c:v>2.5357142857142856</c:v>
                </c:pt>
                <c:pt idx="1">
                  <c:v>2.6428571428571428</c:v>
                </c:pt>
                <c:pt idx="2">
                  <c:v>2.4642857142857144</c:v>
                </c:pt>
                <c:pt idx="3">
                  <c:v>2.8928571428571428</c:v>
                </c:pt>
                <c:pt idx="4">
                  <c:v>2.8214285714285716</c:v>
                </c:pt>
                <c:pt idx="5">
                  <c:v>2.9285714285714284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E2-43BD-9A56-C4751ED43EE1}"/>
            </c:ext>
          </c:extLst>
        </c:ser>
        <c:ser>
          <c:idx val="1"/>
          <c:order val="1"/>
          <c:tx>
            <c:strRef>
              <c:f>Motiváció!$C$4</c:f>
              <c:strCache>
                <c:ptCount val="1"/>
                <c:pt idx="0">
                  <c:v>Tanárok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Motiváció!$A$5:$A$10</c:f>
              <c:strCache>
                <c:ptCount val="6"/>
                <c:pt idx="0">
                  <c:v>7.</c:v>
                </c:pt>
                <c:pt idx="1">
                  <c:v>8.</c:v>
                </c:pt>
                <c:pt idx="2">
                  <c:v>9.</c:v>
                </c:pt>
                <c:pt idx="3">
                  <c:v>10.</c:v>
                </c:pt>
                <c:pt idx="4">
                  <c:v>11.</c:v>
                </c:pt>
                <c:pt idx="5">
                  <c:v>12.</c:v>
                </c:pt>
              </c:strCache>
            </c:strRef>
          </c:cat>
          <c:val>
            <c:numRef>
              <c:f>Motiváció!$C$5:$C$10</c:f>
              <c:numCache>
                <c:formatCode>0.00</c:formatCode>
                <c:ptCount val="6"/>
                <c:pt idx="0">
                  <c:v>3</c:v>
                </c:pt>
                <c:pt idx="1">
                  <c:v>3.0370370370370372</c:v>
                </c:pt>
                <c:pt idx="2">
                  <c:v>2.925925925925926</c:v>
                </c:pt>
                <c:pt idx="3">
                  <c:v>3.1481481481481484</c:v>
                </c:pt>
                <c:pt idx="4">
                  <c:v>3.2592592592592591</c:v>
                </c:pt>
                <c:pt idx="5">
                  <c:v>3.1111111111111112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E2-43BD-9A56-C4751ED43E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91073872"/>
        <c:axId val="1591070992"/>
      </c:barChart>
      <c:catAx>
        <c:axId val="159107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91070992"/>
        <c:crosses val="autoZero"/>
        <c:auto val="1"/>
        <c:lblAlgn val="ctr"/>
        <c:lblOffset val="100"/>
        <c:noMultiLvlLbl val="0"/>
      </c:catAx>
      <c:valAx>
        <c:axId val="1591070992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9107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Hallgatók!$B$4</c:f>
              <c:strCache>
                <c:ptCount val="1"/>
                <c:pt idx="0">
                  <c:v>Hasznosság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Hallgatók!$A$5:$A$10</c:f>
              <c:strCache>
                <c:ptCount val="6"/>
                <c:pt idx="0">
                  <c:v>7. feladatlap</c:v>
                </c:pt>
                <c:pt idx="1">
                  <c:v>8. feladatlap</c:v>
                </c:pt>
                <c:pt idx="2">
                  <c:v>9. feladatlap</c:v>
                </c:pt>
                <c:pt idx="3">
                  <c:v>10. feladatlap</c:v>
                </c:pt>
                <c:pt idx="4">
                  <c:v>11. feladatlap</c:v>
                </c:pt>
                <c:pt idx="5">
                  <c:v>12. feladatlap</c:v>
                </c:pt>
              </c:strCache>
            </c:strRef>
          </c:cat>
          <c:val>
            <c:numRef>
              <c:f>Hallgatók!$B$5:$B$10</c:f>
              <c:numCache>
                <c:formatCode>0.00</c:formatCode>
                <c:ptCount val="6"/>
                <c:pt idx="0">
                  <c:v>3.1428571428571428</c:v>
                </c:pt>
                <c:pt idx="1">
                  <c:v>3.4642857142857144</c:v>
                </c:pt>
                <c:pt idx="2">
                  <c:v>3.1071428571428572</c:v>
                </c:pt>
                <c:pt idx="3">
                  <c:v>3.2857142857142856</c:v>
                </c:pt>
                <c:pt idx="4">
                  <c:v>2.8928571428571428</c:v>
                </c:pt>
                <c:pt idx="5">
                  <c:v>3.2142857142857144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26-4F34-BDD7-11E032866219}"/>
            </c:ext>
          </c:extLst>
        </c:ser>
        <c:ser>
          <c:idx val="1"/>
          <c:order val="1"/>
          <c:tx>
            <c:strRef>
              <c:f>Hallgatók!$C$4</c:f>
              <c:strCache>
                <c:ptCount val="1"/>
                <c:pt idx="0">
                  <c:v>Hétköznapi kontextusba helyezés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Hallgatók!$A$5:$A$10</c:f>
              <c:strCache>
                <c:ptCount val="6"/>
                <c:pt idx="0">
                  <c:v>7. feladatlap</c:v>
                </c:pt>
                <c:pt idx="1">
                  <c:v>8. feladatlap</c:v>
                </c:pt>
                <c:pt idx="2">
                  <c:v>9. feladatlap</c:v>
                </c:pt>
                <c:pt idx="3">
                  <c:v>10. feladatlap</c:v>
                </c:pt>
                <c:pt idx="4">
                  <c:v>11. feladatlap</c:v>
                </c:pt>
                <c:pt idx="5">
                  <c:v>12. feladatlap</c:v>
                </c:pt>
              </c:strCache>
            </c:strRef>
          </c:cat>
          <c:val>
            <c:numRef>
              <c:f>Hallgatók!$C$5:$C$10</c:f>
              <c:numCache>
                <c:formatCode>0.00</c:formatCode>
                <c:ptCount val="6"/>
                <c:pt idx="0">
                  <c:v>3.1785714285714284</c:v>
                </c:pt>
                <c:pt idx="1">
                  <c:v>3.3928571428571428</c:v>
                </c:pt>
                <c:pt idx="2">
                  <c:v>3.25</c:v>
                </c:pt>
                <c:pt idx="3">
                  <c:v>3.6071428571428572</c:v>
                </c:pt>
                <c:pt idx="4">
                  <c:v>3.2857142857142856</c:v>
                </c:pt>
                <c:pt idx="5">
                  <c:v>3.5714285714285716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26-4F34-BDD7-11E032866219}"/>
            </c:ext>
          </c:extLst>
        </c:ser>
        <c:ser>
          <c:idx val="2"/>
          <c:order val="2"/>
          <c:tx>
            <c:strRef>
              <c:f>Hallgatók!$D$4</c:f>
              <c:strCache>
                <c:ptCount val="1"/>
                <c:pt idx="0">
                  <c:v>Rendszerszemlélet fejlesztése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Hallgatók!$A$5:$A$10</c:f>
              <c:strCache>
                <c:ptCount val="6"/>
                <c:pt idx="0">
                  <c:v>7. feladatlap</c:v>
                </c:pt>
                <c:pt idx="1">
                  <c:v>8. feladatlap</c:v>
                </c:pt>
                <c:pt idx="2">
                  <c:v>9. feladatlap</c:v>
                </c:pt>
                <c:pt idx="3">
                  <c:v>10. feladatlap</c:v>
                </c:pt>
                <c:pt idx="4">
                  <c:v>11. feladatlap</c:v>
                </c:pt>
                <c:pt idx="5">
                  <c:v>12. feladatlap</c:v>
                </c:pt>
              </c:strCache>
            </c:strRef>
          </c:cat>
          <c:val>
            <c:numRef>
              <c:f>Hallgatók!$D$5:$D$10</c:f>
              <c:numCache>
                <c:formatCode>0.00</c:formatCode>
                <c:ptCount val="6"/>
                <c:pt idx="0">
                  <c:v>3.3214285714285716</c:v>
                </c:pt>
                <c:pt idx="1">
                  <c:v>3.4285714285714284</c:v>
                </c:pt>
                <c:pt idx="2">
                  <c:v>3.2857142857142856</c:v>
                </c:pt>
                <c:pt idx="3">
                  <c:v>3.5357142857142856</c:v>
                </c:pt>
                <c:pt idx="4">
                  <c:v>3.0714285714285716</c:v>
                </c:pt>
                <c:pt idx="5">
                  <c:v>3.4285714285714284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26-4F34-BDD7-11E032866219}"/>
            </c:ext>
          </c:extLst>
        </c:ser>
        <c:ser>
          <c:idx val="3"/>
          <c:order val="3"/>
          <c:tx>
            <c:strRef>
              <c:f>Hallgatók!$E$4</c:f>
              <c:strCache>
                <c:ptCount val="1"/>
                <c:pt idx="0">
                  <c:v>Motiváció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Hallgatók!$A$5:$A$10</c:f>
              <c:strCache>
                <c:ptCount val="6"/>
                <c:pt idx="0">
                  <c:v>7. feladatlap</c:v>
                </c:pt>
                <c:pt idx="1">
                  <c:v>8. feladatlap</c:v>
                </c:pt>
                <c:pt idx="2">
                  <c:v>9. feladatlap</c:v>
                </c:pt>
                <c:pt idx="3">
                  <c:v>10. feladatlap</c:v>
                </c:pt>
                <c:pt idx="4">
                  <c:v>11. feladatlap</c:v>
                </c:pt>
                <c:pt idx="5">
                  <c:v>12. feladatlap</c:v>
                </c:pt>
              </c:strCache>
            </c:strRef>
          </c:cat>
          <c:val>
            <c:numRef>
              <c:f>Hallgatók!$E$5:$E$10</c:f>
              <c:numCache>
                <c:formatCode>0.00</c:formatCode>
                <c:ptCount val="6"/>
                <c:pt idx="0">
                  <c:v>2.5357142857142856</c:v>
                </c:pt>
                <c:pt idx="1">
                  <c:v>2.6428571428571428</c:v>
                </c:pt>
                <c:pt idx="2">
                  <c:v>2.4642857142857144</c:v>
                </c:pt>
                <c:pt idx="3">
                  <c:v>2.8928571428571428</c:v>
                </c:pt>
                <c:pt idx="4">
                  <c:v>2.8214285714285716</c:v>
                </c:pt>
                <c:pt idx="5">
                  <c:v>2.9285714285714284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26-4F34-BDD7-11E032866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0276416"/>
        <c:axId val="1550274976"/>
      </c:barChart>
      <c:catAx>
        <c:axId val="155027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50274976"/>
        <c:crosses val="autoZero"/>
        <c:auto val="1"/>
        <c:lblAlgn val="ctr"/>
        <c:lblOffset val="100"/>
        <c:noMultiLvlLbl val="0"/>
      </c:catAx>
      <c:valAx>
        <c:axId val="155027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5027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Tanárok!$B$4</c:f>
              <c:strCache>
                <c:ptCount val="1"/>
                <c:pt idx="0">
                  <c:v>Hasznosság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Tanárok!$A$5:$A$10</c:f>
              <c:strCache>
                <c:ptCount val="6"/>
                <c:pt idx="0">
                  <c:v>7. feladatlap</c:v>
                </c:pt>
                <c:pt idx="1">
                  <c:v>8. feladatlap</c:v>
                </c:pt>
                <c:pt idx="2">
                  <c:v>9. feladatlap</c:v>
                </c:pt>
                <c:pt idx="3">
                  <c:v>10. feladatlap</c:v>
                </c:pt>
                <c:pt idx="4">
                  <c:v>11. feladatlap</c:v>
                </c:pt>
                <c:pt idx="5">
                  <c:v>12. feladatlap</c:v>
                </c:pt>
              </c:strCache>
            </c:strRef>
          </c:cat>
          <c:val>
            <c:numRef>
              <c:f>Tanárok!$B$5:$B$10</c:f>
              <c:numCache>
                <c:formatCode>0.00</c:formatCode>
                <c:ptCount val="6"/>
                <c:pt idx="0">
                  <c:v>3.68</c:v>
                </c:pt>
                <c:pt idx="1">
                  <c:v>3.48</c:v>
                </c:pt>
                <c:pt idx="2">
                  <c:v>3.37</c:v>
                </c:pt>
                <c:pt idx="3">
                  <c:v>3.52</c:v>
                </c:pt>
                <c:pt idx="4">
                  <c:v>3.59</c:v>
                </c:pt>
                <c:pt idx="5">
                  <c:v>3.48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6F-472C-9CF0-B924C8228912}"/>
            </c:ext>
          </c:extLst>
        </c:ser>
        <c:ser>
          <c:idx val="1"/>
          <c:order val="1"/>
          <c:tx>
            <c:strRef>
              <c:f>Tanárok!$C$4</c:f>
              <c:strCache>
                <c:ptCount val="1"/>
                <c:pt idx="0">
                  <c:v>Hétköznapi kontextusba helyezés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Tanárok!$A$5:$A$10</c:f>
              <c:strCache>
                <c:ptCount val="6"/>
                <c:pt idx="0">
                  <c:v>7. feladatlap</c:v>
                </c:pt>
                <c:pt idx="1">
                  <c:v>8. feladatlap</c:v>
                </c:pt>
                <c:pt idx="2">
                  <c:v>9. feladatlap</c:v>
                </c:pt>
                <c:pt idx="3">
                  <c:v>10. feladatlap</c:v>
                </c:pt>
                <c:pt idx="4">
                  <c:v>11. feladatlap</c:v>
                </c:pt>
                <c:pt idx="5">
                  <c:v>12. feladatlap</c:v>
                </c:pt>
              </c:strCache>
            </c:strRef>
          </c:cat>
          <c:val>
            <c:numRef>
              <c:f>Tanárok!$C$5:$C$10</c:f>
              <c:numCache>
                <c:formatCode>0.00</c:formatCode>
                <c:ptCount val="6"/>
                <c:pt idx="0">
                  <c:v>3.4074074074074074</c:v>
                </c:pt>
                <c:pt idx="1">
                  <c:v>3.3703703703703702</c:v>
                </c:pt>
                <c:pt idx="2">
                  <c:v>3.2962962962962963</c:v>
                </c:pt>
                <c:pt idx="3">
                  <c:v>3.5185185185185186</c:v>
                </c:pt>
                <c:pt idx="4">
                  <c:v>3.5185185185185186</c:v>
                </c:pt>
                <c:pt idx="5">
                  <c:v>3.3333333333333335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6F-472C-9CF0-B924C8228912}"/>
            </c:ext>
          </c:extLst>
        </c:ser>
        <c:ser>
          <c:idx val="2"/>
          <c:order val="2"/>
          <c:tx>
            <c:strRef>
              <c:f>Tanárok!$D$4</c:f>
              <c:strCache>
                <c:ptCount val="1"/>
                <c:pt idx="0">
                  <c:v>Rendszerszemlélet fejlesztése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Tanárok!$A$5:$A$10</c:f>
              <c:strCache>
                <c:ptCount val="6"/>
                <c:pt idx="0">
                  <c:v>7. feladatlap</c:v>
                </c:pt>
                <c:pt idx="1">
                  <c:v>8. feladatlap</c:v>
                </c:pt>
                <c:pt idx="2">
                  <c:v>9. feladatlap</c:v>
                </c:pt>
                <c:pt idx="3">
                  <c:v>10. feladatlap</c:v>
                </c:pt>
                <c:pt idx="4">
                  <c:v>11. feladatlap</c:v>
                </c:pt>
                <c:pt idx="5">
                  <c:v>12. feladatlap</c:v>
                </c:pt>
              </c:strCache>
            </c:strRef>
          </c:cat>
          <c:val>
            <c:numRef>
              <c:f>Tanárok!$D$5:$D$10</c:f>
              <c:numCache>
                <c:formatCode>0.00</c:formatCode>
                <c:ptCount val="6"/>
                <c:pt idx="0">
                  <c:v>3.5185185185185186</c:v>
                </c:pt>
                <c:pt idx="1">
                  <c:v>3.4444444444444446</c:v>
                </c:pt>
                <c:pt idx="2">
                  <c:v>3.4074074074074074</c:v>
                </c:pt>
                <c:pt idx="3">
                  <c:v>3.5555555555555554</c:v>
                </c:pt>
                <c:pt idx="4">
                  <c:v>3.3703703703703702</c:v>
                </c:pt>
                <c:pt idx="5">
                  <c:v>3.4444444444444446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6F-472C-9CF0-B924C8228912}"/>
            </c:ext>
          </c:extLst>
        </c:ser>
        <c:ser>
          <c:idx val="3"/>
          <c:order val="3"/>
          <c:tx>
            <c:strRef>
              <c:f>Tanárok!$E$4</c:f>
              <c:strCache>
                <c:ptCount val="1"/>
                <c:pt idx="0">
                  <c:v>Motiváció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Tanárok!$A$5:$A$10</c:f>
              <c:strCache>
                <c:ptCount val="6"/>
                <c:pt idx="0">
                  <c:v>7. feladatlap</c:v>
                </c:pt>
                <c:pt idx="1">
                  <c:v>8. feladatlap</c:v>
                </c:pt>
                <c:pt idx="2">
                  <c:v>9. feladatlap</c:v>
                </c:pt>
                <c:pt idx="3">
                  <c:v>10. feladatlap</c:v>
                </c:pt>
                <c:pt idx="4">
                  <c:v>11. feladatlap</c:v>
                </c:pt>
                <c:pt idx="5">
                  <c:v>12. feladatlap</c:v>
                </c:pt>
              </c:strCache>
            </c:strRef>
          </c:cat>
          <c:val>
            <c:numRef>
              <c:f>Tanárok!$E$5:$E$10</c:f>
              <c:numCache>
                <c:formatCode>0.00</c:formatCode>
                <c:ptCount val="6"/>
                <c:pt idx="0">
                  <c:v>3</c:v>
                </c:pt>
                <c:pt idx="1">
                  <c:v>3.0370370370370372</c:v>
                </c:pt>
                <c:pt idx="2">
                  <c:v>2.925925925925926</c:v>
                </c:pt>
                <c:pt idx="3">
                  <c:v>3.1481481481481484</c:v>
                </c:pt>
                <c:pt idx="4">
                  <c:v>3.2592592592592591</c:v>
                </c:pt>
                <c:pt idx="5">
                  <c:v>3.1111111111111112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6F-472C-9CF0-B924C8228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8783408"/>
        <c:axId val="1528781968"/>
      </c:barChart>
      <c:catAx>
        <c:axId val="152878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28781968"/>
        <c:crosses val="autoZero"/>
        <c:auto val="1"/>
        <c:lblAlgn val="ctr"/>
        <c:lblOffset val="100"/>
        <c:noMultiLvlLbl val="0"/>
      </c:catAx>
      <c:valAx>
        <c:axId val="15287819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2878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30117159268135"/>
          <c:y val="0.13443105772841726"/>
          <c:w val="0.31133011906120428"/>
          <c:h val="0.80619652410532339"/>
        </c:manualLayout>
      </c:layout>
      <c:pieChart>
        <c:varyColors val="1"/>
        <c:ser>
          <c:idx val="0"/>
          <c:order val="0"/>
          <c:tx>
            <c:strRef>
              <c:f>'22. 3. típus'!$B$3</c:f>
              <c:strCache>
                <c:ptCount val="1"/>
                <c:pt idx="0">
                  <c:v>Tanár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3C-4E6A-93FB-F06E2852C4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3C-4E6A-93FB-F06E2852C4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3C-4E6A-93FB-F06E2852C4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C3C-4E6A-93FB-F06E2852C40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C3C-4E6A-93FB-F06E2852C40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E3944A8-C7E5-4477-A0C0-D407D073FDCB}" type="VALUE">
                      <a:rPr lang="en-US" sz="2000"/>
                      <a:pPr>
                        <a:defRPr sz="2000"/>
                      </a:pPr>
                      <a:t>[VALUE]</a:t>
                    </a:fld>
                    <a:endParaRPr lang="en-US" sz="2000" baseline="0"/>
                  </a:p>
                  <a:p>
                    <a:pPr>
                      <a:defRPr sz="2000"/>
                    </a:pPr>
                    <a:fld id="{F7950478-1FAD-45CF-9020-26AF797940A2}" type="PERCENTAGE">
                      <a:rPr lang="en-US" sz="2000"/>
                      <a:pPr>
                        <a:defRPr sz="2000"/>
                      </a:pPr>
                      <a:t>[PERCENTAGE]</a:t>
                    </a:fld>
                    <a:endParaRPr lang="hu-HU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C3C-4E6A-93FB-F06E2852C402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2B5111A-45F0-4584-A781-BFD00A00D2D4}" type="VALUE">
                      <a:rPr lang="en-US" sz="2000"/>
                      <a:pPr>
                        <a:defRPr sz="2000"/>
                      </a:pPr>
                      <a:t>[VALUE]</a:t>
                    </a:fld>
                    <a:endParaRPr lang="en-US" sz="2000" baseline="0"/>
                  </a:p>
                  <a:p>
                    <a:pPr>
                      <a:defRPr sz="2000"/>
                    </a:pPr>
                    <a:fld id="{4B65719D-06BA-444A-B1C6-EC82E0694CF9}" type="PERCENTAGE">
                      <a:rPr lang="en-US" sz="2000"/>
                      <a:pPr>
                        <a:defRPr sz="2000"/>
                      </a:pPr>
                      <a:t>[PERCENTAGE]</a:t>
                    </a:fld>
                    <a:endParaRPr lang="hu-HU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C3C-4E6A-93FB-F06E2852C402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36F6F1-B90C-42CF-98B5-7C9643DF8E30}" type="VALUE">
                      <a:rPr lang="en-US" sz="2000"/>
                      <a:pPr>
                        <a:defRPr sz="2000"/>
                      </a:pPr>
                      <a:t>[VALUE]</a:t>
                    </a:fld>
                    <a:endParaRPr lang="en-US" sz="2000" baseline="0"/>
                  </a:p>
                  <a:p>
                    <a:pPr>
                      <a:defRPr sz="2000"/>
                    </a:pPr>
                    <a:fld id="{A5193961-E40D-4EDE-9A88-B53C2BD971D9}" type="PERCENTAGE">
                      <a:rPr lang="en-US" sz="2000"/>
                      <a:pPr>
                        <a:defRPr sz="2000"/>
                      </a:pPr>
                      <a:t>[PERCENTAGE]</a:t>
                    </a:fld>
                    <a:endParaRPr lang="hu-HU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C3C-4E6A-93FB-F06E2852C402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F22602-ABFA-4B88-BD8E-DE7CB0B21C9E}" type="VALUE">
                      <a:rPr lang="en-US" sz="2000"/>
                      <a:pPr>
                        <a:defRPr sz="2000"/>
                      </a:pPr>
                      <a:t>[VALUE]</a:t>
                    </a:fld>
                    <a:endParaRPr lang="en-US" sz="2000" baseline="0"/>
                  </a:p>
                  <a:p>
                    <a:pPr>
                      <a:defRPr sz="2000"/>
                    </a:pPr>
                    <a:fld id="{270CCFD2-5282-43C1-A807-E2C472566683}" type="PERCENTAGE">
                      <a:rPr lang="en-US" sz="2000"/>
                      <a:pPr>
                        <a:defRPr sz="2000"/>
                      </a:pPr>
                      <a:t>[PERCENTAGE]</a:t>
                    </a:fld>
                    <a:endParaRPr lang="hu-HU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C3C-4E6A-93FB-F06E2852C402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2DC660-F732-4AD4-A0BC-F9CB9B485118}" type="VALUE">
                      <a:rPr lang="en-US" sz="2000"/>
                      <a:pPr>
                        <a:defRPr sz="2000"/>
                      </a:pPr>
                      <a:t>[VALUE]</a:t>
                    </a:fld>
                    <a:endParaRPr lang="en-US" sz="2000" baseline="0"/>
                  </a:p>
                  <a:p>
                    <a:pPr>
                      <a:defRPr sz="2000"/>
                    </a:pPr>
                    <a:fld id="{6F452B34-B7F2-4375-B925-E3837431B050}" type="PERCENTAGE">
                      <a:rPr lang="en-US" sz="2000"/>
                      <a:pPr>
                        <a:defRPr sz="2000"/>
                      </a:pPr>
                      <a:t>[PERCENTAGE]</a:t>
                    </a:fld>
                    <a:endParaRPr lang="hu-HU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C3C-4E6A-93FB-F06E2852C4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'22. 3. típus'!$A$4:$A$8</c:f>
              <c:strCache>
                <c:ptCount val="5"/>
                <c:pt idx="0">
                  <c:v>Önállóan is sikeresen meg tudták tervezni a kísérleteket a csoportokok.</c:v>
                </c:pt>
                <c:pt idx="1">
                  <c:v>Kis tanári segítségre volt szüksége a csoportoknak a kísérletek megtervezéséhez.</c:v>
                </c:pt>
                <c:pt idx="2">
                  <c:v>Komoly tanári segítségre volt szüksége a csoportoknak a kísérletek megtervezéséhez.</c:v>
                </c:pt>
                <c:pt idx="3">
                  <c:v>A csoportok nem tudták megtervezni a kísérleteket, meg kellett adni nekik a kísérlet tervét.</c:v>
                </c:pt>
                <c:pt idx="4">
                  <c:v>Csak egyes feladatlapokkal kapcsolatban merült föl probléma a kísérletek tervezésénél.</c:v>
                </c:pt>
              </c:strCache>
            </c:strRef>
          </c:cat>
          <c:val>
            <c:numRef>
              <c:f>'22. 3. típus'!$B$4:$B$8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C3C-4E6A-93FB-F06E2852C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415458937198067"/>
          <c:y val="2.2491981309216723E-2"/>
          <c:w val="0.47463768115942029"/>
          <c:h val="0.951888347811097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03128862021521"/>
          <c:y val="0.13899515492541539"/>
          <c:w val="0.29789490719068412"/>
          <c:h val="0.73480093330788698"/>
        </c:manualLayout>
      </c:layout>
      <c:pieChart>
        <c:varyColors val="1"/>
        <c:ser>
          <c:idx val="0"/>
          <c:order val="0"/>
          <c:tx>
            <c:strRef>
              <c:f>'23. 2. típus'!$B$3</c:f>
              <c:strCache>
                <c:ptCount val="1"/>
                <c:pt idx="0">
                  <c:v>Kémiatanár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8B-4F77-902D-415BB93626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8B-4F77-902D-415BB93626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8B-4F77-902D-415BB93626F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03FE583-41C6-450D-A85C-4FBA71DB4725}" type="VALUE">
                      <a:rPr lang="en-US" sz="2000"/>
                      <a:pPr>
                        <a:defRPr sz="2000"/>
                      </a:pPr>
                      <a:t>[VALUE]</a:t>
                    </a:fld>
                    <a:endParaRPr lang="en-US" sz="2000" baseline="0"/>
                  </a:p>
                  <a:p>
                    <a:pPr>
                      <a:defRPr sz="2000"/>
                    </a:pPr>
                    <a:fld id="{E54C353E-2C45-4B9A-A1D8-02AA907AB208}" type="PERCENTAGE">
                      <a:rPr lang="en-US" sz="2000"/>
                      <a:pPr>
                        <a:defRPr sz="2000"/>
                      </a:pPr>
                      <a:t>[PERCENTAGE]</a:t>
                    </a:fld>
                    <a:endParaRPr lang="hu-HU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48B-4F77-902D-415BB93626F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543EF90-5A04-4FCE-9798-BA041172989B}" type="VALUE">
                      <a:rPr lang="en-US" sz="2000"/>
                      <a:pPr>
                        <a:defRPr sz="2000"/>
                      </a:pPr>
                      <a:t>[VALUE]</a:t>
                    </a:fld>
                    <a:endParaRPr lang="en-US" sz="2000" baseline="0"/>
                  </a:p>
                  <a:p>
                    <a:pPr>
                      <a:defRPr sz="2000"/>
                    </a:pPr>
                    <a:fld id="{1D107024-0E58-4855-B444-7B60E0FCB961}" type="PERCENTAGE">
                      <a:rPr lang="en-US" sz="2000"/>
                      <a:pPr>
                        <a:defRPr sz="2000"/>
                      </a:pPr>
                      <a:t>[PERCENTAGE]</a:t>
                    </a:fld>
                    <a:endParaRPr lang="hu-HU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48B-4F77-902D-415BB93626F5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8B-4F77-902D-415BB93626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'23. 2. típus'!$A$4:$A$6</c:f>
              <c:strCache>
                <c:ptCount val="3"/>
                <c:pt idx="0">
                  <c:v>Önállóan is sikeresen ki tudták tölteni a sémát a csoportok.</c:v>
                </c:pt>
                <c:pt idx="1">
                  <c:v>Kis tanári segítségre volt szüksége a csoportoknak a séma kitöltéséhez.</c:v>
                </c:pt>
                <c:pt idx="2">
                  <c:v>Komoly tanári segítségre volt szüksége a csoportoknak a séma kitöltéséhez.</c:v>
                </c:pt>
              </c:strCache>
            </c:strRef>
          </c:cat>
          <c:val>
            <c:numRef>
              <c:f>'23. 2. típus'!$B$4:$B$6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8B-4F77-902D-415BB93626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845646227921551"/>
          <c:y val="0.17248293142403329"/>
          <c:w val="0.4539361758310918"/>
          <c:h val="0.736628886987250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827459012710038E-2"/>
          <c:y val="9.249811035525321E-2"/>
          <c:w val="0.42378124226676567"/>
          <c:h val="0.80900415721844299"/>
        </c:manualLayout>
      </c:layout>
      <c:pieChart>
        <c:varyColors val="1"/>
        <c:ser>
          <c:idx val="0"/>
          <c:order val="0"/>
          <c:tx>
            <c:strRef>
              <c:f>'6. Kipróbálás alkalom'!$B$3</c:f>
              <c:strCache>
                <c:ptCount val="1"/>
                <c:pt idx="0">
                  <c:v>Hallgató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1B-4CE3-98D2-B1A8149BDE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1B-4CE3-98D2-B1A8149BDE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1B-4CE3-98D2-B1A8149BDE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1B-4CE3-98D2-B1A8149BDE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1B-4CE3-98D2-B1A8149BDEF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81B-4CE3-98D2-B1A8149BDE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'6. Kipróbálás alkalom'!$A$4:$A$9</c:f>
              <c:strCache>
                <c:ptCount val="6"/>
                <c:pt idx="0">
                  <c:v>Módszertan nyílt laboron.</c:v>
                </c:pt>
                <c:pt idx="1">
                  <c:v>Rövid gyakorlaton.</c:v>
                </c:pt>
                <c:pt idx="2">
                  <c:v>Hosszú gyakorlaton.</c:v>
                </c:pt>
                <c:pt idx="3">
                  <c:v>Óraadóként.</c:v>
                </c:pt>
                <c:pt idx="4">
                  <c:v>Otthon a saját gyermekeivel.</c:v>
                </c:pt>
                <c:pt idx="5">
                  <c:v>Nem próbálta ki a feladatlapokat.</c:v>
                </c:pt>
              </c:strCache>
            </c:strRef>
          </c:cat>
          <c:val>
            <c:numRef>
              <c:f>'6. Kipróbálás alkalom'!$B$4:$B$9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  <c:pt idx="5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81B-4CE3-98D2-B1A8149BDEF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970278092751279"/>
          <c:y val="9.2463860544217694E-2"/>
          <c:w val="0.44086887104761657"/>
          <c:h val="0.815072278911564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'Tervezett kipróbálás'!$D$3</c:f>
              <c:strCache>
                <c:ptCount val="1"/>
                <c:pt idx="0">
                  <c:v>1. típusú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'Tervezett kipróbálás'!$C$4:$C$20</c:f>
              <c:strCache>
                <c:ptCount val="17"/>
                <c:pt idx="0">
                  <c:v>7. f.lap (hallgató)</c:v>
                </c:pt>
                <c:pt idx="1">
                  <c:v>7. f.lap (tanár)</c:v>
                </c:pt>
                <c:pt idx="3">
                  <c:v>8. f.lap (hallgató)</c:v>
                </c:pt>
                <c:pt idx="4">
                  <c:v>8. f.lap (tanár)</c:v>
                </c:pt>
                <c:pt idx="6">
                  <c:v>9. f.lap (hallgató)</c:v>
                </c:pt>
                <c:pt idx="7">
                  <c:v>9. f.lap (tanár)</c:v>
                </c:pt>
                <c:pt idx="9">
                  <c:v>10. f.lap (hallgató)</c:v>
                </c:pt>
                <c:pt idx="10">
                  <c:v>10. f.lap (tanár)</c:v>
                </c:pt>
                <c:pt idx="12">
                  <c:v>11. f.lap (hallgató)</c:v>
                </c:pt>
                <c:pt idx="13">
                  <c:v>11.f.lap (tanár)</c:v>
                </c:pt>
                <c:pt idx="15">
                  <c:v>12. f.lap (hallgató)</c:v>
                </c:pt>
                <c:pt idx="16">
                  <c:v>12. f.lap (tanár)</c:v>
                </c:pt>
              </c:strCache>
            </c:strRef>
          </c:cat>
          <c:val>
            <c:numRef>
              <c:f>'Tervezett kipróbálás'!$D$4:$D$20</c:f>
              <c:numCache>
                <c:formatCode>General</c:formatCode>
                <c:ptCount val="17"/>
                <c:pt idx="0">
                  <c:v>5</c:v>
                </c:pt>
                <c:pt idx="1">
                  <c:v>9</c:v>
                </c:pt>
                <c:pt idx="3">
                  <c:v>5</c:v>
                </c:pt>
                <c:pt idx="4">
                  <c:v>8</c:v>
                </c:pt>
                <c:pt idx="6">
                  <c:v>4</c:v>
                </c:pt>
                <c:pt idx="7">
                  <c:v>9</c:v>
                </c:pt>
                <c:pt idx="9">
                  <c:v>4</c:v>
                </c:pt>
                <c:pt idx="10">
                  <c:v>8</c:v>
                </c:pt>
                <c:pt idx="12">
                  <c:v>5</c:v>
                </c:pt>
                <c:pt idx="13">
                  <c:v>8</c:v>
                </c:pt>
                <c:pt idx="15">
                  <c:v>6</c:v>
                </c:pt>
                <c:pt idx="1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2A-4C45-BE86-A8920E761FA1}"/>
            </c:ext>
          </c:extLst>
        </c:ser>
        <c:ser>
          <c:idx val="1"/>
          <c:order val="1"/>
          <c:tx>
            <c:strRef>
              <c:f>'Tervezett kipróbálás'!$E$3</c:f>
              <c:strCache>
                <c:ptCount val="1"/>
                <c:pt idx="0">
                  <c:v>2. típusú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'Tervezett kipróbálás'!$C$4:$C$20</c:f>
              <c:strCache>
                <c:ptCount val="17"/>
                <c:pt idx="0">
                  <c:v>7. f.lap (hallgató)</c:v>
                </c:pt>
                <c:pt idx="1">
                  <c:v>7. f.lap (tanár)</c:v>
                </c:pt>
                <c:pt idx="3">
                  <c:v>8. f.lap (hallgató)</c:v>
                </c:pt>
                <c:pt idx="4">
                  <c:v>8. f.lap (tanár)</c:v>
                </c:pt>
                <c:pt idx="6">
                  <c:v>9. f.lap (hallgató)</c:v>
                </c:pt>
                <c:pt idx="7">
                  <c:v>9. f.lap (tanár)</c:v>
                </c:pt>
                <c:pt idx="9">
                  <c:v>10. f.lap (hallgató)</c:v>
                </c:pt>
                <c:pt idx="10">
                  <c:v>10. f.lap (tanár)</c:v>
                </c:pt>
                <c:pt idx="12">
                  <c:v>11. f.lap (hallgató)</c:v>
                </c:pt>
                <c:pt idx="13">
                  <c:v>11.f.lap (tanár)</c:v>
                </c:pt>
                <c:pt idx="15">
                  <c:v>12. f.lap (hallgató)</c:v>
                </c:pt>
                <c:pt idx="16">
                  <c:v>12. f.lap (tanár)</c:v>
                </c:pt>
              </c:strCache>
            </c:strRef>
          </c:cat>
          <c:val>
            <c:numRef>
              <c:f>'Tervezett kipróbálás'!$E$4:$E$20</c:f>
              <c:numCache>
                <c:formatCode>General</c:formatCode>
                <c:ptCount val="17"/>
                <c:pt idx="0">
                  <c:v>7</c:v>
                </c:pt>
                <c:pt idx="1">
                  <c:v>6</c:v>
                </c:pt>
                <c:pt idx="3">
                  <c:v>10</c:v>
                </c:pt>
                <c:pt idx="4">
                  <c:v>9</c:v>
                </c:pt>
                <c:pt idx="6">
                  <c:v>9</c:v>
                </c:pt>
                <c:pt idx="7">
                  <c:v>9</c:v>
                </c:pt>
                <c:pt idx="9">
                  <c:v>8</c:v>
                </c:pt>
                <c:pt idx="10">
                  <c:v>8</c:v>
                </c:pt>
                <c:pt idx="12">
                  <c:v>8</c:v>
                </c:pt>
                <c:pt idx="13">
                  <c:v>7</c:v>
                </c:pt>
                <c:pt idx="15">
                  <c:v>7</c:v>
                </c:pt>
                <c:pt idx="1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2A-4C45-BE86-A8920E761FA1}"/>
            </c:ext>
          </c:extLst>
        </c:ser>
        <c:ser>
          <c:idx val="2"/>
          <c:order val="2"/>
          <c:tx>
            <c:strRef>
              <c:f>'Tervezett kipróbálás'!$F$3</c:f>
              <c:strCache>
                <c:ptCount val="1"/>
                <c:pt idx="0">
                  <c:v>3. típusú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'Tervezett kipróbálás'!$C$4:$C$20</c:f>
              <c:strCache>
                <c:ptCount val="17"/>
                <c:pt idx="0">
                  <c:v>7. f.lap (hallgató)</c:v>
                </c:pt>
                <c:pt idx="1">
                  <c:v>7. f.lap (tanár)</c:v>
                </c:pt>
                <c:pt idx="3">
                  <c:v>8. f.lap (hallgató)</c:v>
                </c:pt>
                <c:pt idx="4">
                  <c:v>8. f.lap (tanár)</c:v>
                </c:pt>
                <c:pt idx="6">
                  <c:v>9. f.lap (hallgató)</c:v>
                </c:pt>
                <c:pt idx="7">
                  <c:v>9. f.lap (tanár)</c:v>
                </c:pt>
                <c:pt idx="9">
                  <c:v>10. f.lap (hallgató)</c:v>
                </c:pt>
                <c:pt idx="10">
                  <c:v>10. f.lap (tanár)</c:v>
                </c:pt>
                <c:pt idx="12">
                  <c:v>11. f.lap (hallgató)</c:v>
                </c:pt>
                <c:pt idx="13">
                  <c:v>11.f.lap (tanár)</c:v>
                </c:pt>
                <c:pt idx="15">
                  <c:v>12. f.lap (hallgató)</c:v>
                </c:pt>
                <c:pt idx="16">
                  <c:v>12. f.lap (tanár)</c:v>
                </c:pt>
              </c:strCache>
            </c:strRef>
          </c:cat>
          <c:val>
            <c:numRef>
              <c:f>'Tervezett kipróbálás'!$F$4:$F$20</c:f>
              <c:numCache>
                <c:formatCode>General</c:formatCode>
                <c:ptCount val="17"/>
                <c:pt idx="0">
                  <c:v>11</c:v>
                </c:pt>
                <c:pt idx="1">
                  <c:v>6</c:v>
                </c:pt>
                <c:pt idx="3">
                  <c:v>12</c:v>
                </c:pt>
                <c:pt idx="4">
                  <c:v>5</c:v>
                </c:pt>
                <c:pt idx="6">
                  <c:v>11</c:v>
                </c:pt>
                <c:pt idx="7">
                  <c:v>7</c:v>
                </c:pt>
                <c:pt idx="9">
                  <c:v>12</c:v>
                </c:pt>
                <c:pt idx="10">
                  <c:v>7</c:v>
                </c:pt>
                <c:pt idx="12">
                  <c:v>11</c:v>
                </c:pt>
                <c:pt idx="13">
                  <c:v>5</c:v>
                </c:pt>
                <c:pt idx="15">
                  <c:v>12</c:v>
                </c:pt>
                <c:pt idx="1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2A-4C45-BE86-A8920E761FA1}"/>
            </c:ext>
          </c:extLst>
        </c:ser>
        <c:ser>
          <c:idx val="3"/>
          <c:order val="3"/>
          <c:tx>
            <c:strRef>
              <c:f>'Tervezett kipróbálás'!$G$3</c:f>
              <c:strCache>
                <c:ptCount val="1"/>
                <c:pt idx="0">
                  <c:v>Nem akarom kipróbálni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'Tervezett kipróbálás'!$C$4:$C$20</c:f>
              <c:strCache>
                <c:ptCount val="17"/>
                <c:pt idx="0">
                  <c:v>7. f.lap (hallgató)</c:v>
                </c:pt>
                <c:pt idx="1">
                  <c:v>7. f.lap (tanár)</c:v>
                </c:pt>
                <c:pt idx="3">
                  <c:v>8. f.lap (hallgató)</c:v>
                </c:pt>
                <c:pt idx="4">
                  <c:v>8. f.lap (tanár)</c:v>
                </c:pt>
                <c:pt idx="6">
                  <c:v>9. f.lap (hallgató)</c:v>
                </c:pt>
                <c:pt idx="7">
                  <c:v>9. f.lap (tanár)</c:v>
                </c:pt>
                <c:pt idx="9">
                  <c:v>10. f.lap (hallgató)</c:v>
                </c:pt>
                <c:pt idx="10">
                  <c:v>10. f.lap (tanár)</c:v>
                </c:pt>
                <c:pt idx="12">
                  <c:v>11. f.lap (hallgató)</c:v>
                </c:pt>
                <c:pt idx="13">
                  <c:v>11.f.lap (tanár)</c:v>
                </c:pt>
                <c:pt idx="15">
                  <c:v>12. f.lap (hallgató)</c:v>
                </c:pt>
                <c:pt idx="16">
                  <c:v>12. f.lap (tanár)</c:v>
                </c:pt>
              </c:strCache>
            </c:strRef>
          </c:cat>
          <c:val>
            <c:numRef>
              <c:f>'Tervezett kipróbálás'!$G$4:$G$20</c:f>
              <c:numCache>
                <c:formatCode>General</c:formatCode>
                <c:ptCount val="17"/>
                <c:pt idx="0">
                  <c:v>3</c:v>
                </c:pt>
                <c:pt idx="1">
                  <c:v>4</c:v>
                </c:pt>
                <c:pt idx="3">
                  <c:v>3</c:v>
                </c:pt>
                <c:pt idx="4">
                  <c:v>2</c:v>
                </c:pt>
                <c:pt idx="6">
                  <c:v>3</c:v>
                </c:pt>
                <c:pt idx="7">
                  <c:v>0</c:v>
                </c:pt>
                <c:pt idx="9">
                  <c:v>3</c:v>
                </c:pt>
                <c:pt idx="10">
                  <c:v>2</c:v>
                </c:pt>
                <c:pt idx="12">
                  <c:v>4</c:v>
                </c:pt>
                <c:pt idx="13">
                  <c:v>3</c:v>
                </c:pt>
                <c:pt idx="15">
                  <c:v>3</c:v>
                </c:pt>
                <c:pt idx="1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2A-4C45-BE86-A8920E761FA1}"/>
            </c:ext>
          </c:extLst>
        </c:ser>
        <c:ser>
          <c:idx val="4"/>
          <c:order val="4"/>
          <c:tx>
            <c:strRef>
              <c:f>'Tervezett kipróbálás'!$H$3</c:f>
              <c:strCache>
                <c:ptCount val="1"/>
                <c:pt idx="0">
                  <c:v>Nem lesz módomban kipróbálni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'Tervezett kipróbálás'!$C$4:$C$20</c:f>
              <c:strCache>
                <c:ptCount val="17"/>
                <c:pt idx="0">
                  <c:v>7. f.lap (hallgató)</c:v>
                </c:pt>
                <c:pt idx="1">
                  <c:v>7. f.lap (tanár)</c:v>
                </c:pt>
                <c:pt idx="3">
                  <c:v>8. f.lap (hallgató)</c:v>
                </c:pt>
                <c:pt idx="4">
                  <c:v>8. f.lap (tanár)</c:v>
                </c:pt>
                <c:pt idx="6">
                  <c:v>9. f.lap (hallgató)</c:v>
                </c:pt>
                <c:pt idx="7">
                  <c:v>9. f.lap (tanár)</c:v>
                </c:pt>
                <c:pt idx="9">
                  <c:v>10. f.lap (hallgató)</c:v>
                </c:pt>
                <c:pt idx="10">
                  <c:v>10. f.lap (tanár)</c:v>
                </c:pt>
                <c:pt idx="12">
                  <c:v>11. f.lap (hallgató)</c:v>
                </c:pt>
                <c:pt idx="13">
                  <c:v>11.f.lap (tanár)</c:v>
                </c:pt>
                <c:pt idx="15">
                  <c:v>12. f.lap (hallgató)</c:v>
                </c:pt>
                <c:pt idx="16">
                  <c:v>12. f.lap (tanár)</c:v>
                </c:pt>
              </c:strCache>
            </c:strRef>
          </c:cat>
          <c:val>
            <c:numRef>
              <c:f>'Tervezett kipróbálás'!$H$4:$H$20</c:f>
              <c:numCache>
                <c:formatCode>General</c:formatCode>
                <c:ptCount val="17"/>
                <c:pt idx="0">
                  <c:v>5</c:v>
                </c:pt>
                <c:pt idx="1">
                  <c:v>4</c:v>
                </c:pt>
                <c:pt idx="3">
                  <c:v>4</c:v>
                </c:pt>
                <c:pt idx="4">
                  <c:v>4</c:v>
                </c:pt>
                <c:pt idx="6">
                  <c:v>5</c:v>
                </c:pt>
                <c:pt idx="7">
                  <c:v>4</c:v>
                </c:pt>
                <c:pt idx="9">
                  <c:v>5</c:v>
                </c:pt>
                <c:pt idx="10">
                  <c:v>4</c:v>
                </c:pt>
                <c:pt idx="12">
                  <c:v>4</c:v>
                </c:pt>
                <c:pt idx="13">
                  <c:v>5</c:v>
                </c:pt>
                <c:pt idx="15">
                  <c:v>5</c:v>
                </c:pt>
                <c:pt idx="1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2A-4C45-BE86-A8920E761F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788421968"/>
        <c:axId val="784843680"/>
      </c:barChart>
      <c:catAx>
        <c:axId val="7884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84843680"/>
        <c:crosses val="autoZero"/>
        <c:auto val="1"/>
        <c:lblAlgn val="ctr"/>
        <c:lblOffset val="100"/>
        <c:noMultiLvlLbl val="0"/>
      </c:catAx>
      <c:valAx>
        <c:axId val="78484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78842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'Tervezett kipróbálás'!$D$47</c:f>
              <c:strCache>
                <c:ptCount val="1"/>
                <c:pt idx="0">
                  <c:v>Hallgató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'Tervezett kipróbálás'!$C$48:$C$54</c:f>
              <c:strCache>
                <c:ptCount val="7"/>
                <c:pt idx="0">
                  <c:v>Csak 1. tipusú</c:v>
                </c:pt>
                <c:pt idx="1">
                  <c:v>Csak 2. tipusú</c:v>
                </c:pt>
                <c:pt idx="2">
                  <c:v>Csak 3. tipusú</c:v>
                </c:pt>
                <c:pt idx="3">
                  <c:v>Kétféle tipusú</c:v>
                </c:pt>
                <c:pt idx="4">
                  <c:v>Háromféle típusú</c:v>
                </c:pt>
                <c:pt idx="5">
                  <c:v>Egyiket sem akarja kipróbálni.</c:v>
                </c:pt>
                <c:pt idx="6">
                  <c:v>Nem lesz módjában kipróbálni.</c:v>
                </c:pt>
              </c:strCache>
            </c:strRef>
          </c:cat>
          <c:val>
            <c:numRef>
              <c:f>'Tervezett kipróbálás'!$D$48:$D$54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6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CE-413B-B90A-3661B821966A}"/>
            </c:ext>
          </c:extLst>
        </c:ser>
        <c:ser>
          <c:idx val="1"/>
          <c:order val="1"/>
          <c:tx>
            <c:strRef>
              <c:f>'Tervezett kipróbálás'!$E$47</c:f>
              <c:strCache>
                <c:ptCount val="1"/>
                <c:pt idx="0">
                  <c:v>Kémiatanár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'Tervezett kipróbálás'!$C$48:$C$54</c:f>
              <c:strCache>
                <c:ptCount val="7"/>
                <c:pt idx="0">
                  <c:v>Csak 1. tipusú</c:v>
                </c:pt>
                <c:pt idx="1">
                  <c:v>Csak 2. tipusú</c:v>
                </c:pt>
                <c:pt idx="2">
                  <c:v>Csak 3. tipusú</c:v>
                </c:pt>
                <c:pt idx="3">
                  <c:v>Kétféle tipusú</c:v>
                </c:pt>
                <c:pt idx="4">
                  <c:v>Háromféle típusú</c:v>
                </c:pt>
                <c:pt idx="5">
                  <c:v>Egyiket sem akarja kipróbálni.</c:v>
                </c:pt>
                <c:pt idx="6">
                  <c:v>Nem lesz módjában kipróbálni.</c:v>
                </c:pt>
              </c:strCache>
            </c:strRef>
          </c:cat>
          <c:val>
            <c:numRef>
              <c:f>'Tervezett kipróbálás'!$E$48:$E$54</c:f>
              <c:numCache>
                <c:formatCode>General</c:formatCode>
                <c:ptCount val="7"/>
                <c:pt idx="0">
                  <c:v>7</c:v>
                </c:pt>
                <c:pt idx="1">
                  <c:v>8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0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CE-413B-B90A-3661B8219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46743536"/>
        <c:axId val="1746732976"/>
      </c:barChart>
      <c:catAx>
        <c:axId val="174674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46732976"/>
        <c:crosses val="autoZero"/>
        <c:auto val="1"/>
        <c:lblAlgn val="ctr"/>
        <c:lblOffset val="100"/>
        <c:noMultiLvlLbl val="0"/>
      </c:catAx>
      <c:valAx>
        <c:axId val="174673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4674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Alkalmazhatóság!$B$1</c:f>
              <c:strCache>
                <c:ptCount val="1"/>
                <c:pt idx="0">
                  <c:v>Hallgató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Alkalmazhatóság!$A$2:$A$7</c:f>
              <c:strCache>
                <c:ptCount val="6"/>
                <c:pt idx="0">
                  <c:v>7. f.lap</c:v>
                </c:pt>
                <c:pt idx="1">
                  <c:v>8. f.lap</c:v>
                </c:pt>
                <c:pt idx="2">
                  <c:v>9. f.lap</c:v>
                </c:pt>
                <c:pt idx="3">
                  <c:v>10. f.lap</c:v>
                </c:pt>
                <c:pt idx="4">
                  <c:v>11. f.lap</c:v>
                </c:pt>
                <c:pt idx="5">
                  <c:v>12. f.lap</c:v>
                </c:pt>
              </c:strCache>
            </c:strRef>
          </c:cat>
          <c:val>
            <c:numRef>
              <c:f>Alkalmazhatóság!$B$2:$B$7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8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AA-49BD-9A4C-50396BFE5758}"/>
            </c:ext>
          </c:extLst>
        </c:ser>
        <c:ser>
          <c:idx val="1"/>
          <c:order val="1"/>
          <c:tx>
            <c:strRef>
              <c:f>Alkalmazhatóság!$C$1</c:f>
              <c:strCache>
                <c:ptCount val="1"/>
                <c:pt idx="0">
                  <c:v>Kémiatanár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Alkalmazhatóság!$A$2:$A$7</c:f>
              <c:strCache>
                <c:ptCount val="6"/>
                <c:pt idx="0">
                  <c:v>7. f.lap</c:v>
                </c:pt>
                <c:pt idx="1">
                  <c:v>8. f.lap</c:v>
                </c:pt>
                <c:pt idx="2">
                  <c:v>9. f.lap</c:v>
                </c:pt>
                <c:pt idx="3">
                  <c:v>10. f.lap</c:v>
                </c:pt>
                <c:pt idx="4">
                  <c:v>11. f.lap</c:v>
                </c:pt>
                <c:pt idx="5">
                  <c:v>12. f.lap</c:v>
                </c:pt>
              </c:strCache>
            </c:strRef>
          </c:cat>
          <c:val>
            <c:numRef>
              <c:f>Alkalmazhatóság!$C$2:$C$7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5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AA-49BD-9A4C-50396BFE5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18850528"/>
        <c:axId val="1518851008"/>
      </c:barChart>
      <c:catAx>
        <c:axId val="151885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18851008"/>
        <c:crosses val="autoZero"/>
        <c:auto val="1"/>
        <c:lblAlgn val="ctr"/>
        <c:lblOffset val="100"/>
        <c:noMultiLvlLbl val="0"/>
      </c:catAx>
      <c:valAx>
        <c:axId val="151885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18850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772555295346592"/>
          <c:y val="3.7657918630034572E-2"/>
          <c:w val="0.48814860478750516"/>
          <c:h val="0.772087950711418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'Könnyen használható'!$B$31</c:f>
              <c:strCache>
                <c:ptCount val="1"/>
                <c:pt idx="0">
                  <c:v>Hallgató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'Könnyen használható'!$A$32:$A$42</c:f>
              <c:strCache>
                <c:ptCount val="11"/>
                <c:pt idx="0">
                  <c:v>Egyszerű eszközökkel, anyagokkal elvégezhető.</c:v>
                </c:pt>
                <c:pt idx="1">
                  <c:v>A kísérletek kivitelezése egyszerű.</c:v>
                </c:pt>
                <c:pt idx="2">
                  <c:v>Könnyen tervezhető kísérlet.</c:v>
                </c:pt>
                <c:pt idx="3">
                  <c:v>A kísérletek látványosak.</c:v>
                </c:pt>
                <c:pt idx="4">
                  <c:v>A tanulók előzetes ismereteire épül.</c:v>
                </c:pt>
                <c:pt idx="5">
                  <c:v>Több témakörhöz kapcsolódik.</c:v>
                </c:pt>
                <c:pt idx="6">
                  <c:v>Nem veszélyes.</c:v>
                </c:pt>
                <c:pt idx="7">
                  <c:v>Motiváló hatású.</c:v>
                </c:pt>
                <c:pt idx="8">
                  <c:v>Időtakarékos.</c:v>
                </c:pt>
                <c:pt idx="9">
                  <c:v>A tananyagba jól beilleszthető.</c:v>
                </c:pt>
                <c:pt idx="10">
                  <c:v>Hétköznapi kapcsolódásokkal rendelkezik.</c:v>
                </c:pt>
              </c:strCache>
            </c:strRef>
          </c:cat>
          <c:val>
            <c:numRef>
              <c:f>'Könnyen használható'!$B$32:$B$42</c:f>
              <c:numCache>
                <c:formatCode>General</c:formatCode>
                <c:ptCount val="11"/>
                <c:pt idx="0">
                  <c:v>14</c:v>
                </c:pt>
                <c:pt idx="1">
                  <c:v>9</c:v>
                </c:pt>
                <c:pt idx="2">
                  <c:v>4</c:v>
                </c:pt>
                <c:pt idx="3">
                  <c:v>6</c:v>
                </c:pt>
                <c:pt idx="4">
                  <c:v>2</c:v>
                </c:pt>
                <c:pt idx="5">
                  <c:v>4</c:v>
                </c:pt>
                <c:pt idx="6">
                  <c:v>4</c:v>
                </c:pt>
                <c:pt idx="7">
                  <c:v>2</c:v>
                </c:pt>
                <c:pt idx="8">
                  <c:v>0</c:v>
                </c:pt>
                <c:pt idx="9">
                  <c:v>3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24-4882-AB79-7D257F2E7E7C}"/>
            </c:ext>
          </c:extLst>
        </c:ser>
        <c:ser>
          <c:idx val="1"/>
          <c:order val="1"/>
          <c:tx>
            <c:strRef>
              <c:f>'Könnyen használható'!$C$31</c:f>
              <c:strCache>
                <c:ptCount val="1"/>
                <c:pt idx="0">
                  <c:v>Tanár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'Könnyen használható'!$A$32:$A$42</c:f>
              <c:strCache>
                <c:ptCount val="11"/>
                <c:pt idx="0">
                  <c:v>Egyszerű eszközökkel, anyagokkal elvégezhető.</c:v>
                </c:pt>
                <c:pt idx="1">
                  <c:v>A kísérletek kivitelezése egyszerű.</c:v>
                </c:pt>
                <c:pt idx="2">
                  <c:v>Könnyen tervezhető kísérlet.</c:v>
                </c:pt>
                <c:pt idx="3">
                  <c:v>A kísérletek látványosak.</c:v>
                </c:pt>
                <c:pt idx="4">
                  <c:v>A tanulók előzetes ismereteire épül.</c:v>
                </c:pt>
                <c:pt idx="5">
                  <c:v>Több témakörhöz kapcsolódik.</c:v>
                </c:pt>
                <c:pt idx="6">
                  <c:v>Nem veszélyes.</c:v>
                </c:pt>
                <c:pt idx="7">
                  <c:v>Motiváló hatású.</c:v>
                </c:pt>
                <c:pt idx="8">
                  <c:v>Időtakarékos.</c:v>
                </c:pt>
                <c:pt idx="9">
                  <c:v>A tananyagba jól beilleszthető.</c:v>
                </c:pt>
                <c:pt idx="10">
                  <c:v>Hétköznapi kapcsolódásokkal rendelkezik.</c:v>
                </c:pt>
              </c:strCache>
            </c:strRef>
          </c:cat>
          <c:val>
            <c:numRef>
              <c:f>'Könnyen használható'!$C$32:$C$42</c:f>
              <c:numCache>
                <c:formatCode>General</c:formatCode>
                <c:ptCount val="11"/>
                <c:pt idx="0">
                  <c:v>7</c:v>
                </c:pt>
                <c:pt idx="1">
                  <c:v>9</c:v>
                </c:pt>
                <c:pt idx="2">
                  <c:v>6</c:v>
                </c:pt>
                <c:pt idx="3">
                  <c:v>3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4</c:v>
                </c:pt>
                <c:pt idx="9">
                  <c:v>0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24-4882-AB79-7D257F2E7E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57417792"/>
        <c:axId val="1557427392"/>
      </c:barChart>
      <c:catAx>
        <c:axId val="15574177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57427392"/>
        <c:crosses val="autoZero"/>
        <c:auto val="1"/>
        <c:lblAlgn val="ctr"/>
        <c:lblOffset val="100"/>
        <c:noMultiLvlLbl val="0"/>
      </c:catAx>
      <c:valAx>
        <c:axId val="1557427392"/>
        <c:scaling>
          <c:orientation val="minMax"/>
          <c:max val="16"/>
          <c:min val="0"/>
        </c:scaling>
        <c:delete val="0"/>
        <c:axPos val="t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5741779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Alkalmazhatóság!$B$22</c:f>
              <c:strCache>
                <c:ptCount val="1"/>
                <c:pt idx="0">
                  <c:v>Hallgató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Alkalmazhatóság!$A$23:$A$28</c:f>
              <c:strCache>
                <c:ptCount val="6"/>
                <c:pt idx="0">
                  <c:v>7. f.lap</c:v>
                </c:pt>
                <c:pt idx="1">
                  <c:v>8. f.lap</c:v>
                </c:pt>
                <c:pt idx="2">
                  <c:v>9. f.lap</c:v>
                </c:pt>
                <c:pt idx="3">
                  <c:v>10. f.lap</c:v>
                </c:pt>
                <c:pt idx="4">
                  <c:v>11. f.lap</c:v>
                </c:pt>
                <c:pt idx="5">
                  <c:v>12. f.lap</c:v>
                </c:pt>
              </c:strCache>
            </c:strRef>
          </c:cat>
          <c:val>
            <c:numRef>
              <c:f>Alkalmazhatóság!$B$23:$B$28</c:f>
              <c:numCache>
                <c:formatCode>General</c:formatCode>
                <c:ptCount val="6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99-420A-82A2-8F7212EE5DE9}"/>
            </c:ext>
          </c:extLst>
        </c:ser>
        <c:ser>
          <c:idx val="1"/>
          <c:order val="1"/>
          <c:tx>
            <c:strRef>
              <c:f>Alkalmazhatóság!$C$22</c:f>
              <c:strCache>
                <c:ptCount val="1"/>
                <c:pt idx="0">
                  <c:v>Kémiatanár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Alkalmazhatóság!$A$23:$A$28</c:f>
              <c:strCache>
                <c:ptCount val="6"/>
                <c:pt idx="0">
                  <c:v>7. f.lap</c:v>
                </c:pt>
                <c:pt idx="1">
                  <c:v>8. f.lap</c:v>
                </c:pt>
                <c:pt idx="2">
                  <c:v>9. f.lap</c:v>
                </c:pt>
                <c:pt idx="3">
                  <c:v>10. f.lap</c:v>
                </c:pt>
                <c:pt idx="4">
                  <c:v>11. f.lap</c:v>
                </c:pt>
                <c:pt idx="5">
                  <c:v>12. f.lap</c:v>
                </c:pt>
              </c:strCache>
            </c:strRef>
          </c:cat>
          <c:val>
            <c:numRef>
              <c:f>Alkalmazhatóság!$C$23:$C$28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99-420A-82A2-8F7212EE5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323615328"/>
        <c:axId val="1323614368"/>
      </c:barChart>
      <c:catAx>
        <c:axId val="132361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323614368"/>
        <c:crosses val="autoZero"/>
        <c:auto val="1"/>
        <c:lblAlgn val="ctr"/>
        <c:lblOffset val="100"/>
        <c:noMultiLvlLbl val="0"/>
      </c:catAx>
      <c:valAx>
        <c:axId val="132361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3236153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947060615022002"/>
          <c:y val="3.6155848381324227E-2"/>
          <c:w val="0.40478808121980686"/>
          <c:h val="0.786786349859983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'Nehezen használható'!$B$22</c:f>
              <c:strCache>
                <c:ptCount val="1"/>
                <c:pt idx="0">
                  <c:v>Hallgató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'Nehezen használható'!$A$23:$A$35</c:f>
              <c:strCache>
                <c:ptCount val="13"/>
                <c:pt idx="0">
                  <c:v>Bonyolult, nehezen értelmezhető.</c:v>
                </c:pt>
                <c:pt idx="1">
                  <c:v>Anyagigénye speciális és/vagy költséges.</c:v>
                </c:pt>
                <c:pt idx="2">
                  <c:v>Előkészítése időigényes.</c:v>
                </c:pt>
                <c:pt idx="3">
                  <c:v>Nagy létszámú osztályokban kivitelezése nehézkes.</c:v>
                </c:pt>
                <c:pt idx="4">
                  <c:v>Balesetveszélyes.</c:v>
                </c:pt>
                <c:pt idx="5">
                  <c:v>A kísérleti tapasztalatok nem egyértelműek.</c:v>
                </c:pt>
                <c:pt idx="6">
                  <c:v>Elvégzése időigényes.</c:v>
                </c:pt>
                <c:pt idx="7">
                  <c:v>A kísérlet tapasztalata nehezen észlelhető.</c:v>
                </c:pt>
                <c:pt idx="8">
                  <c:v>A kísérlet céltalan, magyarázata hiányos.</c:v>
                </c:pt>
                <c:pt idx="9">
                  <c:v>A „Gondolkodjunk” címszó alatti feladat túl egyszerű.</c:v>
                </c:pt>
                <c:pt idx="10">
                  <c:v>A problémafelvetés kevésbé motiváló.</c:v>
                </c:pt>
                <c:pt idx="11">
                  <c:v>Unalmas, kevésbé látványos.</c:v>
                </c:pt>
                <c:pt idx="12">
                  <c:v>A kísérlet nehezen tervezhető.</c:v>
                </c:pt>
              </c:strCache>
            </c:strRef>
          </c:cat>
          <c:val>
            <c:numRef>
              <c:f>'Nehezen használható'!$B$23:$B$35</c:f>
              <c:numCache>
                <c:formatCode>General</c:formatCode>
                <c:ptCount val="13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18-4ADD-8381-619956BAB886}"/>
            </c:ext>
          </c:extLst>
        </c:ser>
        <c:ser>
          <c:idx val="1"/>
          <c:order val="1"/>
          <c:tx>
            <c:strRef>
              <c:f>'Nehezen használható'!$C$22</c:f>
              <c:strCache>
                <c:ptCount val="1"/>
                <c:pt idx="0">
                  <c:v>Tanár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'Nehezen használható'!$A$23:$A$35</c:f>
              <c:strCache>
                <c:ptCount val="13"/>
                <c:pt idx="0">
                  <c:v>Bonyolult, nehezen értelmezhető.</c:v>
                </c:pt>
                <c:pt idx="1">
                  <c:v>Anyagigénye speciális és/vagy költséges.</c:v>
                </c:pt>
                <c:pt idx="2">
                  <c:v>Előkészítése időigényes.</c:v>
                </c:pt>
                <c:pt idx="3">
                  <c:v>Nagy létszámú osztályokban kivitelezése nehézkes.</c:v>
                </c:pt>
                <c:pt idx="4">
                  <c:v>Balesetveszélyes.</c:v>
                </c:pt>
                <c:pt idx="5">
                  <c:v>A kísérleti tapasztalatok nem egyértelműek.</c:v>
                </c:pt>
                <c:pt idx="6">
                  <c:v>Elvégzése időigényes.</c:v>
                </c:pt>
                <c:pt idx="7">
                  <c:v>A kísérlet tapasztalata nehezen észlelhető.</c:v>
                </c:pt>
                <c:pt idx="8">
                  <c:v>A kísérlet céltalan, magyarázata hiányos.</c:v>
                </c:pt>
                <c:pt idx="9">
                  <c:v>A „Gondolkodjunk” címszó alatti feladat túl egyszerű.</c:v>
                </c:pt>
                <c:pt idx="10">
                  <c:v>A problémafelvetés kevésbé motiváló.</c:v>
                </c:pt>
                <c:pt idx="11">
                  <c:v>Unalmas, kevésbé látványos.</c:v>
                </c:pt>
                <c:pt idx="12">
                  <c:v>A kísérlet nehezen tervezhető.</c:v>
                </c:pt>
              </c:strCache>
            </c:strRef>
          </c:cat>
          <c:val>
            <c:numRef>
              <c:f>'Nehezen használható'!$C$23:$C$35</c:f>
              <c:numCache>
                <c:formatCode>General</c:formatCode>
                <c:ptCount val="13"/>
                <c:pt idx="0">
                  <c:v>8</c:v>
                </c:pt>
                <c:pt idx="1">
                  <c:v>5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18-4ADD-8381-619956BAB8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96520736"/>
        <c:axId val="1596518336"/>
      </c:barChart>
      <c:catAx>
        <c:axId val="15965207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96518336"/>
        <c:crosses val="autoZero"/>
        <c:auto val="1"/>
        <c:lblAlgn val="ctr"/>
        <c:lblOffset val="100"/>
        <c:noMultiLvlLbl val="0"/>
      </c:catAx>
      <c:valAx>
        <c:axId val="159651833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96520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Hasznosság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Hasznosság!$B$4</c:f>
              <c:strCache>
                <c:ptCount val="1"/>
                <c:pt idx="0">
                  <c:v>Hallgatók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Hasznosság!$A$5:$A$10</c:f>
              <c:strCache>
                <c:ptCount val="6"/>
                <c:pt idx="0">
                  <c:v>7.</c:v>
                </c:pt>
                <c:pt idx="1">
                  <c:v>8.</c:v>
                </c:pt>
                <c:pt idx="2">
                  <c:v>9.</c:v>
                </c:pt>
                <c:pt idx="3">
                  <c:v>10.</c:v>
                </c:pt>
                <c:pt idx="4">
                  <c:v>11.</c:v>
                </c:pt>
                <c:pt idx="5">
                  <c:v>12.</c:v>
                </c:pt>
              </c:strCache>
            </c:strRef>
          </c:cat>
          <c:val>
            <c:numRef>
              <c:f>Hasznosság!$B$5:$B$10</c:f>
              <c:numCache>
                <c:formatCode>0.00</c:formatCode>
                <c:ptCount val="6"/>
                <c:pt idx="0">
                  <c:v>3.1428571428571428</c:v>
                </c:pt>
                <c:pt idx="1">
                  <c:v>3.4642857142857144</c:v>
                </c:pt>
                <c:pt idx="2">
                  <c:v>3.1071428571428572</c:v>
                </c:pt>
                <c:pt idx="3">
                  <c:v>3.2857142857142856</c:v>
                </c:pt>
                <c:pt idx="4">
                  <c:v>2.8928571428571428</c:v>
                </c:pt>
                <c:pt idx="5">
                  <c:v>3.2142857142857144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14-4BE4-8B37-7BA2370E23B0}"/>
            </c:ext>
          </c:extLst>
        </c:ser>
        <c:ser>
          <c:idx val="1"/>
          <c:order val="1"/>
          <c:tx>
            <c:strRef>
              <c:f>Hasznosság!$C$4</c:f>
              <c:strCache>
                <c:ptCount val="1"/>
                <c:pt idx="0">
                  <c:v>Tanárok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Hasznosság!$A$5:$A$10</c:f>
              <c:strCache>
                <c:ptCount val="6"/>
                <c:pt idx="0">
                  <c:v>7.</c:v>
                </c:pt>
                <c:pt idx="1">
                  <c:v>8.</c:v>
                </c:pt>
                <c:pt idx="2">
                  <c:v>9.</c:v>
                </c:pt>
                <c:pt idx="3">
                  <c:v>10.</c:v>
                </c:pt>
                <c:pt idx="4">
                  <c:v>11.</c:v>
                </c:pt>
                <c:pt idx="5">
                  <c:v>12.</c:v>
                </c:pt>
              </c:strCache>
            </c:strRef>
          </c:cat>
          <c:val>
            <c:numRef>
              <c:f>Hasznosság!$C$5:$C$10</c:f>
              <c:numCache>
                <c:formatCode>0.00</c:formatCode>
                <c:ptCount val="6"/>
                <c:pt idx="0">
                  <c:v>3.68</c:v>
                </c:pt>
                <c:pt idx="1">
                  <c:v>3.48</c:v>
                </c:pt>
                <c:pt idx="2">
                  <c:v>3.37</c:v>
                </c:pt>
                <c:pt idx="3">
                  <c:v>3.52</c:v>
                </c:pt>
                <c:pt idx="4">
                  <c:v>3.59</c:v>
                </c:pt>
                <c:pt idx="5">
                  <c:v>3.48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14-4BE4-8B37-7BA2370E2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57416832"/>
        <c:axId val="1557433632"/>
      </c:barChart>
      <c:catAx>
        <c:axId val="155741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57433632"/>
        <c:crosses val="autoZero"/>
        <c:auto val="1"/>
        <c:lblAlgn val="ctr"/>
        <c:lblOffset val="100"/>
        <c:noMultiLvlLbl val="0"/>
      </c:catAx>
      <c:valAx>
        <c:axId val="155743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5741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12C39806-BB1D-8F56-1BD4-E8FD84A886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C5BF43A-04E9-CC17-BD51-B26CC338B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1E59-BB6D-9C41-A61C-2D524682E115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98E5719-5CA3-B83A-6AB2-CC9AF2C948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441738D-8521-5BCA-A098-BEAAADEBC9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E7E85-FAC5-AA44-BBE8-3A2E745EC5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3843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A393B-998D-3C45-ACA4-5C51E3A83922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B25AA-5A0B-7648-B33A-37E9A013F9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887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hu-HU" dirty="0"/>
              <a:t>A hallgatók többször szeretnék kipróbálni a feladatlapokat.</a:t>
            </a:r>
          </a:p>
          <a:p>
            <a:pPr marL="228600" indent="-228600">
              <a:buAutoNum type="arabicPeriod"/>
            </a:pPr>
            <a:r>
              <a:rPr lang="hu-HU" dirty="0"/>
              <a:t>A hallgatók a 3. típust, a tanárok pedig a második típust tervezik legtöbbször alkalmazni.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B25AA-5A0B-7648-B33A-37E9A013F97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303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hu-HU" dirty="0"/>
              <a:t>A hallgatók szívesen választottak többféle feladattípust, aki pedig csak egyfélét választott, az jellemzően a 3. típust.</a:t>
            </a:r>
          </a:p>
          <a:p>
            <a:pPr marL="228600" indent="-228600">
              <a:buAutoNum type="arabicPeriod"/>
            </a:pPr>
            <a:r>
              <a:rPr lang="hu-HU" dirty="0"/>
              <a:t>A tanárok inkább csak a feladatlapok egyféle, jellemzően a 2. vagy 1. típusát próbálnák ki.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B25AA-5A0B-7648-B33A-37E9A013F97A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689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egyes feladatlapokat hasonlóan ítéltek meg a hallgatók és a tanárok, a feladatlapok között jelentős eltérés nem volt.</a:t>
            </a:r>
          </a:p>
          <a:p>
            <a:r>
              <a:rPr lang="hu-HU" dirty="0"/>
              <a:t>A hallgatók a hasznosság és a motiváció szempontjából átlagosan 0,5-tel kevesebb pontot adtak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B25AA-5A0B-7648-B33A-37E9A013F97A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738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 A feladatok motiváló hatását jellemzően kevesebb ponttal értékelték.</a:t>
            </a:r>
          </a:p>
          <a:p>
            <a:r>
              <a:rPr lang="hu-HU" dirty="0"/>
              <a:t>2. Amikor a hallgatók magasra értékelték az egyik szempontot, ott általában a többi szempont is pozitív értékelést kapott, ami a feladatok többdimenziós pedagógiai értékét hangsúlyozza.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B25AA-5A0B-7648-B33A-37E9A013F97A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4839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hu-HU" dirty="0"/>
              <a:t>A tanárok is a feladatok motiváló hatását jellemzően kevesebb ponttal értékelték.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hu-HU" dirty="0"/>
              <a:t>Minimális az eltérés a feladatok értékelésében.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B25AA-5A0B-7648-B33A-37E9A013F97A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0548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Hallgatói kipróbálás: 1. év 46%; 2 év 37%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B25AA-5A0B-7648-B33A-37E9A013F97A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45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4D114F71-8B51-36C8-0E3C-77D2E0F557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zöveg helye 10">
            <a:extLst>
              <a:ext uri="{FF2B5EF4-FFF2-40B4-BE49-F238E27FC236}">
                <a16:creationId xmlns:a16="http://schemas.microsoft.com/office/drawing/2014/main" id="{831FA102-844C-755E-D247-CB3718711D4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3900" y="2282671"/>
            <a:ext cx="10744200" cy="89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PREZENTÁCIÓ CÍME</a:t>
            </a:r>
          </a:p>
        </p:txBody>
      </p:sp>
      <p:sp>
        <p:nvSpPr>
          <p:cNvPr id="6" name="Szöveg helye 10">
            <a:extLst>
              <a:ext uri="{FF2B5EF4-FFF2-40B4-BE49-F238E27FC236}">
                <a16:creationId xmlns:a16="http://schemas.microsoft.com/office/drawing/2014/main" id="{DF9D8FEB-E57B-5F73-ADA2-8D7B7485DFA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900" y="3308057"/>
            <a:ext cx="10744200" cy="89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Prezentáció alcíme</a:t>
            </a:r>
          </a:p>
        </p:txBody>
      </p:sp>
      <p:sp>
        <p:nvSpPr>
          <p:cNvPr id="7" name="Szöveg helye 10">
            <a:extLst>
              <a:ext uri="{FF2B5EF4-FFF2-40B4-BE49-F238E27FC236}">
                <a16:creationId xmlns:a16="http://schemas.microsoft.com/office/drawing/2014/main" id="{605BC215-EB6B-138C-D66F-E7064E16F2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3900" y="4467717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8" name="Szöveg helye 10">
            <a:extLst>
              <a:ext uri="{FF2B5EF4-FFF2-40B4-BE49-F238E27FC236}">
                <a16:creationId xmlns:a16="http://schemas.microsoft.com/office/drawing/2014/main" id="{2A598985-FDB3-7140-588C-68FBF5A82B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23900" y="5147216"/>
            <a:ext cx="10744200" cy="5301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titulusa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91323EAC-BA77-33AC-53B7-F24EA909AB2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3900" y="5705856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</p:spTree>
    <p:extLst>
      <p:ext uri="{BB962C8B-B14F-4D97-AF65-F5344CB8AC3E}">
        <p14:creationId xmlns:p14="http://schemas.microsoft.com/office/powerpoint/2010/main" val="132068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jléc nélküli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10">
            <a:extLst>
              <a:ext uri="{FF2B5EF4-FFF2-40B4-BE49-F238E27FC236}">
                <a16:creationId xmlns:a16="http://schemas.microsoft.com/office/drawing/2014/main" id="{ACFC1F6F-F293-C843-538C-5B5685FD46B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783772"/>
            <a:ext cx="3212591" cy="4856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5" name="Kép helye 2">
            <a:extLst>
              <a:ext uri="{FF2B5EF4-FFF2-40B4-BE49-F238E27FC236}">
                <a16:creationId xmlns:a16="http://schemas.microsoft.com/office/drawing/2014/main" id="{2C47F593-12DF-2A31-23C8-6C81A6926BC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37483" y="771626"/>
            <a:ext cx="7016316" cy="4868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0A79210-B233-E3EC-3AEF-9687CFB4C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007100"/>
            <a:ext cx="12192001" cy="850899"/>
          </a:xfrm>
          <a:prstGeom prst="rect">
            <a:avLst/>
          </a:prstGeom>
        </p:spPr>
      </p:pic>
      <p:sp>
        <p:nvSpPr>
          <p:cNvPr id="6" name="Szöveg helye 10">
            <a:extLst>
              <a:ext uri="{FF2B5EF4-FFF2-40B4-BE49-F238E27FC236}">
                <a16:creationId xmlns:a16="http://schemas.microsoft.com/office/drawing/2014/main" id="{E937E95B-D09F-E3A6-FBBA-9D546BE9E07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31861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D1F68B7B-5FD6-2F62-AB4F-12E60D9C2FBE}"/>
              </a:ext>
            </a:extLst>
          </p:cNvPr>
          <p:cNvCxnSpPr/>
          <p:nvPr userDrawn="1"/>
        </p:nvCxnSpPr>
        <p:spPr>
          <a:xfrm>
            <a:off x="2193649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51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áblázat helye 5">
            <a:extLst>
              <a:ext uri="{FF2B5EF4-FFF2-40B4-BE49-F238E27FC236}">
                <a16:creationId xmlns:a16="http://schemas.microsoft.com/office/drawing/2014/main" id="{A3ADE164-0269-1AA2-004B-8C8A82051E1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579457"/>
            <a:ext cx="10515598" cy="3855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BF8F6AA8-C013-1657-CB5A-D3067FF15D4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D8E6700D-6881-9CCD-3252-E02F5676557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598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10BC0BC-E904-029C-2E7B-13170F0383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007100"/>
            <a:ext cx="12192001" cy="850899"/>
          </a:xfrm>
          <a:prstGeom prst="rect">
            <a:avLst/>
          </a:prstGeom>
        </p:spPr>
      </p:pic>
      <p:sp>
        <p:nvSpPr>
          <p:cNvPr id="3" name="Szöveg helye 10">
            <a:extLst>
              <a:ext uri="{FF2B5EF4-FFF2-40B4-BE49-F238E27FC236}">
                <a16:creationId xmlns:a16="http://schemas.microsoft.com/office/drawing/2014/main" id="{35928EE3-3774-4A74-1EB6-A49DDBC9FAC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31861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DF3B1C16-59C5-D509-DD00-F345FFAF28CA}"/>
              </a:ext>
            </a:extLst>
          </p:cNvPr>
          <p:cNvCxnSpPr/>
          <p:nvPr userDrawn="1"/>
        </p:nvCxnSpPr>
        <p:spPr>
          <a:xfrm>
            <a:off x="2193649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271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0EB4347-DE18-996D-E171-A22455FEF3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27654B00-1ACA-72E8-4C79-A237BB0FAEA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23900" y="2397612"/>
            <a:ext cx="10744200" cy="1710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Köszönjük a figyelmet!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1B1DEF9F-AC4A-3457-057F-560795FA384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3900" y="4301824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3" name="Szöveg helye 10">
            <a:extLst>
              <a:ext uri="{FF2B5EF4-FFF2-40B4-BE49-F238E27FC236}">
                <a16:creationId xmlns:a16="http://schemas.microsoft.com/office/drawing/2014/main" id="{D2769BC2-6B1C-E731-CB6F-BC48B5D77D5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23900" y="5005912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titulusa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A35D0690-9E41-0FD7-2C21-CAE7926EAC5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3900" y="5705856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</p:spTree>
    <p:extLst>
      <p:ext uri="{BB962C8B-B14F-4D97-AF65-F5344CB8AC3E}">
        <p14:creationId xmlns:p14="http://schemas.microsoft.com/office/powerpoint/2010/main" val="1529480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0BE7996-9FA6-CC0B-44A2-3BE61A4B0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E0CE-A42C-406D-B062-FAABACBC8971}" type="datetimeFigureOut">
              <a:rPr lang="hu-HU" smtClean="0"/>
              <a:t>2024. 11. 12.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F29E55E-B324-3E7B-260C-EA98547F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59A3314-AEFE-A390-24E4-1A65B7BB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CC77-DD57-4496-8B84-CA6666AA9C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386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5950883-C752-C6F8-8FD6-E8F607005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007100"/>
            <a:ext cx="12192001" cy="850899"/>
          </a:xfrm>
          <a:prstGeom prst="rect">
            <a:avLst/>
          </a:prstGeom>
        </p:spPr>
      </p:pic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A933D47C-7F86-9A48-A1AD-EEBD81F9A6A8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3940BA6A-A9B7-7219-4D85-FAE0F7D5ABF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55729B78-CCC8-F712-B7DB-176E91D2D65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07437"/>
            <a:ext cx="10515600" cy="1846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5" name="Szöveg helye 10">
            <a:extLst>
              <a:ext uri="{FF2B5EF4-FFF2-40B4-BE49-F238E27FC236}">
                <a16:creationId xmlns:a16="http://schemas.microsoft.com/office/drawing/2014/main" id="{ED6C24E1-FC98-931B-668F-1A2663E54988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82280" y="3786425"/>
            <a:ext cx="5125629" cy="1846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</p:txBody>
      </p:sp>
      <p:sp>
        <p:nvSpPr>
          <p:cNvPr id="6" name="Szöveg helye 10">
            <a:extLst>
              <a:ext uri="{FF2B5EF4-FFF2-40B4-BE49-F238E27FC236}">
                <a16:creationId xmlns:a16="http://schemas.microsoft.com/office/drawing/2014/main" id="{BA10B23C-BC2C-AA33-C513-FD8B9D46C29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3786425"/>
            <a:ext cx="5125629" cy="1846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5098D7CE-AAE8-B095-44BC-D69C66D1F5B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31861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B4C3BFC1-D699-2BFA-DEC1-62C4835F4B3B}"/>
              </a:ext>
            </a:extLst>
          </p:cNvPr>
          <p:cNvCxnSpPr/>
          <p:nvPr userDrawn="1"/>
        </p:nvCxnSpPr>
        <p:spPr>
          <a:xfrm>
            <a:off x="2193649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34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zövegblokk - 1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934CE5A9-19D5-B7FF-F605-96F82FA4FB0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Kép helye 2">
            <a:extLst>
              <a:ext uri="{FF2B5EF4-FFF2-40B4-BE49-F238E27FC236}">
                <a16:creationId xmlns:a16="http://schemas.microsoft.com/office/drawing/2014/main" id="{23D20630-BBCE-AC6F-5896-1CEEB0015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27089" y="1579457"/>
            <a:ext cx="5326711" cy="40040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BC05F114-74F4-CAB6-3497-7C63660FE88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C43265EB-5A74-13B8-25EF-C234D04EBA7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82985"/>
            <a:ext cx="4287982" cy="375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5B535D1-06AD-5EF8-A6E4-2EC4AD1E59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007100"/>
            <a:ext cx="12192001" cy="850899"/>
          </a:xfrm>
          <a:prstGeom prst="rect">
            <a:avLst/>
          </a:prstGeom>
        </p:spPr>
      </p:pic>
      <p:sp>
        <p:nvSpPr>
          <p:cNvPr id="8" name="Szöveg helye 10">
            <a:extLst>
              <a:ext uri="{FF2B5EF4-FFF2-40B4-BE49-F238E27FC236}">
                <a16:creationId xmlns:a16="http://schemas.microsoft.com/office/drawing/2014/main" id="{F78A9373-628D-D6F8-D7BF-7F329EA4936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31861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2C49B260-4D70-9804-C0A0-804F5EFABB05}"/>
              </a:ext>
            </a:extLst>
          </p:cNvPr>
          <p:cNvCxnSpPr/>
          <p:nvPr userDrawn="1"/>
        </p:nvCxnSpPr>
        <p:spPr>
          <a:xfrm>
            <a:off x="2193649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39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zöveg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CE5C7C62-306F-C568-AC87-137E9C578BF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32B9E13B-D4C6-DDBF-DA2A-ED8F1AEADB5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CA91C60B-6859-7AF4-1D6C-CF5A6DEAC64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79456"/>
            <a:ext cx="4977383" cy="4068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C6EA1AAF-19A4-379B-A811-68076AB37167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397429" y="1579456"/>
            <a:ext cx="4977383" cy="4068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4BB22A7-7E95-AAEB-2655-958AAE6D70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007100"/>
            <a:ext cx="12192001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EA86DE52-2EB2-F3B5-6FE8-59E6615389B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31861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BD0D9B33-E5D4-A60A-E8CB-97C67A330DE2}"/>
              </a:ext>
            </a:extLst>
          </p:cNvPr>
          <p:cNvCxnSpPr/>
          <p:nvPr userDrawn="1"/>
        </p:nvCxnSpPr>
        <p:spPr>
          <a:xfrm>
            <a:off x="2193649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75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zöveg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E4CEC806-06F8-0A8E-802F-451103EBAC0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737F6A48-F38F-FC31-62D0-11C22537C64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1E6D20BC-2EF9-211F-E045-74EB3321F44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79456"/>
            <a:ext cx="3212591" cy="4068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0AB37620-467A-3358-9635-1AE991B29903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489704" y="1579456"/>
            <a:ext cx="3212591" cy="4068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44317DED-74F7-596D-46E5-4EFCB5B1B45F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141207" y="1579456"/>
            <a:ext cx="3212591" cy="4068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1A77B56-511F-5295-42F1-E11BA80F9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007100"/>
            <a:ext cx="12192001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D038716F-4D63-973F-DC9F-1A64CF8F85AA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2431861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EEEC5C94-205E-E343-E0B8-6DCC47E51DBB}"/>
              </a:ext>
            </a:extLst>
          </p:cNvPr>
          <p:cNvCxnSpPr/>
          <p:nvPr userDrawn="1"/>
        </p:nvCxnSpPr>
        <p:spPr>
          <a:xfrm>
            <a:off x="2193649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03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ép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FDFD7BA7-C2A9-595B-15D6-EDE5F7DAE2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Kép helye 2">
            <a:extLst>
              <a:ext uri="{FF2B5EF4-FFF2-40B4-BE49-F238E27FC236}">
                <a16:creationId xmlns:a16="http://schemas.microsoft.com/office/drawing/2014/main" id="{9E45454F-C86C-2D65-C04B-55E626DA88A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265629" y="1579456"/>
            <a:ext cx="5067632" cy="4068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0" name="Kép helye 2">
            <a:extLst>
              <a:ext uri="{FF2B5EF4-FFF2-40B4-BE49-F238E27FC236}">
                <a16:creationId xmlns:a16="http://schemas.microsoft.com/office/drawing/2014/main" id="{176350A7-3ED8-9325-46CB-CA499869403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8200" y="1579456"/>
            <a:ext cx="5011973" cy="4068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1BFA0AC3-D5FA-244D-2DF5-5874C6467C5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4A1E490-5E92-E5A3-E907-3F110FFB77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007100"/>
            <a:ext cx="12192001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9D03C04C-B2C4-E126-A9F2-844FDDF5A23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31861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067CAAAA-62FA-E5E0-72FB-299C0545DC8B}"/>
              </a:ext>
            </a:extLst>
          </p:cNvPr>
          <p:cNvCxnSpPr/>
          <p:nvPr userDrawn="1"/>
        </p:nvCxnSpPr>
        <p:spPr>
          <a:xfrm>
            <a:off x="2193649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48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ép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A371C297-1CA5-94ED-2895-3B1AF69D27B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Kép helye 2">
            <a:extLst>
              <a:ext uri="{FF2B5EF4-FFF2-40B4-BE49-F238E27FC236}">
                <a16:creationId xmlns:a16="http://schemas.microsoft.com/office/drawing/2014/main" id="{B4B0655C-B169-D423-90AB-F5CB238B3C4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199" y="1579456"/>
            <a:ext cx="2564928" cy="4125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0" name="Kép helye 2">
            <a:extLst>
              <a:ext uri="{FF2B5EF4-FFF2-40B4-BE49-F238E27FC236}">
                <a16:creationId xmlns:a16="http://schemas.microsoft.com/office/drawing/2014/main" id="{88B1D7E9-B3E8-D3A3-7C3B-46B669E00D4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639338" y="1579457"/>
            <a:ext cx="4693921" cy="41254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>
            <a:extLst>
              <a:ext uri="{FF2B5EF4-FFF2-40B4-BE49-F238E27FC236}">
                <a16:creationId xmlns:a16="http://schemas.microsoft.com/office/drawing/2014/main" id="{DE50A8AD-DAA0-C470-251A-FB13BCEC03F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738768" y="1579456"/>
            <a:ext cx="2564928" cy="4125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8A66C65D-5136-21C7-C4AA-39F449F6F4A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EAE2B69-AFB9-D414-FCA2-217F5C1440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007100"/>
            <a:ext cx="12192001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FB9E5E1F-38D6-810B-2658-9C081268E3C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31861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DC5CED2F-8248-B071-4C17-72A7685790B8}"/>
              </a:ext>
            </a:extLst>
          </p:cNvPr>
          <p:cNvCxnSpPr/>
          <p:nvPr userDrawn="1"/>
        </p:nvCxnSpPr>
        <p:spPr>
          <a:xfrm>
            <a:off x="2193649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5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ép cím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D3B63919-F8C0-E45C-09D0-60059DD8548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Kép helye 2">
            <a:extLst>
              <a:ext uri="{FF2B5EF4-FFF2-40B4-BE49-F238E27FC236}">
                <a16:creationId xmlns:a16="http://schemas.microsoft.com/office/drawing/2014/main" id="{885801D2-AD3D-65D3-7B5C-D11229926A4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8200" y="1557713"/>
            <a:ext cx="5021911" cy="3285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31" name="Kép helye 2">
            <a:extLst>
              <a:ext uri="{FF2B5EF4-FFF2-40B4-BE49-F238E27FC236}">
                <a16:creationId xmlns:a16="http://schemas.microsoft.com/office/drawing/2014/main" id="{BA351229-7C81-1BF9-C349-D053BA83B11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331888" y="1557713"/>
            <a:ext cx="5021911" cy="3285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567F4794-7128-84D5-187A-87B98CBB4B7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12964550-01B5-19AF-9500-49E3DD0D5A1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8200" y="5118900"/>
            <a:ext cx="5021911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Kép címe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9BE9CAC6-C1B1-88DE-E91F-5DF606EBF5F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32692" y="5118900"/>
            <a:ext cx="5021911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Kép címe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B0EA583-1483-F5D5-BF9C-452A390AF5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007100"/>
            <a:ext cx="12192001" cy="850899"/>
          </a:xfrm>
          <a:prstGeom prst="rect">
            <a:avLst/>
          </a:prstGeom>
        </p:spPr>
      </p:pic>
      <p:sp>
        <p:nvSpPr>
          <p:cNvPr id="5" name="Szöveg helye 10">
            <a:extLst>
              <a:ext uri="{FF2B5EF4-FFF2-40B4-BE49-F238E27FC236}">
                <a16:creationId xmlns:a16="http://schemas.microsoft.com/office/drawing/2014/main" id="{66371FAB-CE3E-D5AE-5708-C958C3B77C6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31861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367423C9-C8DE-C829-8B0A-8341FE017C68}"/>
              </a:ext>
            </a:extLst>
          </p:cNvPr>
          <p:cNvCxnSpPr/>
          <p:nvPr userDrawn="1"/>
        </p:nvCxnSpPr>
        <p:spPr>
          <a:xfrm>
            <a:off x="2193649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83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zövegblokk - 1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0CA8BCE7-0004-CA11-4864-2FBA560C6C6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30FAA482-BFF6-CAB1-8393-9DB2C3435DC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DIA CÍME</a:t>
            </a:r>
          </a:p>
        </p:txBody>
      </p:sp>
      <p:sp>
        <p:nvSpPr>
          <p:cNvPr id="11" name="Diagram helye 10">
            <a:extLst>
              <a:ext uri="{FF2B5EF4-FFF2-40B4-BE49-F238E27FC236}">
                <a16:creationId xmlns:a16="http://schemas.microsoft.com/office/drawing/2014/main" id="{B11D781D-DBC5-AFF1-5464-03EB686EDB38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615709" y="1579563"/>
            <a:ext cx="5738091" cy="4060579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7B19BB2-9568-F572-1E06-0BB2DA605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007100"/>
            <a:ext cx="12192001" cy="850899"/>
          </a:xfrm>
          <a:prstGeom prst="rect">
            <a:avLst/>
          </a:prstGeom>
        </p:spPr>
      </p:pic>
      <p:sp>
        <p:nvSpPr>
          <p:cNvPr id="6" name="Szöveg helye 10">
            <a:extLst>
              <a:ext uri="{FF2B5EF4-FFF2-40B4-BE49-F238E27FC236}">
                <a16:creationId xmlns:a16="http://schemas.microsoft.com/office/drawing/2014/main" id="{A1A8FB31-76EC-5406-BFF6-AED7FE1E360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431861" y="6291753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BE4303EF-AE21-E68B-1BF9-0A708CBF4782}"/>
              </a:ext>
            </a:extLst>
          </p:cNvPr>
          <p:cNvCxnSpPr/>
          <p:nvPr userDrawn="1"/>
        </p:nvCxnSpPr>
        <p:spPr>
          <a:xfrm>
            <a:off x="2193649" y="6203950"/>
            <a:ext cx="0" cy="457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F41B6D8C-73D8-D2CE-796B-33E45B159BF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82985"/>
            <a:ext cx="4287982" cy="40571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56913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2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  <p:sldLayoutId id="2147483656" r:id="rId8"/>
    <p:sldLayoutId id="2147483657" r:id="rId9"/>
    <p:sldLayoutId id="2147483660" r:id="rId10"/>
    <p:sldLayoutId id="2147483659" r:id="rId11"/>
    <p:sldLayoutId id="2147483658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2A7E8302-AC9C-A66D-07A6-1A5B9DE4A49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23900" y="2056529"/>
            <a:ext cx="10744200" cy="891112"/>
          </a:xfrm>
        </p:spPr>
        <p:txBody>
          <a:bodyPr/>
          <a:lstStyle/>
          <a:p>
            <a:pPr algn="ctr"/>
            <a:r>
              <a:rPr lang="hu-HU" sz="3600" b="1" cap="all" dirty="0">
                <a:solidFill>
                  <a:schemeClr val="tx1"/>
                </a:solidFill>
                <a:latin typeface="+mn-lt"/>
              </a:rPr>
              <a:t>Kémiai kísérlettervező feladatlapok alkalmazhatósága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3FF51C-1377-99D6-D639-C9342D91679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23900" y="3147068"/>
            <a:ext cx="10744200" cy="891112"/>
          </a:xfrm>
        </p:spPr>
        <p:txBody>
          <a:bodyPr/>
          <a:lstStyle/>
          <a:p>
            <a:pPr algn="ctr">
              <a:spcAft>
                <a:spcPts val="1300"/>
              </a:spcAft>
            </a:pPr>
            <a:r>
              <a:rPr lang="hu-HU" sz="2800" b="1" cap="all" dirty="0">
                <a:solidFill>
                  <a:schemeClr val="tx1"/>
                </a:solidFill>
                <a:latin typeface="+mn-lt"/>
              </a:rPr>
              <a:t>Tanárok és hallgatók tapasztalatai a második év eredményei alapján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MTA-ELTE Kutatásalapú Kémiatanítás Kutatócsoport</a:t>
            </a:r>
          </a:p>
          <a:p>
            <a:pPr algn="ctr"/>
            <a:endParaRPr lang="hu-HU" sz="2800" cap="all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A0576B3-4A8D-B0CB-EE63-AE28551463E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23900" y="4920001"/>
            <a:ext cx="10744200" cy="64922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Füzesi István, ELTE Bolyai János Gimnázium</a:t>
            </a:r>
          </a:p>
          <a:p>
            <a:pPr marL="0" marR="0" lvl="0" indent="0" algn="ctr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Szalay Luca, Eötvös Loránd Tudományegyetem, Kémiai Intézet</a:t>
            </a:r>
          </a:p>
          <a:p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AD8B80AF-C083-C9ED-7D4F-EC139381489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23900" y="6030468"/>
            <a:ext cx="10744199" cy="649224"/>
          </a:xfrm>
        </p:spPr>
        <p:txBody>
          <a:bodyPr/>
          <a:lstStyle/>
          <a:p>
            <a:pPr algn="ctr"/>
            <a:r>
              <a:rPr lang="hu-HU" sz="2300" dirty="0">
                <a:solidFill>
                  <a:schemeClr val="tx1"/>
                </a:solidFill>
                <a:latin typeface="+mn-lt"/>
              </a:rPr>
              <a:t>IV. Tudós tanárok – tanár tudósok: Gyakorlatok a tanárképzésben, 2024. november 16.</a:t>
            </a:r>
          </a:p>
        </p:txBody>
      </p:sp>
    </p:spTree>
    <p:extLst>
      <p:ext uri="{BB962C8B-B14F-4D97-AF65-F5344CB8AC3E}">
        <p14:creationId xmlns:p14="http://schemas.microsoft.com/office/powerpoint/2010/main" val="2020286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zöveg helye 33">
            <a:extLst>
              <a:ext uri="{FF2B5EF4-FFF2-40B4-BE49-F238E27FC236}">
                <a16:creationId xmlns:a16="http://schemas.microsoft.com/office/drawing/2014/main" id="{3E54D9E6-5CE8-2ED8-BE82-E8AA69C0347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graphicFrame>
        <p:nvGraphicFramePr>
          <p:cNvPr id="36" name="Diagram helye 35">
            <a:extLst>
              <a:ext uri="{FF2B5EF4-FFF2-40B4-BE49-F238E27FC236}">
                <a16:creationId xmlns:a16="http://schemas.microsoft.com/office/drawing/2014/main" id="{885CE775-98FB-A03D-67AC-7F15017C8F43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2644803677"/>
              </p:ext>
            </p:extLst>
          </p:nvPr>
        </p:nvGraphicFramePr>
        <p:xfrm>
          <a:off x="914400" y="1579563"/>
          <a:ext cx="10439400" cy="4359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zöveg helye 9">
            <a:extLst>
              <a:ext uri="{FF2B5EF4-FFF2-40B4-BE49-F238E27FC236}">
                <a16:creationId xmlns:a16="http://schemas.microsoft.com/office/drawing/2014/main" id="{79FCB4E6-A3CA-175D-07EC-4E204B2BFC3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1" y="228577"/>
            <a:ext cx="10515600" cy="989278"/>
          </a:xfrm>
        </p:spPr>
        <p:txBody>
          <a:bodyPr/>
          <a:lstStyle/>
          <a:p>
            <a:r>
              <a:rPr lang="hu-HU" sz="2800" b="1" dirty="0"/>
              <a:t>III.2.d Eredmények</a:t>
            </a:r>
          </a:p>
          <a:p>
            <a:r>
              <a:rPr lang="hu-HU" sz="2800" b="1" dirty="0"/>
              <a:t>A kipróbálni tervezett feladatlapok típusai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5132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 helye 10">
            <a:extLst>
              <a:ext uri="{FF2B5EF4-FFF2-40B4-BE49-F238E27FC236}">
                <a16:creationId xmlns:a16="http://schemas.microsoft.com/office/drawing/2014/main" id="{F3E7AEFC-F041-3522-3F7F-C3D7DB756BC9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0" y="228577"/>
            <a:ext cx="10515600" cy="1024142"/>
          </a:xfrm>
        </p:spPr>
        <p:txBody>
          <a:bodyPr/>
          <a:lstStyle/>
          <a:p>
            <a:r>
              <a:rPr lang="hu-HU" sz="2800" b="1" dirty="0"/>
              <a:t>II.2.e Eredmények</a:t>
            </a:r>
          </a:p>
          <a:p>
            <a:r>
              <a:rPr lang="hu-HU" sz="2800" b="1" dirty="0"/>
              <a:t>Könnyen alkalmazható 3. típusú feladatlapok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0E2C7BDA-747D-F461-1164-162F80FF0770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graphicFrame>
        <p:nvGraphicFramePr>
          <p:cNvPr id="19" name="Diagram helye 18">
            <a:extLst>
              <a:ext uri="{FF2B5EF4-FFF2-40B4-BE49-F238E27FC236}">
                <a16:creationId xmlns:a16="http://schemas.microsoft.com/office/drawing/2014/main" id="{540F349D-9718-D30A-4A9F-D9C9981AECE8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3243702966"/>
              </p:ext>
            </p:extLst>
          </p:nvPr>
        </p:nvGraphicFramePr>
        <p:xfrm>
          <a:off x="2054942" y="1677941"/>
          <a:ext cx="8082115" cy="423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6785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FD260826-AA1A-9C41-9FA4-4EEC35BDF573}"/>
              </a:ext>
            </a:extLst>
          </p:cNvPr>
          <p:cNvSpPr txBox="1">
            <a:spLocks/>
          </p:cNvSpPr>
          <p:nvPr/>
        </p:nvSpPr>
        <p:spPr>
          <a:xfrm>
            <a:off x="314632" y="235974"/>
            <a:ext cx="11562736" cy="938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3000" b="1" dirty="0">
                <a:solidFill>
                  <a:prstClr val="black"/>
                </a:solidFill>
                <a:latin typeface="Open Sans" panose="020B0606030504020204" pitchFamily="34" charset="0"/>
              </a:rPr>
              <a:t>II.2.f Eredmények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b="1" dirty="0">
                <a:solidFill>
                  <a:prstClr val="black"/>
                </a:solidFill>
                <a:latin typeface="Open Sans" panose="020B0606030504020204" pitchFamily="34" charset="0"/>
              </a:rPr>
              <a:t>A 3. típusú feladatlapok könnyen alkalmazhatóságának indokai</a:t>
            </a:r>
            <a:endParaRPr lang="hu-HU" dirty="0">
              <a:solidFill>
                <a:prstClr val="black"/>
              </a:solidFill>
              <a:latin typeface="Open Sans" panose="020B0606030504020204" pitchFamily="34" charset="0"/>
            </a:endParaRPr>
          </a:p>
          <a:p>
            <a:endParaRPr lang="hu-HU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478E7DE-B4B3-2962-CD5E-80E51475B4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081162"/>
              </p:ext>
            </p:extLst>
          </p:nvPr>
        </p:nvGraphicFramePr>
        <p:xfrm>
          <a:off x="924232" y="1563329"/>
          <a:ext cx="10599174" cy="505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839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854BD-C83B-7E3A-8B54-78BCFFDAE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 helye 10">
            <a:extLst>
              <a:ext uri="{FF2B5EF4-FFF2-40B4-BE49-F238E27FC236}">
                <a16:creationId xmlns:a16="http://schemas.microsoft.com/office/drawing/2014/main" id="{5F93FC4B-8066-EE76-AC1F-D8481E8A1CD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0" y="228577"/>
            <a:ext cx="10515600" cy="1024142"/>
          </a:xfrm>
        </p:spPr>
        <p:txBody>
          <a:bodyPr/>
          <a:lstStyle/>
          <a:p>
            <a:r>
              <a:rPr lang="hu-HU" sz="2800" b="1" dirty="0"/>
              <a:t>II.2.g Eredmények</a:t>
            </a:r>
          </a:p>
          <a:p>
            <a:r>
              <a:rPr lang="hu-HU" sz="2800" b="1" dirty="0"/>
              <a:t>Nehezen alkalmazható 3. típusú feladatlapok</a:t>
            </a:r>
          </a:p>
        </p:txBody>
      </p:sp>
      <p:sp>
        <p:nvSpPr>
          <p:cNvPr id="12" name="Szöveg helye 11">
            <a:extLst>
              <a:ext uri="{FF2B5EF4-FFF2-40B4-BE49-F238E27FC236}">
                <a16:creationId xmlns:a16="http://schemas.microsoft.com/office/drawing/2014/main" id="{03D46273-A904-1609-8393-F87B6E76840A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graphicFrame>
        <p:nvGraphicFramePr>
          <p:cNvPr id="4" name="Diagram helye 3">
            <a:extLst>
              <a:ext uri="{FF2B5EF4-FFF2-40B4-BE49-F238E27FC236}">
                <a16:creationId xmlns:a16="http://schemas.microsoft.com/office/drawing/2014/main" id="{2D5F2E48-9497-8658-C5DB-5D2F5F64AD47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1109033143"/>
              </p:ext>
            </p:extLst>
          </p:nvPr>
        </p:nvGraphicFramePr>
        <p:xfrm>
          <a:off x="2055000" y="1605627"/>
          <a:ext cx="8082000" cy="42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2304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2C31A88-0506-C260-EF9E-DB5C9381AA52}"/>
              </a:ext>
            </a:extLst>
          </p:cNvPr>
          <p:cNvSpPr txBox="1">
            <a:spLocks/>
          </p:cNvSpPr>
          <p:nvPr/>
        </p:nvSpPr>
        <p:spPr>
          <a:xfrm>
            <a:off x="304800" y="228577"/>
            <a:ext cx="11503742" cy="10241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II.2.h Eredmények</a:t>
            </a:r>
          </a:p>
          <a:p>
            <a:pPr marL="0" indent="0">
              <a:buNone/>
            </a:pPr>
            <a:r>
              <a:rPr lang="hu-H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3. típusú feladatlapok nehezen alkalmazhatóságának indokai</a:t>
            </a:r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EF98AEB-AF30-0713-B6FF-8219FB7D4D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161821"/>
              </p:ext>
            </p:extLst>
          </p:nvPr>
        </p:nvGraphicFramePr>
        <p:xfrm>
          <a:off x="344129" y="1464546"/>
          <a:ext cx="11503742" cy="5319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4275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503B686-0484-B093-EE3B-30BE2C10D3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60110"/>
              </p:ext>
            </p:extLst>
          </p:nvPr>
        </p:nvGraphicFramePr>
        <p:xfrm>
          <a:off x="643452" y="1121753"/>
          <a:ext cx="493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5448E3F-7812-AE94-5413-01DBC367D7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174953"/>
              </p:ext>
            </p:extLst>
          </p:nvPr>
        </p:nvGraphicFramePr>
        <p:xfrm>
          <a:off x="643452" y="4021394"/>
          <a:ext cx="493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EC0A8EC-3FF5-FC86-9B3B-57A1A3857E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811448"/>
              </p:ext>
            </p:extLst>
          </p:nvPr>
        </p:nvGraphicFramePr>
        <p:xfrm>
          <a:off x="6599701" y="1121753"/>
          <a:ext cx="493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662FB72-2BD9-D758-90C8-667380DD89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192127"/>
              </p:ext>
            </p:extLst>
          </p:nvPr>
        </p:nvGraphicFramePr>
        <p:xfrm>
          <a:off x="6599701" y="4021394"/>
          <a:ext cx="493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Szöveg helye 1">
            <a:extLst>
              <a:ext uri="{FF2B5EF4-FFF2-40B4-BE49-F238E27FC236}">
                <a16:creationId xmlns:a16="http://schemas.microsoft.com/office/drawing/2014/main" id="{1BB144CF-4119-E201-46EE-13E6AB82FF85}"/>
              </a:ext>
            </a:extLst>
          </p:cNvPr>
          <p:cNvSpPr txBox="1">
            <a:spLocks/>
          </p:cNvSpPr>
          <p:nvPr/>
        </p:nvSpPr>
        <p:spPr>
          <a:xfrm>
            <a:off x="823452" y="88490"/>
            <a:ext cx="10545096" cy="10332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II.2.i Eredmények</a:t>
            </a:r>
          </a:p>
          <a:p>
            <a:pPr marL="0" indent="0">
              <a:buNone/>
            </a:pPr>
            <a:r>
              <a:rPr lang="hu-HU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rendszerszintű gondolkodást fejlesztő feladatok megítélése</a:t>
            </a:r>
          </a:p>
          <a:p>
            <a:pPr marL="0" indent="0">
              <a:buNone/>
            </a:pPr>
            <a:endParaRPr lang="hu-HU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0363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5679924B-79DC-4341-6400-6B0426A2117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78426" y="228577"/>
            <a:ext cx="10874477" cy="102414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II.2.j Eredmények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rendszerszintű gondolkodást fejlesztő feladatok megítélése – Hallgatók</a:t>
            </a:r>
          </a:p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AE4AB2C-C296-3AAE-CB4D-55674C08AC51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24EE312-B3D2-26B3-82C4-4CE06EBCD6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4470728"/>
              </p:ext>
            </p:extLst>
          </p:nvPr>
        </p:nvGraphicFramePr>
        <p:xfrm>
          <a:off x="838200" y="1565030"/>
          <a:ext cx="10515600" cy="40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44303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F617FB2B-8639-F02F-FCDE-9CD9A065ADF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66915" y="228577"/>
            <a:ext cx="10677833" cy="1024142"/>
          </a:xfrm>
        </p:spPr>
        <p:txBody>
          <a:bodyPr/>
          <a:lstStyle/>
          <a:p>
            <a:pPr marL="0" indent="0">
              <a:buNone/>
            </a:pPr>
            <a:r>
              <a:rPr lang="hu-H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II.2.k Eredmények</a:t>
            </a:r>
          </a:p>
          <a:p>
            <a:pPr marL="0" indent="0">
              <a:buNone/>
            </a:pPr>
            <a:r>
              <a:rPr lang="hu-HU" sz="23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rendszerszintű gondolkodást fejlesztő feladatok megítélése – Tanárok</a:t>
            </a:r>
          </a:p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5F606C9-978E-BCF5-3FCC-CE9D48B838A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graphicFrame>
        <p:nvGraphicFramePr>
          <p:cNvPr id="8" name="Diagram helye 7">
            <a:extLst>
              <a:ext uri="{FF2B5EF4-FFF2-40B4-BE49-F238E27FC236}">
                <a16:creationId xmlns:a16="http://schemas.microsoft.com/office/drawing/2014/main" id="{679FA74F-7A8F-EA42-087F-55DE59316570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2955862341"/>
              </p:ext>
            </p:extLst>
          </p:nvPr>
        </p:nvGraphicFramePr>
        <p:xfrm>
          <a:off x="838200" y="1579563"/>
          <a:ext cx="10515600" cy="406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3919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162868C-6BCD-505A-4D68-BD9353B0CE0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0" y="344129"/>
            <a:ext cx="10515600" cy="908590"/>
          </a:xfrm>
        </p:spPr>
        <p:txBody>
          <a:bodyPr/>
          <a:lstStyle/>
          <a:p>
            <a: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II.2.l Eredmények</a:t>
            </a:r>
            <a:b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csoportok önálló kísérlettervezésének értékelése</a:t>
            </a:r>
          </a:p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352E18C-C5A4-AD60-2E28-CAF4BECDE726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graphicFrame>
        <p:nvGraphicFramePr>
          <p:cNvPr id="6" name="Diagram helye 5">
            <a:extLst>
              <a:ext uri="{FF2B5EF4-FFF2-40B4-BE49-F238E27FC236}">
                <a16:creationId xmlns:a16="http://schemas.microsoft.com/office/drawing/2014/main" id="{87FE4C8C-B83A-45B7-EA3F-77BDFBD51737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3942527622"/>
              </p:ext>
            </p:extLst>
          </p:nvPr>
        </p:nvGraphicFramePr>
        <p:xfrm>
          <a:off x="838200" y="1579563"/>
          <a:ext cx="10515600" cy="4231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7055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92D5F05E-21FA-C8D5-B200-2A6EB17D132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0" y="353961"/>
            <a:ext cx="10515600" cy="898758"/>
          </a:xfrm>
        </p:spPr>
        <p:txBody>
          <a:bodyPr/>
          <a:lstStyle/>
          <a:p>
            <a: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II.2.m Eredmények</a:t>
            </a:r>
            <a:b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séma önálló kitöltésének értékelése</a:t>
            </a:r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970B87C-679F-60C1-36E0-69C1953CEA33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graphicFrame>
        <p:nvGraphicFramePr>
          <p:cNvPr id="6" name="Diagram helye 5">
            <a:extLst>
              <a:ext uri="{FF2B5EF4-FFF2-40B4-BE49-F238E27FC236}">
                <a16:creationId xmlns:a16="http://schemas.microsoft.com/office/drawing/2014/main" id="{9A0C9A65-5F83-5499-8ADD-E921762B86D2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1104790418"/>
              </p:ext>
            </p:extLst>
          </p:nvPr>
        </p:nvGraphicFramePr>
        <p:xfrm>
          <a:off x="838200" y="1579563"/>
          <a:ext cx="10016613" cy="406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249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086FEAB5-B399-BA11-F52E-15BE555CC0B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b="1" dirty="0"/>
              <a:t>Tartalom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82ABFDE4-8610-DCE2-B6E1-5F105A3C26A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0" y="1582985"/>
            <a:ext cx="5651090" cy="3757937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hu-HU" sz="26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„Kutatásalapú kémiatanítás és rendszerszemléletű gondolkodás” című projekt</a:t>
            </a:r>
          </a:p>
          <a:p>
            <a:pPr marL="1200150" lvl="1" indent="-514350">
              <a:buFont typeface="+mj-lt"/>
              <a:buAutoNum type="arabicPeriod"/>
            </a:pPr>
            <a:r>
              <a:rPr lang="hu-HU" sz="2600" dirty="0">
                <a:ea typeface="Open Sans" panose="020B0606030504020204" pitchFamily="34" charset="0"/>
                <a:cs typeface="Open Sans" panose="020B0606030504020204" pitchFamily="34" charset="0"/>
              </a:rPr>
              <a:t>A kutatási minta és módszer</a:t>
            </a:r>
          </a:p>
          <a:p>
            <a:pPr marL="1200150" lvl="1" indent="-514350">
              <a:buFont typeface="+mj-lt"/>
              <a:buAutoNum type="arabicPeriod"/>
            </a:pPr>
            <a:r>
              <a:rPr lang="hu-HU" sz="2600" dirty="0">
                <a:ea typeface="Open Sans" panose="020B0606030504020204" pitchFamily="34" charset="0"/>
                <a:cs typeface="Open Sans" panose="020B0606030504020204" pitchFamily="34" charset="0"/>
              </a:rPr>
              <a:t>A második tanév feladatlapjai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6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Kérdőíves kutatás</a:t>
            </a:r>
          </a:p>
          <a:p>
            <a:pPr marL="1200150" lvl="1" indent="-514350">
              <a:buFont typeface="+mj-lt"/>
              <a:buAutoNum type="arabicPeriod"/>
            </a:pPr>
            <a:r>
              <a:rPr lang="hu-HU" sz="2600" dirty="0">
                <a:ea typeface="Open Sans" panose="020B0606030504020204" pitchFamily="34" charset="0"/>
                <a:cs typeface="Open Sans" panose="020B0606030504020204" pitchFamily="34" charset="0"/>
              </a:rPr>
              <a:t>A kérdőív</a:t>
            </a:r>
          </a:p>
          <a:p>
            <a:pPr marL="1200150" lvl="1" indent="-514350">
              <a:buFont typeface="+mj-lt"/>
              <a:buAutoNum type="arabicPeriod"/>
            </a:pPr>
            <a:r>
              <a:rPr lang="hu-HU" sz="2600" dirty="0">
                <a:ea typeface="Open Sans" panose="020B0606030504020204" pitchFamily="34" charset="0"/>
                <a:cs typeface="Open Sans" panose="020B0606030504020204" pitchFamily="34" charset="0"/>
              </a:rPr>
              <a:t>Eredmények</a:t>
            </a:r>
          </a:p>
          <a:p>
            <a:pPr marL="514350" indent="-514350">
              <a:buFont typeface="+mj-lt"/>
              <a:buAutoNum type="romanUcPeriod"/>
            </a:pPr>
            <a:r>
              <a:rPr lang="hu-HU" sz="26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Összefoglalás</a:t>
            </a:r>
          </a:p>
          <a:p>
            <a:pPr marL="1200150" lvl="1" indent="-514350">
              <a:buFont typeface="+mj-lt"/>
              <a:buAutoNum type="arabicPeriod"/>
            </a:pPr>
            <a:endParaRPr lang="hu-HU" dirty="0"/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0DAA730F-4A71-4C1E-A146-1A906C1012FA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pic>
        <p:nvPicPr>
          <p:cNvPr id="11" name="Kép 10" descr="A képen személy, ruházat, fedett pályás, Tanulás látható&#10;&#10;Automatikusan generált leírás">
            <a:extLst>
              <a:ext uri="{FF2B5EF4-FFF2-40B4-BE49-F238E27FC236}">
                <a16:creationId xmlns:a16="http://schemas.microsoft.com/office/drawing/2014/main" id="{5AD8CE5D-6DCA-687F-648E-6D131CFFF8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5" r="16951" b="22121"/>
          <a:stretch/>
        </p:blipFill>
        <p:spPr>
          <a:xfrm>
            <a:off x="6876586" y="3673478"/>
            <a:ext cx="3148361" cy="225511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7E36DA7-5348-1BF9-0FAD-CA62101233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21" t="1138" r="935" b="15447"/>
          <a:stretch/>
        </p:blipFill>
        <p:spPr>
          <a:xfrm>
            <a:off x="8118088" y="1341531"/>
            <a:ext cx="3235712" cy="224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10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>
            <a:extLst>
              <a:ext uri="{FF2B5EF4-FFF2-40B4-BE49-F238E27FC236}">
                <a16:creationId xmlns:a16="http://schemas.microsoft.com/office/drawing/2014/main" id="{B00D0078-04CD-38CD-88C5-DF391976A28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01805" y="367990"/>
            <a:ext cx="11188390" cy="889704"/>
          </a:xfrm>
        </p:spPr>
        <p:txBody>
          <a:bodyPr/>
          <a:lstStyle/>
          <a:p>
            <a:r>
              <a:rPr kumimoji="0" lang="hu-H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II.2.n Eredmények</a:t>
            </a:r>
          </a:p>
          <a:p>
            <a:pPr>
              <a:spcBef>
                <a:spcPts val="0"/>
              </a:spcBef>
            </a:pPr>
            <a:r>
              <a:rPr lang="hu-HU" b="1" dirty="0"/>
              <a:t>Főbb eltérések az első és a második év eredményei között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B0DB3ECF-5325-78B4-114B-83344873ED4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01805" y="1579456"/>
            <a:ext cx="5594195" cy="4068773"/>
          </a:xfrm>
        </p:spPr>
        <p:txBody>
          <a:bodyPr/>
          <a:lstStyle/>
          <a:p>
            <a:r>
              <a:rPr lang="hu-HU" b="1" dirty="0"/>
              <a:t>Hallgatók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/>
              <a:t>Kipróbálás diákokkal</a:t>
            </a:r>
          </a:p>
          <a:p>
            <a:pPr marL="849600" lvl="1" indent="-342900"/>
            <a:r>
              <a:rPr lang="hu-HU" dirty="0"/>
              <a:t>Első év: 46%</a:t>
            </a:r>
          </a:p>
          <a:p>
            <a:pPr marL="849600" lvl="1" indent="-342900"/>
            <a:r>
              <a:rPr lang="hu-HU" dirty="0"/>
              <a:t>Második év: 37%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/>
              <a:t>Jövőbeni felhasználási tervek</a:t>
            </a:r>
          </a:p>
          <a:p>
            <a:pPr marL="849600" lvl="1" indent="-342900"/>
            <a:r>
              <a:rPr lang="hu-HU" dirty="0"/>
              <a:t>Első év: 2. típus</a:t>
            </a:r>
          </a:p>
          <a:p>
            <a:pPr marL="849600" lvl="1" indent="-342900"/>
            <a:r>
              <a:rPr lang="hu-HU" dirty="0"/>
              <a:t>Második év: 3. típus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95A7CE83-97E5-7300-E4A7-611ECF1C6758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096000" y="1579456"/>
            <a:ext cx="5594195" cy="4068773"/>
          </a:xfrm>
        </p:spPr>
        <p:txBody>
          <a:bodyPr/>
          <a:lstStyle/>
          <a:p>
            <a:r>
              <a:rPr lang="hu-HU" b="1" dirty="0"/>
              <a:t>Tanárok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/>
              <a:t>Kipróbálás saját választás alapján</a:t>
            </a:r>
          </a:p>
          <a:p>
            <a:pPr marL="849600" lvl="1" indent="-342900"/>
            <a:r>
              <a:rPr lang="hu-HU" dirty="0"/>
              <a:t>Első év: 1. típus</a:t>
            </a:r>
          </a:p>
          <a:p>
            <a:pPr marL="849600" lvl="1" indent="-342900"/>
            <a:r>
              <a:rPr lang="hu-HU" dirty="0"/>
              <a:t>Második év: 3. típus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/>
              <a:t>Feladatlapok módosítása</a:t>
            </a:r>
          </a:p>
          <a:p>
            <a:pPr marL="849600" lvl="1" indent="-342900"/>
            <a:r>
              <a:rPr lang="hu-HU" dirty="0"/>
              <a:t>Első év: több tanár</a:t>
            </a:r>
          </a:p>
          <a:p>
            <a:pPr marL="849600" lvl="1" indent="-342900"/>
            <a:r>
              <a:rPr lang="hu-HU" dirty="0"/>
              <a:t>Második év: néhányan, minimálisan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/>
              <a:t>Jövőbeni felhasználási tervek</a:t>
            </a:r>
          </a:p>
          <a:p>
            <a:pPr marL="849600" lvl="1" indent="-342900"/>
            <a:r>
              <a:rPr lang="hu-HU" dirty="0"/>
              <a:t>Első év: 3. típus</a:t>
            </a:r>
          </a:p>
          <a:p>
            <a:pPr marL="849600" lvl="1" indent="-342900"/>
            <a:r>
              <a:rPr lang="hu-HU" dirty="0"/>
              <a:t>Második év: 1. és 2 típus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AE214DA2-57D7-547A-2E2E-061315E5FFD9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3577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181E4948-6669-417C-3DA0-8073EBA6A56C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b="1" dirty="0"/>
              <a:t>III. Összefoglalás</a:t>
            </a:r>
          </a:p>
          <a:p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3859C07-F9F9-F34E-0A96-5A5072B90F79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D0D9489-736A-8B92-D113-73CF5100B228}"/>
              </a:ext>
            </a:extLst>
          </p:cNvPr>
          <p:cNvSpPr>
            <a:spLocks noGrp="1" noChangeArrowheads="1"/>
          </p:cNvSpPr>
          <p:nvPr>
            <p:ph type="body" idx="19"/>
          </p:nvPr>
        </p:nvSpPr>
        <p:spPr bwMode="auto">
          <a:xfrm>
            <a:off x="838201" y="1439637"/>
            <a:ext cx="10515599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hu-HU" altLang="hu-H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Feladatlapok pozitívumai</a:t>
            </a: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Könnyű használhatóság és pedagógiai érték.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Hatékonyan fejlesztik a diákok kísérlettervezési készségeit.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Motivációt növelő, hétköznapi kontextushoz kapcsolódó feladatok.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Jól integrálhatók a tananyagba, egyszerű eszköz- és anyagigény.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hu-HU" altLang="hu-H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Közös kritikák</a:t>
            </a: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Egyes feladatlapok túl magas nehézségi szintje.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Egyes feladatlapok speciális eszközök és anyagok igénye.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hu-HU" altLang="hu-H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Javasolt fejlesztési irányok</a:t>
            </a: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feladatlapok érthetőségének és átláthatóságának javítása.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Alternatív eszközök és anyagok biztosítása, hogy könnyebb legyen a kivitelezés.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hu-HU" altLang="hu-H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Összegzés</a:t>
            </a: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feladatlapok jelentős hozzájárulást nyújtanak a kémiaoktatás fejlesztéséhez, de néhány területen további finomítások szükségesek a maximális hatékonyság érdekében.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44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58468F88-C3C8-F618-1613-5442A75A730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hu-HU" dirty="0"/>
              <a:t>Köszönöm a megtisztelő figyelmet!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előadás elkészítését a Magyar Tudományos Akadémia Közoktatás-fejlesztési Kutatási Programja támogatta. </a:t>
            </a:r>
          </a:p>
          <a:p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292979B-DD22-D4EE-FDF4-F1BB43F29BE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23900" y="4301824"/>
            <a:ext cx="10744200" cy="140403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Dr. Füzesi István (fuzesi.istvan@sek.elte.hu)</a:t>
            </a:r>
          </a:p>
          <a:p>
            <a:pPr marL="0" marR="0" lvl="0" indent="0" algn="l" defTabSz="914400" rtl="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MTA-ELTE Kutatásalapú Kémiatanítás Kutatócsoport</a:t>
            </a:r>
            <a:r>
              <a:rPr kumimoji="0" lang="hu-HU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https://ttomc.elte.hu/publications/92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F08E2D5-D1C1-0C34-BD49-27DF630BF01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23900" y="5999356"/>
            <a:ext cx="10744200" cy="355724"/>
          </a:xfrm>
        </p:spPr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32142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>
            <a:extLst>
              <a:ext uri="{FF2B5EF4-FFF2-40B4-BE49-F238E27FC236}">
                <a16:creationId xmlns:a16="http://schemas.microsoft.com/office/drawing/2014/main" id="{A5CB520E-3A23-07D8-8D91-E94B2F9EAF14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b="1" dirty="0">
                <a:ea typeface="Open Sans" panose="020B0606030504020204" pitchFamily="34" charset="0"/>
                <a:cs typeface="Open Sans" panose="020B0606030504020204" pitchFamily="34" charset="0"/>
              </a:rPr>
              <a:t>I.1. A kutatási minta és módszer</a:t>
            </a:r>
            <a:endParaRPr lang="hu-HU" b="1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35939B54-C1CE-57EE-2E8E-881042980DC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07437"/>
            <a:ext cx="10515600" cy="3790473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600" b="1" dirty="0">
                <a:latin typeface="+mn-lt"/>
              </a:rPr>
              <a:t>MTA Közoktatás-fejlesztési Kutatási Program</a:t>
            </a:r>
            <a:r>
              <a:rPr lang="hu-HU" sz="2600" dirty="0">
                <a:latin typeface="+mn-lt"/>
              </a:rPr>
              <a:t> (2021-2025): </a:t>
            </a:r>
            <a:r>
              <a:rPr lang="hu-HU" sz="2600" b="1" dirty="0">
                <a:latin typeface="+mn-lt"/>
              </a:rPr>
              <a:t>„Kutatásalapú kémiatanítás és rendszerszemléletű gondolkodás” </a:t>
            </a:r>
            <a:r>
              <a:rPr lang="hu-HU" sz="2600" dirty="0">
                <a:latin typeface="+mn-lt"/>
              </a:rPr>
              <a:t>projekt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600" dirty="0">
                <a:latin typeface="+mn-lt"/>
              </a:rPr>
              <a:t>4 tanévig (7-10. osztály) támogatjuk a tanulók kémiaoktatását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600" dirty="0">
                <a:latin typeface="+mn-lt"/>
              </a:rPr>
              <a:t>6 feladatlapra épülő tanulókísérleti óra/tanév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600" dirty="0">
                <a:latin typeface="+mn-lt"/>
              </a:rPr>
              <a:t>25 gimnázium, 31 tanár, 38 osztály/tanulói csoport, 992 tanuló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600" dirty="0">
                <a:latin typeface="+mn-lt"/>
              </a:rPr>
              <a:t>Kísérlettervező képesség, tantárgyi tudás, attitűdök változásának mérése: 0. teszt a projekt kezdetén, 4 teszt minden tanév végén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600" dirty="0">
                <a:latin typeface="+mn-lt"/>
              </a:rPr>
              <a:t>Véleménynyilvánítás a feladatlapokról: kémiatanárok + kémiatanár szakos hallgatók</a:t>
            </a:r>
          </a:p>
          <a:p>
            <a:endParaRPr lang="hu-HU" dirty="0"/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1CEAC99-15A7-B970-B9F5-34F402683817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937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ED5C722B-606E-2E55-DA31-65AE72EDAAE4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b="1" dirty="0">
                <a:ea typeface="Open Sans" panose="020B0606030504020204" pitchFamily="34" charset="0"/>
                <a:cs typeface="Open Sans" panose="020B0606030504020204" pitchFamily="34" charset="0"/>
              </a:rPr>
              <a:t>I.1. A kutatási minta és módszer</a:t>
            </a:r>
            <a:endParaRPr lang="hu-HU" b="1" dirty="0"/>
          </a:p>
          <a:p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D7F15F7-F1EA-1E9F-7261-108DC1A35AC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1607437"/>
            <a:ext cx="10515600" cy="4193595"/>
          </a:xfrm>
        </p:spPr>
        <p:txBody>
          <a:bodyPr/>
          <a:lstStyle/>
          <a:p>
            <a:r>
              <a:rPr lang="hu-HU" sz="2600" b="1" dirty="0">
                <a:latin typeface="+mn-lt"/>
              </a:rPr>
              <a:t>A feladatlapok:</a:t>
            </a:r>
          </a:p>
          <a:p>
            <a:pPr marL="615600" lvl="1"/>
            <a:r>
              <a:rPr lang="hu-HU" sz="2600" b="1" dirty="0"/>
              <a:t>Változatai:</a:t>
            </a:r>
            <a:r>
              <a:rPr lang="hu-HU" sz="2600" dirty="0"/>
              <a:t> iskolai és otthoni (digitális oktatás esetén használható)</a:t>
            </a:r>
          </a:p>
          <a:p>
            <a:pPr marL="615600" lvl="1"/>
            <a:r>
              <a:rPr lang="hu-HU" sz="2600" b="1" dirty="0"/>
              <a:t>Típusai:</a:t>
            </a:r>
            <a:r>
              <a:rPr lang="hu-HU" sz="2600" dirty="0"/>
              <a:t>  </a:t>
            </a:r>
          </a:p>
          <a:p>
            <a:pPr marL="1000800" lvl="2"/>
            <a:r>
              <a:rPr lang="hu-HU" sz="2600" dirty="0"/>
              <a:t>1. típus (kontroll): csak </a:t>
            </a:r>
            <a:r>
              <a:rPr lang="hu-HU" sz="2600" b="1" dirty="0"/>
              <a:t>receptszerű kísérletek</a:t>
            </a:r>
          </a:p>
          <a:p>
            <a:pPr marL="1000800" lvl="2"/>
            <a:r>
              <a:rPr lang="hu-HU" sz="2600" dirty="0"/>
              <a:t>2. típus: </a:t>
            </a:r>
            <a:r>
              <a:rPr lang="hu-HU" sz="2600" b="1" dirty="0"/>
              <a:t>receptszerű kísérletek </a:t>
            </a:r>
            <a:r>
              <a:rPr lang="hu-HU" sz="2600" dirty="0"/>
              <a:t>után kísérlettervezést tanító </a:t>
            </a:r>
            <a:r>
              <a:rPr lang="hu-HU" sz="2600" b="1" dirty="0"/>
              <a:t>séma kitöltése</a:t>
            </a:r>
          </a:p>
          <a:p>
            <a:pPr marL="1000800" lvl="2"/>
            <a:r>
              <a:rPr lang="hu-HU" sz="2600" dirty="0"/>
              <a:t>3. típus: </a:t>
            </a:r>
            <a:r>
              <a:rPr lang="hu-HU" sz="2600" b="1" dirty="0"/>
              <a:t>önálló kísérlettervezés </a:t>
            </a:r>
            <a:r>
              <a:rPr lang="hu-HU" sz="2600" dirty="0"/>
              <a:t>a séma kitöltésével</a:t>
            </a:r>
          </a:p>
          <a:p>
            <a:pPr marL="615600" lvl="1"/>
            <a:r>
              <a:rPr lang="hu-HU" sz="2600" dirty="0"/>
              <a:t>Minden feladatlap része: motivációs célból </a:t>
            </a:r>
            <a:r>
              <a:rPr lang="hu-HU" sz="2600" b="1" dirty="0">
                <a:ea typeface="Open Sans" panose="020B0606030504020204" pitchFamily="34" charset="0"/>
                <a:cs typeface="Open Sans" panose="020B0606030504020204" pitchFamily="34" charset="0"/>
              </a:rPr>
              <a:t>rendszerszintű gondolkodást fejlesztő, kontextusalapú feladat</a:t>
            </a:r>
            <a:endParaRPr lang="hu-HU" sz="2600" b="1" dirty="0"/>
          </a:p>
          <a:p>
            <a:endParaRPr lang="hu-HU" dirty="0">
              <a:latin typeface="+mn-lt"/>
            </a:endParaRP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F81FD9D4-17A5-7CEB-8C51-225B3E17416E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3374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A4D87FBC-405E-1222-A9FA-2203F6109E2A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hu-HU" b="1" dirty="0"/>
              <a:t>I.2. </a:t>
            </a:r>
            <a:r>
              <a:rPr lang="hu-HU" b="1" dirty="0">
                <a:ea typeface="Open Sans" panose="020B0606030504020204" pitchFamily="34" charset="0"/>
                <a:cs typeface="Open Sans" panose="020B0606030504020204" pitchFamily="34" charset="0"/>
              </a:rPr>
              <a:t>A második tanév feladatlapjai – Kutatási kérdések</a:t>
            </a:r>
          </a:p>
          <a:p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A132BD5-2450-3F72-8720-4C25DA7933C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04799" y="1607437"/>
            <a:ext cx="11543071" cy="4134602"/>
          </a:xfrm>
        </p:spPr>
        <p:txBody>
          <a:bodyPr/>
          <a:lstStyle/>
          <a:p>
            <a:r>
              <a:rPr lang="hu-HU" b="1" dirty="0"/>
              <a:t>7.  </a:t>
            </a:r>
            <a:r>
              <a:rPr lang="hu-HU" sz="2400" b="1" dirty="0">
                <a:latin typeface="+mn-lt"/>
              </a:rPr>
              <a:t>Az alkimisták nyomában</a:t>
            </a:r>
            <a:r>
              <a:rPr lang="hu-HU" sz="2400" dirty="0">
                <a:latin typeface="+mn-lt"/>
              </a:rPr>
              <a:t> – Hol  helyezkedik el az alumínium és a réz a redukálósorban?</a:t>
            </a:r>
          </a:p>
          <a:p>
            <a:r>
              <a:rPr lang="hu-HU" sz="2400" b="1" dirty="0">
                <a:latin typeface="+mn-lt"/>
              </a:rPr>
              <a:t>8. Kemény vizek lágyítása </a:t>
            </a:r>
            <a:r>
              <a:rPr lang="hu-HU" sz="2400" dirty="0">
                <a:latin typeface="+mn-lt"/>
              </a:rPr>
              <a:t>– A trisónak és a mosószódának tényleg van-e vízlágyító hatása?</a:t>
            </a:r>
          </a:p>
          <a:p>
            <a:r>
              <a:rPr lang="hu-HU" sz="2400" b="1" dirty="0">
                <a:latin typeface="+mn-lt"/>
              </a:rPr>
              <a:t>9. Égés-e a mészégetés? </a:t>
            </a:r>
            <a:r>
              <a:rPr lang="hu-HU" sz="2400" dirty="0">
                <a:latin typeface="+mn-lt"/>
              </a:rPr>
              <a:t>– Hogyan </a:t>
            </a:r>
            <a:r>
              <a:rPr lang="hu-HU" sz="2400" dirty="0" err="1">
                <a:latin typeface="+mn-lt"/>
              </a:rPr>
              <a:t>különböztethető</a:t>
            </a:r>
            <a:r>
              <a:rPr lang="hu-HU" sz="2400" dirty="0">
                <a:latin typeface="+mn-lt"/>
              </a:rPr>
              <a:t> meg a mészkő és más anyagú kő a mészégetés és mészoltás folyamatának modellezésével?</a:t>
            </a:r>
          </a:p>
          <a:p>
            <a:r>
              <a:rPr lang="hu-HU" sz="2400" b="1" dirty="0">
                <a:latin typeface="+mn-lt"/>
              </a:rPr>
              <a:t>10. Bántja-e a savas eső a kagylókat és a korallzátonyokat?</a:t>
            </a:r>
            <a:r>
              <a:rPr lang="hu-HU" sz="2400" dirty="0">
                <a:latin typeface="+mn-lt"/>
              </a:rPr>
              <a:t> – Befolyásolja-e a tómeder anyaga azt, hogy a savas eső milyen mértékben változtatja meg a tó vizének a pH-ját?</a:t>
            </a:r>
          </a:p>
          <a:p>
            <a:r>
              <a:rPr lang="hu-HU" sz="2400" b="1" dirty="0">
                <a:latin typeface="+mn-lt"/>
              </a:rPr>
              <a:t>11. Készíthető-e a dobostorta teteje nyírfacukorból? </a:t>
            </a:r>
            <a:r>
              <a:rPr lang="hu-HU" sz="2400" dirty="0">
                <a:latin typeface="+mn-lt"/>
              </a:rPr>
              <a:t>– Tényleg cukor-e a nyírfacukor?</a:t>
            </a:r>
          </a:p>
          <a:p>
            <a:r>
              <a:rPr lang="hu-HU" sz="2400" b="1" dirty="0">
                <a:latin typeface="+mn-lt"/>
              </a:rPr>
              <a:t>12. Szuperhősből szupergonosz? Hulladékhegyek keletkezése hasznos műanyagokból</a:t>
            </a:r>
            <a:r>
              <a:rPr lang="hu-HU" sz="2400" dirty="0">
                <a:latin typeface="+mn-lt"/>
              </a:rPr>
              <a:t> – A szupernedvszívó műanyagok desztillált vízből, vagy pedig a vizeletből/vérből képesek-e nagyobb mennyiséget megkötni?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A3FB7796-966A-63CF-1C3D-05528FB49692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92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26077404-FE2A-F3FD-889A-152E6053270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pt-BR" b="1" dirty="0"/>
              <a:t>II.1. A tanári és a hallgatói kérdőív</a:t>
            </a:r>
          </a:p>
          <a:p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270D55-6CFA-E008-60B5-D025AFD2516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26142" y="1445343"/>
            <a:ext cx="11582400" cy="4404852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Demográfiai adatok</a:t>
            </a:r>
            <a:r>
              <a:rPr lang="hu-HU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: név, tanított évfolyamok, kutatócsoport tagság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 feladatlapok kipróbálása</a:t>
            </a:r>
            <a:r>
              <a:rPr lang="hu-HU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1028700" lvl="1" indent="-342900">
              <a:spcBef>
                <a:spcPts val="0"/>
              </a:spcBef>
            </a:pPr>
            <a:r>
              <a:rPr lang="hu-HU" dirty="0">
                <a:ea typeface="Open Sans" panose="020B0606030504020204" pitchFamily="34" charset="0"/>
                <a:cs typeface="Open Sans" panose="020B0606030504020204" pitchFamily="34" charset="0"/>
              </a:rPr>
              <a:t>Mely és milyen típusú feladatlapokat próbált ki, és hány csoporttal?</a:t>
            </a:r>
          </a:p>
          <a:p>
            <a:pPr marL="1028700" lvl="1" indent="-342900">
              <a:spcBef>
                <a:spcPts val="0"/>
              </a:spcBef>
            </a:pPr>
            <a:r>
              <a:rPr lang="hu-HU" dirty="0">
                <a:ea typeface="Open Sans" panose="020B0606030504020204" pitchFamily="34" charset="0"/>
                <a:cs typeface="Open Sans" panose="020B0606030504020204" pitchFamily="34" charset="0"/>
              </a:rPr>
              <a:t>Miért választotta az adott feladatlap típus(oka)t?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Vélemény a feladatlapokról</a:t>
            </a:r>
            <a:r>
              <a:rPr lang="hu-HU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1028700" lvl="1" indent="-342900">
              <a:spcBef>
                <a:spcPts val="0"/>
              </a:spcBef>
            </a:pPr>
            <a:r>
              <a:rPr lang="hu-HU" dirty="0">
                <a:ea typeface="Open Sans" panose="020B0606030504020204" pitchFamily="34" charset="0"/>
                <a:cs typeface="Open Sans" panose="020B0606030504020204" pitchFamily="34" charset="0"/>
              </a:rPr>
              <a:t>Mely feladatlapok elvégeztetését tervezi a jövőben és milyen módostásokkal?</a:t>
            </a:r>
          </a:p>
          <a:p>
            <a:pPr marL="1028700" lvl="1" indent="-342900">
              <a:spcBef>
                <a:spcPts val="0"/>
              </a:spcBef>
            </a:pPr>
            <a:r>
              <a:rPr lang="hu-HU" dirty="0">
                <a:ea typeface="Open Sans" panose="020B0606030504020204" pitchFamily="34" charset="0"/>
                <a:cs typeface="Open Sans" panose="020B0606030504020204" pitchFamily="34" charset="0"/>
              </a:rPr>
              <a:t>Melyek a könnyen / nehezen alkalmazható kísérlettervező feladatlapok?</a:t>
            </a:r>
          </a:p>
          <a:p>
            <a:pPr marL="1028700" lvl="1" indent="-342900">
              <a:spcBef>
                <a:spcPts val="0"/>
              </a:spcBef>
            </a:pPr>
            <a:r>
              <a:rPr lang="hu-HU" dirty="0">
                <a:ea typeface="Open Sans" panose="020B0606030504020204" pitchFamily="34" charset="0"/>
                <a:cs typeface="Open Sans" panose="020B0606030504020204" pitchFamily="34" charset="0"/>
              </a:rPr>
              <a:t>Milyen nehézségi szintűek elméleti és gyakorlati szempontból a feladatlapok?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Vélemény a kontextusalapú, ill. rendszerszemléletű feladatokról:</a:t>
            </a:r>
          </a:p>
          <a:p>
            <a:pPr marL="1028700" lvl="1" indent="-342900">
              <a:spcBef>
                <a:spcPts val="0"/>
              </a:spcBef>
            </a:pPr>
            <a:r>
              <a:rPr lang="hu-HU" dirty="0">
                <a:ea typeface="Open Sans" panose="020B0606030504020204" pitchFamily="34" charset="0"/>
                <a:cs typeface="Open Sans" panose="020B0606030504020204" pitchFamily="34" charset="0"/>
              </a:rPr>
              <a:t>Mennyire hasznosak, szintetizálók, motiválók, gyakorlatiasok ezek a feladatok?</a:t>
            </a:r>
          </a:p>
          <a:p>
            <a:pPr marL="342900" indent="-34290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u-HU" sz="24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Egyéni javaslatok a feladatlapokkal, feladatokkal kapcsolatban</a:t>
            </a:r>
          </a:p>
          <a:p>
            <a:pPr algn="ctr">
              <a:spcBef>
                <a:spcPts val="0"/>
              </a:spcBef>
            </a:pPr>
            <a:r>
              <a:rPr lang="hu-HU" sz="2400" b="1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 kémiatanár szakos hallgatók kérdőíve ugyanezen típusú kérdéseket tartalmazta úgy módosítva, hogy releváns legyen számukra</a:t>
            </a:r>
          </a:p>
          <a:p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947B66C0-B7B9-D270-5299-DE2B66732250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841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37F32-7D7A-ED8A-848E-B79FB31A4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6">
            <a:extLst>
              <a:ext uri="{FF2B5EF4-FFF2-40B4-BE49-F238E27FC236}">
                <a16:creationId xmlns:a16="http://schemas.microsoft.com/office/drawing/2014/main" id="{123A1CDB-3C9A-81DE-496E-FC26888D8E8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0" y="228577"/>
            <a:ext cx="10515600" cy="1024142"/>
          </a:xfrm>
        </p:spPr>
        <p:txBody>
          <a:bodyPr/>
          <a:lstStyle/>
          <a:p>
            <a:r>
              <a:rPr lang="hu-HU" sz="2800" b="1" dirty="0"/>
              <a:t>II.2.a Eredmények</a:t>
            </a:r>
          </a:p>
          <a:p>
            <a:r>
              <a:rPr lang="hu-HU" sz="2800" b="1" dirty="0"/>
              <a:t>Hányszor és milyen típusú feladatlapokat próbáltak ki?</a:t>
            </a:r>
          </a:p>
          <a:p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68B94B51-2F94-38CD-D9F4-04A091900C0D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graphicFrame>
        <p:nvGraphicFramePr>
          <p:cNvPr id="5" name="Diagram helye 4">
            <a:extLst>
              <a:ext uri="{FF2B5EF4-FFF2-40B4-BE49-F238E27FC236}">
                <a16:creationId xmlns:a16="http://schemas.microsoft.com/office/drawing/2014/main" id="{D05A6000-AEAB-2178-2583-B08F0A720CD1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1321306703"/>
              </p:ext>
            </p:extLst>
          </p:nvPr>
        </p:nvGraphicFramePr>
        <p:xfrm>
          <a:off x="2103600" y="1595797"/>
          <a:ext cx="7984800" cy="406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0092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250F90DA-D3A0-E0C3-B791-1F8AA353051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17987" y="304800"/>
            <a:ext cx="11936362" cy="947919"/>
          </a:xfrm>
        </p:spPr>
        <p:txBody>
          <a:bodyPr/>
          <a:lstStyle/>
          <a:p>
            <a:r>
              <a:rPr lang="hu-HU" sz="2600" b="1" dirty="0"/>
              <a:t>II.2.b Eredmények</a:t>
            </a:r>
          </a:p>
          <a:p>
            <a:r>
              <a:rPr lang="hu-HU" sz="2600" b="1" dirty="0"/>
              <a:t>Milyen alkalomból próbálták ki a hallgatók a feladatlapokat diákokkal?</a:t>
            </a:r>
          </a:p>
          <a:p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AD6A002-8660-CA38-91A6-09F6940A086A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graphicFrame>
        <p:nvGraphicFramePr>
          <p:cNvPr id="9" name="Diagram helye 8">
            <a:extLst>
              <a:ext uri="{FF2B5EF4-FFF2-40B4-BE49-F238E27FC236}">
                <a16:creationId xmlns:a16="http://schemas.microsoft.com/office/drawing/2014/main" id="{257A9CD7-8E28-D90A-E0AE-47EDB34539AE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4041531470"/>
              </p:ext>
            </p:extLst>
          </p:nvPr>
        </p:nvGraphicFramePr>
        <p:xfrm>
          <a:off x="1555783" y="1622508"/>
          <a:ext cx="9080434" cy="42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032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108A6C06-C9B0-AB72-36B1-C5CB81DEB95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8155" y="228577"/>
            <a:ext cx="11956026" cy="1024142"/>
          </a:xfrm>
        </p:spPr>
        <p:txBody>
          <a:bodyPr/>
          <a:lstStyle/>
          <a:p>
            <a:r>
              <a:rPr lang="hu-HU" sz="2800" b="1" dirty="0"/>
              <a:t>II.2.c Eredmények</a:t>
            </a:r>
          </a:p>
          <a:p>
            <a:r>
              <a:rPr lang="hu-HU" sz="2800" b="1" dirty="0"/>
              <a:t>A feladatlapok közül a jövőben melyeknek tervezi a kipróbálását?</a:t>
            </a:r>
            <a:endParaRPr lang="hu-HU" sz="2800" dirty="0"/>
          </a:p>
          <a:p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DDB07FB-2DCF-A6BC-BC39-8D3A2D7D3C8D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hu-HU" dirty="0"/>
              <a:t>IV. Tudós tanárok – tanár tudósok: Gyakorlatok a tanárképzésben, 2024. november 16.</a:t>
            </a:r>
          </a:p>
          <a:p>
            <a:endParaRPr lang="hu-HU" dirty="0"/>
          </a:p>
        </p:txBody>
      </p:sp>
      <p:graphicFrame>
        <p:nvGraphicFramePr>
          <p:cNvPr id="6" name="Diagram helye 5">
            <a:extLst>
              <a:ext uri="{FF2B5EF4-FFF2-40B4-BE49-F238E27FC236}">
                <a16:creationId xmlns:a16="http://schemas.microsoft.com/office/drawing/2014/main" id="{0CDA8B40-2D1C-4E85-B674-1F5830C63F79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2710159215"/>
              </p:ext>
            </p:extLst>
          </p:nvPr>
        </p:nvGraphicFramePr>
        <p:xfrm>
          <a:off x="841862" y="1563329"/>
          <a:ext cx="10488612" cy="4440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1472421"/>
      </p:ext>
    </p:extLst>
  </p:cSld>
  <p:clrMapOvr>
    <a:masterClrMapping/>
  </p:clrMapOvr>
</p:sld>
</file>

<file path=ppt/theme/theme1.xml><?xml version="1.0" encoding="utf-8"?>
<a:theme xmlns:a="http://schemas.openxmlformats.org/drawingml/2006/main" name="cím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1410</Words>
  <Application>Microsoft Office PowerPoint</Application>
  <PresentationFormat>Widescreen</PresentationFormat>
  <Paragraphs>164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Open Sans</vt:lpstr>
      <vt:lpstr>címdia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prezentáció alcíme</dc:title>
  <dc:creator>Microsoft Office User</dc:creator>
  <cp:lastModifiedBy>Dr. Szalay Luca</cp:lastModifiedBy>
  <cp:revision>99</cp:revision>
  <dcterms:created xsi:type="dcterms:W3CDTF">2021-07-01T15:39:11Z</dcterms:created>
  <dcterms:modified xsi:type="dcterms:W3CDTF">2024-11-12T01:40:55Z</dcterms:modified>
</cp:coreProperties>
</file>