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1" r:id="rId2"/>
    <p:sldId id="260" r:id="rId3"/>
    <p:sldId id="265" r:id="rId4"/>
    <p:sldId id="371" r:id="rId5"/>
    <p:sldId id="356" r:id="rId6"/>
    <p:sldId id="364" r:id="rId7"/>
    <p:sldId id="373" r:id="rId8"/>
    <p:sldId id="380" r:id="rId9"/>
    <p:sldId id="374" r:id="rId10"/>
    <p:sldId id="376" r:id="rId11"/>
    <p:sldId id="377" r:id="rId12"/>
    <p:sldId id="379" r:id="rId13"/>
    <p:sldId id="372" r:id="rId14"/>
    <p:sldId id="365" r:id="rId15"/>
    <p:sldId id="367" r:id="rId16"/>
    <p:sldId id="368" r:id="rId17"/>
    <p:sldId id="378" r:id="rId18"/>
    <p:sldId id="370" r:id="rId19"/>
    <p:sldId id="375" r:id="rId20"/>
    <p:sldId id="366" r:id="rId21"/>
    <p:sldId id="361" r:id="rId22"/>
    <p:sldId id="264" r:id="rId2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863"/>
    <a:srgbClr val="0128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6" autoAdjust="0"/>
    <p:restoredTop sz="92950" autoAdjust="0"/>
  </p:normalViewPr>
  <p:slideViewPr>
    <p:cSldViewPr snapToGrid="0" snapToObjects="1">
      <p:cViewPr varScale="1">
        <p:scale>
          <a:sx n="60" d="100"/>
          <a:sy n="60" d="100"/>
        </p:scale>
        <p:origin x="9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sz="1400" b="0" i="0" u="none" strike="noStrike" baseline="0"/>
              <a:t>Planned trials – popularity of task types by school year</a:t>
            </a:r>
            <a:endParaRPr lang="hu-HU" b="0" i="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manualLayout>
          <c:layoutTarget val="inner"/>
          <c:xMode val="edge"/>
          <c:yMode val="edge"/>
          <c:x val="7.5783758336105095E-2"/>
          <c:y val="9.1482912759875398E-2"/>
          <c:w val="0.82833917760028486"/>
          <c:h val="0.78753932451643038"/>
        </c:manualLayout>
      </c:layout>
      <c:barChart>
        <c:barDir val="col"/>
        <c:grouping val="clustered"/>
        <c:varyColors val="0"/>
        <c:ser>
          <c:idx val="0"/>
          <c:order val="0"/>
          <c:tx>
            <c:strRef>
              <c:f>'Planned trials'!$B$3</c:f>
              <c:strCache>
                <c:ptCount val="1"/>
                <c:pt idx="0">
                  <c:v>Type 1</c:v>
                </c:pt>
              </c:strCache>
            </c:strRef>
          </c:tx>
          <c:spPr>
            <a:solidFill>
              <a:schemeClr val="accent1"/>
            </a:solidFill>
            <a:ln>
              <a:noFill/>
            </a:ln>
            <a:effectLst/>
          </c:spPr>
          <c:invertIfNegative val="0"/>
          <c:cat>
            <c:strRef>
              <c:f>('Planned trials'!$A$10,'Planned trials'!$A$18,'Planned trials'!$A$26)</c:f>
              <c:strCache>
                <c:ptCount val="3"/>
                <c:pt idx="0">
                  <c:v>2021/22.</c:v>
                </c:pt>
                <c:pt idx="1">
                  <c:v>2022/23.</c:v>
                </c:pt>
                <c:pt idx="2">
                  <c:v>2023/24.</c:v>
                </c:pt>
              </c:strCache>
            </c:strRef>
          </c:cat>
          <c:val>
            <c:numRef>
              <c:f>('Planned trials'!$B$10,'Planned trials'!$B$18,'Planned trials'!$B$26)</c:f>
              <c:numCache>
                <c:formatCode>General</c:formatCode>
                <c:ptCount val="3"/>
                <c:pt idx="0">
                  <c:v>55</c:v>
                </c:pt>
                <c:pt idx="1">
                  <c:v>29</c:v>
                </c:pt>
                <c:pt idx="2">
                  <c:v>61</c:v>
                </c:pt>
              </c:numCache>
            </c:numRef>
          </c:val>
          <c:extLst>
            <c:ext xmlns:c16="http://schemas.microsoft.com/office/drawing/2014/chart" uri="{C3380CC4-5D6E-409C-BE32-E72D297353CC}">
              <c16:uniqueId val="{00000000-A56C-4973-8878-494C9073017D}"/>
            </c:ext>
          </c:extLst>
        </c:ser>
        <c:ser>
          <c:idx val="1"/>
          <c:order val="1"/>
          <c:tx>
            <c:strRef>
              <c:f>'Planned trials'!$C$3</c:f>
              <c:strCache>
                <c:ptCount val="1"/>
                <c:pt idx="0">
                  <c:v>Type 2</c:v>
                </c:pt>
              </c:strCache>
            </c:strRef>
          </c:tx>
          <c:spPr>
            <a:solidFill>
              <a:schemeClr val="accent2"/>
            </a:solidFill>
            <a:ln>
              <a:noFill/>
            </a:ln>
            <a:effectLst/>
          </c:spPr>
          <c:invertIfNegative val="0"/>
          <c:cat>
            <c:strRef>
              <c:f>('Planned trials'!$A$10,'Planned trials'!$A$18,'Planned trials'!$A$26)</c:f>
              <c:strCache>
                <c:ptCount val="3"/>
                <c:pt idx="0">
                  <c:v>2021/22.</c:v>
                </c:pt>
                <c:pt idx="1">
                  <c:v>2022/23.</c:v>
                </c:pt>
                <c:pt idx="2">
                  <c:v>2023/24.</c:v>
                </c:pt>
              </c:strCache>
            </c:strRef>
          </c:cat>
          <c:val>
            <c:numRef>
              <c:f>('Planned trials'!$C$10,'Planned trials'!$C$18,'Planned trials'!$C$26)</c:f>
              <c:numCache>
                <c:formatCode>General</c:formatCode>
                <c:ptCount val="3"/>
                <c:pt idx="0">
                  <c:v>84</c:v>
                </c:pt>
                <c:pt idx="1">
                  <c:v>49</c:v>
                </c:pt>
                <c:pt idx="2">
                  <c:v>47</c:v>
                </c:pt>
              </c:numCache>
            </c:numRef>
          </c:val>
          <c:extLst>
            <c:ext xmlns:c16="http://schemas.microsoft.com/office/drawing/2014/chart" uri="{C3380CC4-5D6E-409C-BE32-E72D297353CC}">
              <c16:uniqueId val="{00000001-A56C-4973-8878-494C9073017D}"/>
            </c:ext>
          </c:extLst>
        </c:ser>
        <c:ser>
          <c:idx val="2"/>
          <c:order val="2"/>
          <c:tx>
            <c:strRef>
              <c:f>'Planned trials'!$D$3</c:f>
              <c:strCache>
                <c:ptCount val="1"/>
                <c:pt idx="0">
                  <c:v>Type 3</c:v>
                </c:pt>
              </c:strCache>
            </c:strRef>
          </c:tx>
          <c:spPr>
            <a:solidFill>
              <a:schemeClr val="accent3"/>
            </a:solidFill>
            <a:ln>
              <a:noFill/>
            </a:ln>
            <a:effectLst/>
          </c:spPr>
          <c:invertIfNegative val="0"/>
          <c:cat>
            <c:strRef>
              <c:f>('Planned trials'!$A$10,'Planned trials'!$A$18,'Planned trials'!$A$26)</c:f>
              <c:strCache>
                <c:ptCount val="3"/>
                <c:pt idx="0">
                  <c:v>2021/22.</c:v>
                </c:pt>
                <c:pt idx="1">
                  <c:v>2022/23.</c:v>
                </c:pt>
                <c:pt idx="2">
                  <c:v>2023/24.</c:v>
                </c:pt>
              </c:strCache>
            </c:strRef>
          </c:cat>
          <c:val>
            <c:numRef>
              <c:f>('Planned trials'!$D$10,'Planned trials'!$D$18,'Planned trials'!$D$26)</c:f>
              <c:numCache>
                <c:formatCode>General</c:formatCode>
                <c:ptCount val="3"/>
                <c:pt idx="0">
                  <c:v>60</c:v>
                </c:pt>
                <c:pt idx="1">
                  <c:v>69</c:v>
                </c:pt>
                <c:pt idx="2">
                  <c:v>79</c:v>
                </c:pt>
              </c:numCache>
            </c:numRef>
          </c:val>
          <c:extLst>
            <c:ext xmlns:c16="http://schemas.microsoft.com/office/drawing/2014/chart" uri="{C3380CC4-5D6E-409C-BE32-E72D297353CC}">
              <c16:uniqueId val="{00000002-A56C-4973-8878-494C9073017D}"/>
            </c:ext>
          </c:extLst>
        </c:ser>
        <c:dLbls>
          <c:showLegendKey val="0"/>
          <c:showVal val="0"/>
          <c:showCatName val="0"/>
          <c:showSerName val="0"/>
          <c:showPercent val="0"/>
          <c:showBubbleSize val="0"/>
        </c:dLbls>
        <c:gapWidth val="219"/>
        <c:overlap val="-27"/>
        <c:axId val="1993465472"/>
        <c:axId val="1993466432"/>
      </c:barChart>
      <c:catAx>
        <c:axId val="19934654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u-HU" sz="1000" b="0" i="0" u="none" strike="noStrike" baseline="0"/>
                  <a:t>Academic year</a:t>
                </a:r>
                <a:endParaRPr lang="hu-H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93466432"/>
        <c:crosses val="autoZero"/>
        <c:auto val="1"/>
        <c:lblAlgn val="ctr"/>
        <c:lblOffset val="100"/>
        <c:noMultiLvlLbl val="0"/>
      </c:catAx>
      <c:valAx>
        <c:axId val="1993466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u-HU" sz="1000" b="0" i="0" u="none" strike="noStrike" baseline="0"/>
                  <a:t>Number of students</a:t>
                </a:r>
                <a:endParaRPr lang="hu-HU"/>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93465472"/>
        <c:crosses val="autoZero"/>
        <c:crossBetween val="between"/>
      </c:valAx>
      <c:spPr>
        <a:noFill/>
        <a:ln>
          <a:noFill/>
        </a:ln>
        <a:effectLst/>
      </c:spPr>
    </c:plotArea>
    <c:legend>
      <c:legendPos val="r"/>
      <c:layout>
        <c:manualLayout>
          <c:xMode val="edge"/>
          <c:yMode val="edge"/>
          <c:x val="0.85293963254593186"/>
          <c:y val="0.21424686497521142"/>
          <c:w val="0.11764370078740158"/>
          <c:h val="0.23437664041994752"/>
        </c:manualLayout>
      </c:layout>
      <c:overlay val="0"/>
      <c:spPr>
        <a:noFill/>
        <a:ln>
          <a:solidFill>
            <a:schemeClr val="bg1">
              <a:lumMod val="65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hu-H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sz="1400" b="0" i="0" u="none" strike="noStrike" baseline="0"/>
              <a:t>The level of </a:t>
            </a:r>
            <a:r>
              <a:rPr lang="hu-HU" sz="1400" b="0" i="0" u="none" strike="noStrike" kern="1200" spc="0" baseline="0">
                <a:solidFill>
                  <a:sysClr val="windowText" lastClr="000000">
                    <a:lumMod val="65000"/>
                    <a:lumOff val="35000"/>
                  </a:sysClr>
                </a:solidFill>
              </a:rPr>
              <a:t>theoretical </a:t>
            </a:r>
            <a:r>
              <a:rPr lang="hu-HU" sz="1400" b="0" i="0" u="none" strike="noStrike" baseline="0"/>
              <a:t>difficulty of the worksheets</a:t>
            </a:r>
            <a:endParaRPr lang="hu-H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tx>
            <c:strRef>
              <c:f>'Theoretical difficulty'!$B$3</c:f>
              <c:strCache>
                <c:ptCount val="1"/>
                <c:pt idx="0">
                  <c:v>Hard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'Theoretical difficulty'!$A$4:$A$9</c:f>
              <c:strCache>
                <c:ptCount val="6"/>
                <c:pt idx="0">
                  <c:v>Worksheet 13</c:v>
                </c:pt>
                <c:pt idx="1">
                  <c:v>Worksheet 14</c:v>
                </c:pt>
                <c:pt idx="2">
                  <c:v>Worksheet 15</c:v>
                </c:pt>
                <c:pt idx="3">
                  <c:v>Worksheet 16</c:v>
                </c:pt>
                <c:pt idx="4">
                  <c:v>Worksheet 17</c:v>
                </c:pt>
                <c:pt idx="5">
                  <c:v>Worksheet 18</c:v>
                </c:pt>
              </c:strCache>
            </c:strRef>
          </c:cat>
          <c:val>
            <c:numRef>
              <c:f>'Theoretical difficulty'!$B$4:$B$9</c:f>
              <c:numCache>
                <c:formatCode>General</c:formatCode>
                <c:ptCount val="6"/>
                <c:pt idx="0">
                  <c:v>7</c:v>
                </c:pt>
                <c:pt idx="1">
                  <c:v>3</c:v>
                </c:pt>
                <c:pt idx="2">
                  <c:v>7</c:v>
                </c:pt>
                <c:pt idx="3">
                  <c:v>6</c:v>
                </c:pt>
                <c:pt idx="4">
                  <c:v>3</c:v>
                </c:pt>
                <c:pt idx="5">
                  <c:v>12</c:v>
                </c:pt>
              </c:numCache>
            </c:numRef>
          </c:val>
          <c:extLst>
            <c:ext xmlns:c16="http://schemas.microsoft.com/office/drawing/2014/chart" uri="{C3380CC4-5D6E-409C-BE32-E72D297353CC}">
              <c16:uniqueId val="{00000000-F796-4028-93ED-AF2DF07E3FC1}"/>
            </c:ext>
          </c:extLst>
        </c:ser>
        <c:ser>
          <c:idx val="1"/>
          <c:order val="1"/>
          <c:tx>
            <c:strRef>
              <c:f>'Theoretical difficulty'!$C$3</c:f>
              <c:strCache>
                <c:ptCount val="1"/>
                <c:pt idx="0">
                  <c:v>Average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'Theoretical difficulty'!$A$4:$A$9</c:f>
              <c:strCache>
                <c:ptCount val="6"/>
                <c:pt idx="0">
                  <c:v>Worksheet 13</c:v>
                </c:pt>
                <c:pt idx="1">
                  <c:v>Worksheet 14</c:v>
                </c:pt>
                <c:pt idx="2">
                  <c:v>Worksheet 15</c:v>
                </c:pt>
                <c:pt idx="3">
                  <c:v>Worksheet 16</c:v>
                </c:pt>
                <c:pt idx="4">
                  <c:v>Worksheet 17</c:v>
                </c:pt>
                <c:pt idx="5">
                  <c:v>Worksheet 18</c:v>
                </c:pt>
              </c:strCache>
            </c:strRef>
          </c:cat>
          <c:val>
            <c:numRef>
              <c:f>'Theoretical difficulty'!$C$4:$C$9</c:f>
              <c:numCache>
                <c:formatCode>General</c:formatCode>
                <c:ptCount val="6"/>
                <c:pt idx="0">
                  <c:v>22</c:v>
                </c:pt>
                <c:pt idx="1">
                  <c:v>27</c:v>
                </c:pt>
                <c:pt idx="2">
                  <c:v>30</c:v>
                </c:pt>
                <c:pt idx="3">
                  <c:v>22</c:v>
                </c:pt>
                <c:pt idx="4">
                  <c:v>26</c:v>
                </c:pt>
                <c:pt idx="5">
                  <c:v>26</c:v>
                </c:pt>
              </c:numCache>
            </c:numRef>
          </c:val>
          <c:extLst>
            <c:ext xmlns:c16="http://schemas.microsoft.com/office/drawing/2014/chart" uri="{C3380CC4-5D6E-409C-BE32-E72D297353CC}">
              <c16:uniqueId val="{00000001-F796-4028-93ED-AF2DF07E3FC1}"/>
            </c:ext>
          </c:extLst>
        </c:ser>
        <c:ser>
          <c:idx val="2"/>
          <c:order val="2"/>
          <c:tx>
            <c:strRef>
              <c:f>'Theoretical difficulty'!$D$3</c:f>
              <c:strCache>
                <c:ptCount val="1"/>
                <c:pt idx="0">
                  <c:v>Easy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'Theoretical difficulty'!$A$4:$A$9</c:f>
              <c:strCache>
                <c:ptCount val="6"/>
                <c:pt idx="0">
                  <c:v>Worksheet 13</c:v>
                </c:pt>
                <c:pt idx="1">
                  <c:v>Worksheet 14</c:v>
                </c:pt>
                <c:pt idx="2">
                  <c:v>Worksheet 15</c:v>
                </c:pt>
                <c:pt idx="3">
                  <c:v>Worksheet 16</c:v>
                </c:pt>
                <c:pt idx="4">
                  <c:v>Worksheet 17</c:v>
                </c:pt>
                <c:pt idx="5">
                  <c:v>Worksheet 18</c:v>
                </c:pt>
              </c:strCache>
            </c:strRef>
          </c:cat>
          <c:val>
            <c:numRef>
              <c:f>'Theoretical difficulty'!$D$4:$D$9</c:f>
              <c:numCache>
                <c:formatCode>General</c:formatCode>
                <c:ptCount val="6"/>
                <c:pt idx="0">
                  <c:v>10</c:v>
                </c:pt>
                <c:pt idx="1">
                  <c:v>9</c:v>
                </c:pt>
                <c:pt idx="2">
                  <c:v>2</c:v>
                </c:pt>
                <c:pt idx="3">
                  <c:v>11</c:v>
                </c:pt>
                <c:pt idx="4">
                  <c:v>10</c:v>
                </c:pt>
                <c:pt idx="5">
                  <c:v>1</c:v>
                </c:pt>
              </c:numCache>
            </c:numRef>
          </c:val>
          <c:extLst>
            <c:ext xmlns:c16="http://schemas.microsoft.com/office/drawing/2014/chart" uri="{C3380CC4-5D6E-409C-BE32-E72D297353CC}">
              <c16:uniqueId val="{00000002-F796-4028-93ED-AF2DF07E3FC1}"/>
            </c:ext>
          </c:extLst>
        </c:ser>
        <c:dLbls>
          <c:dLblPos val="outEnd"/>
          <c:showLegendKey val="0"/>
          <c:showVal val="1"/>
          <c:showCatName val="0"/>
          <c:showSerName val="0"/>
          <c:showPercent val="0"/>
          <c:showBubbleSize val="0"/>
        </c:dLbls>
        <c:gapWidth val="219"/>
        <c:overlap val="-27"/>
        <c:axId val="1551827824"/>
        <c:axId val="1551825904"/>
      </c:barChart>
      <c:catAx>
        <c:axId val="155182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551825904"/>
        <c:crosses val="autoZero"/>
        <c:auto val="1"/>
        <c:lblAlgn val="ctr"/>
        <c:lblOffset val="100"/>
        <c:noMultiLvlLbl val="0"/>
      </c:catAx>
      <c:valAx>
        <c:axId val="155182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u-HU" sz="1000" b="0" i="0" u="none" strike="noStrike" baseline="0"/>
                  <a:t>Number of responses</a:t>
                </a:r>
                <a:endParaRPr lang="hu-HU"/>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551827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sz="1400" b="0" i="0" u="none" strike="noStrike" baseline="0"/>
              <a:t>The level of </a:t>
            </a:r>
            <a:r>
              <a:rPr lang="hu-HU" sz="1400" b="0" i="0" u="none" strike="noStrike" kern="1200" spc="0" baseline="0">
                <a:solidFill>
                  <a:sysClr val="windowText" lastClr="000000">
                    <a:lumMod val="65000"/>
                    <a:lumOff val="35000"/>
                  </a:sysClr>
                </a:solidFill>
              </a:rPr>
              <a:t>practical </a:t>
            </a:r>
            <a:r>
              <a:rPr lang="hu-HU" sz="1400" b="0" i="0" u="none" strike="noStrike" baseline="0"/>
              <a:t>difficulty of the worksheets</a:t>
            </a:r>
            <a:endParaRPr lang="hu-HU" sz="1400" b="0" i="0" u="none" strike="noStrike" kern="1200" spc="0" baseline="0">
              <a:solidFill>
                <a:srgbClr val="000000">
                  <a:lumMod val="65000"/>
                  <a:lumOff val="35000"/>
                </a:srgb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tx>
            <c:strRef>
              <c:f>'Practical difficulty'!$B$3</c:f>
              <c:strCache>
                <c:ptCount val="1"/>
                <c:pt idx="0">
                  <c:v>Hard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'Practical difficulty'!$A$4:$A$9</c:f>
              <c:strCache>
                <c:ptCount val="6"/>
                <c:pt idx="0">
                  <c:v>Worksheet 13</c:v>
                </c:pt>
                <c:pt idx="1">
                  <c:v>Worksheet 14</c:v>
                </c:pt>
                <c:pt idx="2">
                  <c:v>Worksheet 15</c:v>
                </c:pt>
                <c:pt idx="3">
                  <c:v>Worksheet 16</c:v>
                </c:pt>
                <c:pt idx="4">
                  <c:v>Worksheet 17</c:v>
                </c:pt>
                <c:pt idx="5">
                  <c:v>Worksheet 18</c:v>
                </c:pt>
              </c:strCache>
            </c:strRef>
          </c:cat>
          <c:val>
            <c:numRef>
              <c:f>'Practical difficulty'!$B$4:$B$9</c:f>
              <c:numCache>
                <c:formatCode>General</c:formatCode>
                <c:ptCount val="6"/>
                <c:pt idx="0">
                  <c:v>4</c:v>
                </c:pt>
                <c:pt idx="1">
                  <c:v>0</c:v>
                </c:pt>
                <c:pt idx="2">
                  <c:v>3</c:v>
                </c:pt>
                <c:pt idx="3">
                  <c:v>0</c:v>
                </c:pt>
                <c:pt idx="4">
                  <c:v>2</c:v>
                </c:pt>
                <c:pt idx="5">
                  <c:v>7</c:v>
                </c:pt>
              </c:numCache>
            </c:numRef>
          </c:val>
          <c:extLst>
            <c:ext xmlns:c16="http://schemas.microsoft.com/office/drawing/2014/chart" uri="{C3380CC4-5D6E-409C-BE32-E72D297353CC}">
              <c16:uniqueId val="{00000000-0EEA-49B4-98E2-AF20CE6C0600}"/>
            </c:ext>
          </c:extLst>
        </c:ser>
        <c:ser>
          <c:idx val="1"/>
          <c:order val="1"/>
          <c:tx>
            <c:strRef>
              <c:f>'Practical difficulty'!$C$3</c:f>
              <c:strCache>
                <c:ptCount val="1"/>
                <c:pt idx="0">
                  <c:v>Average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'Practical difficulty'!$A$4:$A$9</c:f>
              <c:strCache>
                <c:ptCount val="6"/>
                <c:pt idx="0">
                  <c:v>Worksheet 13</c:v>
                </c:pt>
                <c:pt idx="1">
                  <c:v>Worksheet 14</c:v>
                </c:pt>
                <c:pt idx="2">
                  <c:v>Worksheet 15</c:v>
                </c:pt>
                <c:pt idx="3">
                  <c:v>Worksheet 16</c:v>
                </c:pt>
                <c:pt idx="4">
                  <c:v>Worksheet 17</c:v>
                </c:pt>
                <c:pt idx="5">
                  <c:v>Worksheet 18</c:v>
                </c:pt>
              </c:strCache>
            </c:strRef>
          </c:cat>
          <c:val>
            <c:numRef>
              <c:f>'Practical difficulty'!$C$4:$C$9</c:f>
              <c:numCache>
                <c:formatCode>General</c:formatCode>
                <c:ptCount val="6"/>
                <c:pt idx="0">
                  <c:v>17</c:v>
                </c:pt>
                <c:pt idx="1">
                  <c:v>23</c:v>
                </c:pt>
                <c:pt idx="2">
                  <c:v>32</c:v>
                </c:pt>
                <c:pt idx="3">
                  <c:v>23</c:v>
                </c:pt>
                <c:pt idx="4">
                  <c:v>26</c:v>
                </c:pt>
                <c:pt idx="5">
                  <c:v>29</c:v>
                </c:pt>
              </c:numCache>
            </c:numRef>
          </c:val>
          <c:extLst>
            <c:ext xmlns:c16="http://schemas.microsoft.com/office/drawing/2014/chart" uri="{C3380CC4-5D6E-409C-BE32-E72D297353CC}">
              <c16:uniqueId val="{00000001-0EEA-49B4-98E2-AF20CE6C0600}"/>
            </c:ext>
          </c:extLst>
        </c:ser>
        <c:ser>
          <c:idx val="2"/>
          <c:order val="2"/>
          <c:tx>
            <c:strRef>
              <c:f>'Practical difficulty'!$D$3</c:f>
              <c:strCache>
                <c:ptCount val="1"/>
                <c:pt idx="0">
                  <c:v>Easy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'Practical difficulty'!$A$4:$A$9</c:f>
              <c:strCache>
                <c:ptCount val="6"/>
                <c:pt idx="0">
                  <c:v>Worksheet 13</c:v>
                </c:pt>
                <c:pt idx="1">
                  <c:v>Worksheet 14</c:v>
                </c:pt>
                <c:pt idx="2">
                  <c:v>Worksheet 15</c:v>
                </c:pt>
                <c:pt idx="3">
                  <c:v>Worksheet 16</c:v>
                </c:pt>
                <c:pt idx="4">
                  <c:v>Worksheet 17</c:v>
                </c:pt>
                <c:pt idx="5">
                  <c:v>Worksheet 18</c:v>
                </c:pt>
              </c:strCache>
            </c:strRef>
          </c:cat>
          <c:val>
            <c:numRef>
              <c:f>'Practical difficulty'!$D$4:$D$9</c:f>
              <c:numCache>
                <c:formatCode>General</c:formatCode>
                <c:ptCount val="6"/>
                <c:pt idx="0">
                  <c:v>18</c:v>
                </c:pt>
                <c:pt idx="1">
                  <c:v>16</c:v>
                </c:pt>
                <c:pt idx="2">
                  <c:v>4</c:v>
                </c:pt>
                <c:pt idx="3">
                  <c:v>16</c:v>
                </c:pt>
                <c:pt idx="4">
                  <c:v>11</c:v>
                </c:pt>
                <c:pt idx="5">
                  <c:v>3</c:v>
                </c:pt>
              </c:numCache>
            </c:numRef>
          </c:val>
          <c:extLst>
            <c:ext xmlns:c16="http://schemas.microsoft.com/office/drawing/2014/chart" uri="{C3380CC4-5D6E-409C-BE32-E72D297353CC}">
              <c16:uniqueId val="{00000002-0EEA-49B4-98E2-AF20CE6C0600}"/>
            </c:ext>
          </c:extLst>
        </c:ser>
        <c:dLbls>
          <c:dLblPos val="outEnd"/>
          <c:showLegendKey val="0"/>
          <c:showVal val="1"/>
          <c:showCatName val="0"/>
          <c:showSerName val="0"/>
          <c:showPercent val="0"/>
          <c:showBubbleSize val="0"/>
        </c:dLbls>
        <c:gapWidth val="219"/>
        <c:overlap val="-27"/>
        <c:axId val="1556113311"/>
        <c:axId val="1556113791"/>
      </c:barChart>
      <c:catAx>
        <c:axId val="1556113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556113791"/>
        <c:crosses val="autoZero"/>
        <c:auto val="1"/>
        <c:lblAlgn val="ctr"/>
        <c:lblOffset val="100"/>
        <c:noMultiLvlLbl val="0"/>
      </c:catAx>
      <c:valAx>
        <c:axId val="15561137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u-HU" sz="1000" b="0" i="0" u="none" strike="noStrike" baseline="0"/>
                  <a:t>Number of responses</a:t>
                </a:r>
                <a:endParaRPr lang="hu-HU"/>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556113311"/>
        <c:crosses val="autoZero"/>
        <c:crossBetween val="between"/>
      </c:valAx>
      <c:spPr>
        <a:noFill/>
        <a:ln>
          <a:noFill/>
        </a:ln>
        <a:effectLst/>
      </c:spPr>
    </c:plotArea>
    <c:legend>
      <c:legendPos val="b"/>
      <c:layout>
        <c:manualLayout>
          <c:xMode val="edge"/>
          <c:yMode val="edge"/>
          <c:x val="0.40941929205550975"/>
          <c:y val="0.94348050582601584"/>
          <c:w val="0.16636037049230956"/>
          <c:h val="4.36008224006106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sz="1400" b="0" i="0" u="none" strike="noStrike" baseline="0"/>
              <a:t>Evaluation of context-based tasks </a:t>
            </a:r>
            <a:r>
              <a:rPr lang="hu-HU" sz="1400" b="0" i="0" u="none" strike="noStrike" kern="1200" spc="0" baseline="0">
                <a:solidFill>
                  <a:sysClr val="windowText" lastClr="000000">
                    <a:lumMod val="65000"/>
                    <a:lumOff val="35000"/>
                  </a:sysClr>
                </a:solidFill>
              </a:rPr>
              <a:t>developing </a:t>
            </a:r>
            <a:r>
              <a:rPr lang="hu-HU" sz="1400" b="0" i="0" u="none" strike="noStrike" baseline="0"/>
              <a:t>systems thinking</a:t>
            </a:r>
            <a:endParaRPr lang="hu-H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tx>
            <c:strRef>
              <c:f>'Let''s think!'!$B$4</c:f>
              <c:strCache>
                <c:ptCount val="1"/>
                <c:pt idx="0">
                  <c:v>Usefulness</c:v>
                </c:pt>
              </c:strCache>
            </c:strRef>
          </c:tx>
          <c:spPr>
            <a:solidFill>
              <a:schemeClr val="accent1"/>
            </a:solidFill>
            <a:ln>
              <a:noFill/>
            </a:ln>
            <a:effectLst/>
          </c:spPr>
          <c:invertIfNegative val="0"/>
          <c:cat>
            <c:strRef>
              <c:f>'Let''s think!'!$A$5:$A$7</c:f>
              <c:strCache>
                <c:ptCount val="3"/>
                <c:pt idx="0">
                  <c:v>2021/22.</c:v>
                </c:pt>
                <c:pt idx="1">
                  <c:v>2022/23.</c:v>
                </c:pt>
                <c:pt idx="2">
                  <c:v>2023/24.</c:v>
                </c:pt>
              </c:strCache>
            </c:strRef>
          </c:cat>
          <c:val>
            <c:numRef>
              <c:f>'Let''s think!'!$B$5:$B$7</c:f>
              <c:numCache>
                <c:formatCode>0.0</c:formatCode>
                <c:ptCount val="3"/>
                <c:pt idx="0">
                  <c:v>3.01</c:v>
                </c:pt>
                <c:pt idx="1">
                  <c:v>3.18</c:v>
                </c:pt>
                <c:pt idx="2">
                  <c:v>3.2</c:v>
                </c:pt>
              </c:numCache>
            </c:numRef>
          </c:val>
          <c:extLst>
            <c:ext xmlns:c16="http://schemas.microsoft.com/office/drawing/2014/chart" uri="{C3380CC4-5D6E-409C-BE32-E72D297353CC}">
              <c16:uniqueId val="{00000000-1F83-41E1-B042-68EFED32EFC3}"/>
            </c:ext>
          </c:extLst>
        </c:ser>
        <c:ser>
          <c:idx val="1"/>
          <c:order val="1"/>
          <c:tx>
            <c:strRef>
              <c:f>'Let''s think!'!$C$4</c:f>
              <c:strCache>
                <c:ptCount val="1"/>
                <c:pt idx="0">
                  <c:v>Contextualisation</c:v>
                </c:pt>
              </c:strCache>
            </c:strRef>
          </c:tx>
          <c:spPr>
            <a:solidFill>
              <a:schemeClr val="accent2"/>
            </a:solidFill>
            <a:ln>
              <a:noFill/>
            </a:ln>
            <a:effectLst/>
          </c:spPr>
          <c:invertIfNegative val="0"/>
          <c:cat>
            <c:strRef>
              <c:f>'Let''s think!'!$A$5:$A$7</c:f>
              <c:strCache>
                <c:ptCount val="3"/>
                <c:pt idx="0">
                  <c:v>2021/22.</c:v>
                </c:pt>
                <c:pt idx="1">
                  <c:v>2022/23.</c:v>
                </c:pt>
                <c:pt idx="2">
                  <c:v>2023/24.</c:v>
                </c:pt>
              </c:strCache>
            </c:strRef>
          </c:cat>
          <c:val>
            <c:numRef>
              <c:f>'Let''s think!'!$C$5:$C$7</c:f>
              <c:numCache>
                <c:formatCode>0.0</c:formatCode>
                <c:ptCount val="3"/>
                <c:pt idx="0">
                  <c:v>3.21</c:v>
                </c:pt>
                <c:pt idx="1">
                  <c:v>3.38</c:v>
                </c:pt>
                <c:pt idx="2">
                  <c:v>3.24</c:v>
                </c:pt>
              </c:numCache>
            </c:numRef>
          </c:val>
          <c:extLst>
            <c:ext xmlns:c16="http://schemas.microsoft.com/office/drawing/2014/chart" uri="{C3380CC4-5D6E-409C-BE32-E72D297353CC}">
              <c16:uniqueId val="{00000001-1F83-41E1-B042-68EFED32EFC3}"/>
            </c:ext>
          </c:extLst>
        </c:ser>
        <c:ser>
          <c:idx val="2"/>
          <c:order val="2"/>
          <c:tx>
            <c:strRef>
              <c:f>'Let''s think!'!$D$4</c:f>
              <c:strCache>
                <c:ptCount val="1"/>
                <c:pt idx="0">
                  <c:v>Systems thinking</c:v>
                </c:pt>
              </c:strCache>
            </c:strRef>
          </c:tx>
          <c:spPr>
            <a:solidFill>
              <a:schemeClr val="accent3"/>
            </a:solidFill>
            <a:ln>
              <a:noFill/>
            </a:ln>
            <a:effectLst/>
          </c:spPr>
          <c:invertIfNegative val="0"/>
          <c:cat>
            <c:strRef>
              <c:f>'Let''s think!'!$A$5:$A$7</c:f>
              <c:strCache>
                <c:ptCount val="3"/>
                <c:pt idx="0">
                  <c:v>2021/22.</c:v>
                </c:pt>
                <c:pt idx="1">
                  <c:v>2022/23.</c:v>
                </c:pt>
                <c:pt idx="2">
                  <c:v>2023/24.</c:v>
                </c:pt>
              </c:strCache>
            </c:strRef>
          </c:cat>
          <c:val>
            <c:numRef>
              <c:f>'Let''s think!'!$D$5:$D$7</c:f>
              <c:numCache>
                <c:formatCode>0.0</c:formatCode>
                <c:ptCount val="3"/>
                <c:pt idx="0">
                  <c:v>3.23</c:v>
                </c:pt>
                <c:pt idx="1">
                  <c:v>3.35</c:v>
                </c:pt>
                <c:pt idx="2">
                  <c:v>3.28</c:v>
                </c:pt>
              </c:numCache>
            </c:numRef>
          </c:val>
          <c:extLst>
            <c:ext xmlns:c16="http://schemas.microsoft.com/office/drawing/2014/chart" uri="{C3380CC4-5D6E-409C-BE32-E72D297353CC}">
              <c16:uniqueId val="{00000002-1F83-41E1-B042-68EFED32EFC3}"/>
            </c:ext>
          </c:extLst>
        </c:ser>
        <c:ser>
          <c:idx val="3"/>
          <c:order val="3"/>
          <c:tx>
            <c:strRef>
              <c:f>'Let''s think!'!$E$4</c:f>
              <c:strCache>
                <c:ptCount val="1"/>
                <c:pt idx="0">
                  <c:v>Motivation</c:v>
                </c:pt>
              </c:strCache>
            </c:strRef>
          </c:tx>
          <c:spPr>
            <a:solidFill>
              <a:schemeClr val="accent4"/>
            </a:solidFill>
            <a:ln>
              <a:noFill/>
            </a:ln>
            <a:effectLst/>
          </c:spPr>
          <c:invertIfNegative val="0"/>
          <c:cat>
            <c:strRef>
              <c:f>'Let''s think!'!$A$5:$A$7</c:f>
              <c:strCache>
                <c:ptCount val="3"/>
                <c:pt idx="0">
                  <c:v>2021/22.</c:v>
                </c:pt>
                <c:pt idx="1">
                  <c:v>2022/23.</c:v>
                </c:pt>
                <c:pt idx="2">
                  <c:v>2023/24.</c:v>
                </c:pt>
              </c:strCache>
            </c:strRef>
          </c:cat>
          <c:val>
            <c:numRef>
              <c:f>'Let''s think!'!$E$5:$E$7</c:f>
              <c:numCache>
                <c:formatCode>0.0</c:formatCode>
                <c:ptCount val="3"/>
                <c:pt idx="0">
                  <c:v>2.9</c:v>
                </c:pt>
                <c:pt idx="1">
                  <c:v>2.71</c:v>
                </c:pt>
                <c:pt idx="2">
                  <c:v>2.94</c:v>
                </c:pt>
              </c:numCache>
            </c:numRef>
          </c:val>
          <c:extLst>
            <c:ext xmlns:c16="http://schemas.microsoft.com/office/drawing/2014/chart" uri="{C3380CC4-5D6E-409C-BE32-E72D297353CC}">
              <c16:uniqueId val="{00000003-1F83-41E1-B042-68EFED32EFC3}"/>
            </c:ext>
          </c:extLst>
        </c:ser>
        <c:dLbls>
          <c:showLegendKey val="0"/>
          <c:showVal val="0"/>
          <c:showCatName val="0"/>
          <c:showSerName val="0"/>
          <c:showPercent val="0"/>
          <c:showBubbleSize val="0"/>
        </c:dLbls>
        <c:gapWidth val="219"/>
        <c:overlap val="-27"/>
        <c:axId val="654256063"/>
        <c:axId val="654255103"/>
      </c:barChart>
      <c:catAx>
        <c:axId val="65425606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u-HU" sz="1000" b="0" i="0" u="none" strike="noStrike" kern="1200" baseline="0">
                    <a:solidFill>
                      <a:sysClr val="windowText" lastClr="000000">
                        <a:lumMod val="65000"/>
                        <a:lumOff val="35000"/>
                      </a:sysClr>
                    </a:solidFill>
                  </a:rPr>
                  <a:t>Academic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654255103"/>
        <c:crosses val="autoZero"/>
        <c:auto val="1"/>
        <c:lblAlgn val="ctr"/>
        <c:lblOffset val="100"/>
        <c:noMultiLvlLbl val="0"/>
      </c:catAx>
      <c:valAx>
        <c:axId val="654255103"/>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u-HU"/>
                  <a:t>Average rating (scale: 0-4)</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65425606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0.19772</cdr:x>
      <cdr:y>0</cdr:y>
    </cdr:from>
    <cdr:to>
      <cdr:x>0.22721</cdr:x>
      <cdr:y>0.13751</cdr:y>
    </cdr:to>
    <cdr:sp macro="" textlink="">
      <cdr:nvSpPr>
        <cdr:cNvPr id="2" name="Nyíl: lefelé mutató 1">
          <a:extLst xmlns:a="http://schemas.openxmlformats.org/drawingml/2006/main">
            <a:ext uri="{FF2B5EF4-FFF2-40B4-BE49-F238E27FC236}">
              <a16:creationId xmlns:a16="http://schemas.microsoft.com/office/drawing/2014/main" id="{19369A54-2CE4-03D5-8358-4AC7544B1E7F}"/>
            </a:ext>
          </a:extLst>
        </cdr:cNvPr>
        <cdr:cNvSpPr/>
      </cdr:nvSpPr>
      <cdr:spPr>
        <a:xfrm xmlns:a="http://schemas.openxmlformats.org/drawingml/2006/main">
          <a:off x="1496827" y="-1149330"/>
          <a:ext cx="223277" cy="669851"/>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hu-H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hu-HU"/>
        </a:p>
      </cdr:txBody>
    </cdr:sp>
  </cdr:relSizeAnchor>
</c:userShapes>
</file>

<file path=ppt/drawings/drawing2.xml><?xml version="1.0" encoding="utf-8"?>
<c:userShapes xmlns:c="http://schemas.openxmlformats.org/drawingml/2006/chart">
  <cdr:relSizeAnchor xmlns:cdr="http://schemas.openxmlformats.org/drawingml/2006/chartDrawing">
    <cdr:from>
      <cdr:x>0.46675</cdr:x>
      <cdr:y>0.93189</cdr:y>
    </cdr:from>
    <cdr:to>
      <cdr:x>0.53325</cdr:x>
      <cdr:y>0.99592</cdr:y>
    </cdr:to>
    <cdr:sp macro="" textlink="">
      <cdr:nvSpPr>
        <cdr:cNvPr id="2" name="Ellipszis 1">
          <a:extLst xmlns:a="http://schemas.openxmlformats.org/drawingml/2006/main">
            <a:ext uri="{FF2B5EF4-FFF2-40B4-BE49-F238E27FC236}">
              <a16:creationId xmlns:a16="http://schemas.microsoft.com/office/drawing/2014/main" id="{9AECF916-309D-FB39-8A2F-9B8DFE1557E8}"/>
            </a:ext>
          </a:extLst>
        </cdr:cNvPr>
        <cdr:cNvSpPr/>
      </cdr:nvSpPr>
      <cdr:spPr>
        <a:xfrm xmlns:a="http://schemas.openxmlformats.org/drawingml/2006/main">
          <a:off x="4004928" y="4642852"/>
          <a:ext cx="570617" cy="319005"/>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hu-HU" kern="120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07:24:38.918"/>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07:24:50.06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07:24:50.72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07:24:51.72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07:24:39.91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07:24:40.278"/>
    </inkml:context>
    <inkml:brush xml:id="br0">
      <inkml:brushProperty name="width" value="0.05" units="cm"/>
      <inkml:brushProperty name="height" value="0.05" units="cm"/>
      <inkml:brushProperty name="color" value="#E71224"/>
    </inkml:brush>
  </inkml:definitions>
  <inkml:trace contextRef="#ctx0" brushRef="#br0">7 1 24575,'-6'0'0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07:24:48.00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07:24:40.893"/>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07:24:41.27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07:24:48.82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07:24:49.16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07:24:49.68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A3DF3-B660-4B7A-9A12-C36B3A3FFE89}" type="datetimeFigureOut">
              <a:rPr lang="hu-HU" smtClean="0"/>
              <a:t>2025. 07. 03.</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A19B0-19EA-4182-B1D8-8CA6FD24F12A}" type="slidenum">
              <a:rPr lang="hu-HU" smtClean="0"/>
              <a:t>‹#›</a:t>
            </a:fld>
            <a:endParaRPr lang="hu-HU"/>
          </a:p>
        </p:txBody>
      </p:sp>
    </p:spTree>
    <p:extLst>
      <p:ext uri="{BB962C8B-B14F-4D97-AF65-F5344CB8AC3E}">
        <p14:creationId xmlns:p14="http://schemas.microsoft.com/office/powerpoint/2010/main" val="393294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52A19B0-19EA-4182-B1D8-8CA6FD24F12A}" type="slidenum">
              <a:rPr lang="hu-HU" smtClean="0"/>
              <a:t>2</a:t>
            </a:fld>
            <a:endParaRPr lang="hu-HU"/>
          </a:p>
        </p:txBody>
      </p:sp>
    </p:spTree>
    <p:extLst>
      <p:ext uri="{BB962C8B-B14F-4D97-AF65-F5344CB8AC3E}">
        <p14:creationId xmlns:p14="http://schemas.microsoft.com/office/powerpoint/2010/main" val="379196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52A19B0-19EA-4182-B1D8-8CA6FD24F12A}" type="slidenum">
              <a:rPr lang="hu-HU" smtClean="0"/>
              <a:t>3</a:t>
            </a:fld>
            <a:endParaRPr lang="hu-HU"/>
          </a:p>
        </p:txBody>
      </p:sp>
    </p:spTree>
    <p:extLst>
      <p:ext uri="{BB962C8B-B14F-4D97-AF65-F5344CB8AC3E}">
        <p14:creationId xmlns:p14="http://schemas.microsoft.com/office/powerpoint/2010/main" val="273389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pPr>
              <a:defRPr/>
            </a:pPr>
            <a:fld id="{3B7E9BA1-882C-4D65-9F30-043546161211}" type="slidenum">
              <a:rPr lang="en-US" altLang="en-US" smtClean="0"/>
              <a:pPr>
                <a:defRPr/>
              </a:pPr>
              <a:t>5</a:t>
            </a:fld>
            <a:endParaRPr lang="en-US" altLang="en-US"/>
          </a:p>
        </p:txBody>
      </p:sp>
    </p:spTree>
    <p:extLst>
      <p:ext uri="{BB962C8B-B14F-4D97-AF65-F5344CB8AC3E}">
        <p14:creationId xmlns:p14="http://schemas.microsoft.com/office/powerpoint/2010/main" val="257173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52A19B0-19EA-4182-B1D8-8CA6FD24F12A}" type="slidenum">
              <a:rPr lang="hu-HU" smtClean="0"/>
              <a:t>14</a:t>
            </a:fld>
            <a:endParaRPr lang="hu-HU"/>
          </a:p>
        </p:txBody>
      </p:sp>
    </p:spTree>
    <p:extLst>
      <p:ext uri="{BB962C8B-B14F-4D97-AF65-F5344CB8AC3E}">
        <p14:creationId xmlns:p14="http://schemas.microsoft.com/office/powerpoint/2010/main" val="216898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52A19B0-19EA-4182-B1D8-8CA6FD24F12A}" type="slidenum">
              <a:rPr lang="hu-HU" smtClean="0"/>
              <a:t>17</a:t>
            </a:fld>
            <a:endParaRPr lang="hu-HU"/>
          </a:p>
        </p:txBody>
      </p:sp>
    </p:spTree>
    <p:extLst>
      <p:ext uri="{BB962C8B-B14F-4D97-AF65-F5344CB8AC3E}">
        <p14:creationId xmlns:p14="http://schemas.microsoft.com/office/powerpoint/2010/main" val="822123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552A19B0-19EA-4182-B1D8-8CA6FD24F12A}" type="slidenum">
              <a:rPr lang="hu-HU" smtClean="0"/>
              <a:t>20</a:t>
            </a:fld>
            <a:endParaRPr lang="hu-HU"/>
          </a:p>
        </p:txBody>
      </p:sp>
    </p:spTree>
    <p:extLst>
      <p:ext uri="{BB962C8B-B14F-4D97-AF65-F5344CB8AC3E}">
        <p14:creationId xmlns:p14="http://schemas.microsoft.com/office/powerpoint/2010/main" val="129184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B7E45EC-E857-984F-8379-10CA33E70948}"/>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92B867FF-3DD2-3745-B706-AC701B7DF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77AE546B-4E7E-E547-9D80-07E655B0EB05}"/>
              </a:ext>
            </a:extLst>
          </p:cNvPr>
          <p:cNvSpPr>
            <a:spLocks noGrp="1"/>
          </p:cNvSpPr>
          <p:nvPr>
            <p:ph type="dt" sz="half" idx="10"/>
          </p:nvPr>
        </p:nvSpPr>
        <p:spPr/>
        <p:txBody>
          <a:bodyPr/>
          <a:lstStyle/>
          <a:p>
            <a:fld id="{84C98268-C1E1-5C45-A952-D7B95B0AE97A}" type="datetimeFigureOut">
              <a:rPr lang="hu-HU" smtClean="0"/>
              <a:t>2025. 07. 03.</a:t>
            </a:fld>
            <a:endParaRPr lang="hu-HU"/>
          </a:p>
        </p:txBody>
      </p:sp>
      <p:sp>
        <p:nvSpPr>
          <p:cNvPr id="5" name="Élőláb helye 4">
            <a:extLst>
              <a:ext uri="{FF2B5EF4-FFF2-40B4-BE49-F238E27FC236}">
                <a16:creationId xmlns:a16="http://schemas.microsoft.com/office/drawing/2014/main" id="{375290C3-6C58-2E4A-8424-D73D86FA863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A29E28C-056B-A645-B058-2EE956BAB208}"/>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32068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545467-4FEB-AC4B-86DB-3FD3F146FEFD}"/>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D65892B6-EF09-3B46-9ED5-497097EEDB2E}"/>
              </a:ext>
            </a:extLst>
          </p:cNvPr>
          <p:cNvSpPr>
            <a:spLocks noGrp="1"/>
          </p:cNvSpPr>
          <p:nvPr>
            <p:ph type="body" orient="vert" idx="1"/>
          </p:nvPr>
        </p:nvSpPr>
        <p:spPr/>
        <p:txBody>
          <a:bodyPr vert="eaVert"/>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7A5E4A4E-8912-334F-8D89-2FBF158CF1F1}"/>
              </a:ext>
            </a:extLst>
          </p:cNvPr>
          <p:cNvSpPr>
            <a:spLocks noGrp="1"/>
          </p:cNvSpPr>
          <p:nvPr>
            <p:ph type="dt" sz="half" idx="10"/>
          </p:nvPr>
        </p:nvSpPr>
        <p:spPr/>
        <p:txBody>
          <a:bodyPr/>
          <a:lstStyle/>
          <a:p>
            <a:fld id="{84C98268-C1E1-5C45-A952-D7B95B0AE97A}" type="datetimeFigureOut">
              <a:rPr lang="hu-HU" smtClean="0"/>
              <a:t>2025. 07. 03.</a:t>
            </a:fld>
            <a:endParaRPr lang="hu-HU"/>
          </a:p>
        </p:txBody>
      </p:sp>
      <p:sp>
        <p:nvSpPr>
          <p:cNvPr id="5" name="Élőláb helye 4">
            <a:extLst>
              <a:ext uri="{FF2B5EF4-FFF2-40B4-BE49-F238E27FC236}">
                <a16:creationId xmlns:a16="http://schemas.microsoft.com/office/drawing/2014/main" id="{A98BD7A6-876F-734E-B813-5A6BA17FCD8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104CC0E-6CBB-D64C-BF1B-08A795AE2FF5}"/>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52948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E1133CCC-AF07-184C-876D-D74B91AD392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87878B64-CD80-C241-9481-92B2ED863845}"/>
              </a:ext>
            </a:extLst>
          </p:cNvPr>
          <p:cNvSpPr>
            <a:spLocks noGrp="1"/>
          </p:cNvSpPr>
          <p:nvPr>
            <p:ph type="body" orient="vert" idx="1"/>
          </p:nvPr>
        </p:nvSpPr>
        <p:spPr>
          <a:xfrm>
            <a:off x="838200" y="365125"/>
            <a:ext cx="7734300" cy="5811838"/>
          </a:xfrm>
        </p:spPr>
        <p:txBody>
          <a:bodyPr vert="eaVert"/>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51819BC4-C938-874F-97B6-78FEC0934562}"/>
              </a:ext>
            </a:extLst>
          </p:cNvPr>
          <p:cNvSpPr>
            <a:spLocks noGrp="1"/>
          </p:cNvSpPr>
          <p:nvPr>
            <p:ph type="dt" sz="half" idx="10"/>
          </p:nvPr>
        </p:nvSpPr>
        <p:spPr/>
        <p:txBody>
          <a:bodyPr/>
          <a:lstStyle/>
          <a:p>
            <a:fld id="{84C98268-C1E1-5C45-A952-D7B95B0AE97A}" type="datetimeFigureOut">
              <a:rPr lang="hu-HU" smtClean="0"/>
              <a:t>2025. 07. 03.</a:t>
            </a:fld>
            <a:endParaRPr lang="hu-HU"/>
          </a:p>
        </p:txBody>
      </p:sp>
      <p:sp>
        <p:nvSpPr>
          <p:cNvPr id="5" name="Élőláb helye 4">
            <a:extLst>
              <a:ext uri="{FF2B5EF4-FFF2-40B4-BE49-F238E27FC236}">
                <a16:creationId xmlns:a16="http://schemas.microsoft.com/office/drawing/2014/main" id="{DD6C2461-B42C-554E-9291-357E9E2FC41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E423E59-173B-0743-85AA-4E16C640B8DA}"/>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2509271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5994400" y="2286000"/>
            <a:ext cx="5892800" cy="1143000"/>
          </a:xfrm>
        </p:spPr>
        <p:txBody>
          <a:bodyPr anchor="t">
            <a:noAutofit/>
          </a:bodyPr>
          <a:lstStyle>
            <a:lvl1pPr algn="l">
              <a:defRPr sz="3300" b="1" cap="all" baseline="0">
                <a:solidFill>
                  <a:schemeClr val="bg1"/>
                </a:solidFill>
                <a:latin typeface="Arial"/>
                <a:cs typeface="Arial"/>
              </a:defRPr>
            </a:lvl1pPr>
          </a:lstStyle>
          <a:p>
            <a:r>
              <a:rPr lang="hu-HU" dirty="0"/>
              <a:t>Prezentáció Címe</a:t>
            </a:r>
            <a:endParaRPr lang="en-US" dirty="0"/>
          </a:p>
        </p:txBody>
      </p:sp>
      <p:sp>
        <p:nvSpPr>
          <p:cNvPr id="17" name="Text Placeholder 15"/>
          <p:cNvSpPr>
            <a:spLocks noGrp="1"/>
          </p:cNvSpPr>
          <p:nvPr>
            <p:ph type="body" sz="quarter" idx="10" hasCustomPrompt="1"/>
          </p:nvPr>
        </p:nvSpPr>
        <p:spPr>
          <a:xfrm>
            <a:off x="5994400" y="3886200"/>
            <a:ext cx="5791200" cy="914400"/>
          </a:xfrm>
        </p:spPr>
        <p:txBody>
          <a:bodyPr wrap="square" anchor="t"/>
          <a:lstStyle>
            <a:lvl1pPr marL="385754" indent="-385754" algn="l">
              <a:spcAft>
                <a:spcPts val="450"/>
              </a:spcAft>
              <a:buFontTx/>
              <a:buNone/>
              <a:defRPr cap="all" baseline="0">
                <a:solidFill>
                  <a:srgbClr val="FFFFFF"/>
                </a:solidFill>
                <a:latin typeface="Arial"/>
                <a:cs typeface="Arial"/>
              </a:defRPr>
            </a:lvl1pPr>
            <a:lvl2pPr>
              <a:buNone/>
              <a:defRPr/>
            </a:lvl2pPr>
          </a:lstStyle>
          <a:p>
            <a:pPr lvl="0"/>
            <a:r>
              <a:rPr lang="hu-HU" dirty="0"/>
              <a:t>Click to edit Alcím</a:t>
            </a:r>
          </a:p>
          <a:p>
            <a:pPr lvl="0"/>
            <a:endParaRPr lang="hu-HU" dirty="0"/>
          </a:p>
        </p:txBody>
      </p:sp>
    </p:spTree>
    <p:extLst>
      <p:ext uri="{BB962C8B-B14F-4D97-AF65-F5344CB8AC3E}">
        <p14:creationId xmlns:p14="http://schemas.microsoft.com/office/powerpoint/2010/main" val="8496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FE9060-7EEE-4A44-8102-3682CBE96BE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04336AF-62CC-C443-B562-71A31CC0F37B}"/>
              </a:ext>
            </a:extLst>
          </p:cNvPr>
          <p:cNvSpPr>
            <a:spLocks noGrp="1"/>
          </p:cNvSpPr>
          <p:nvPr>
            <p:ph idx="1"/>
          </p:nvPr>
        </p:nvSpPr>
        <p:spPr/>
        <p:txBody>
          <a:bodyPr/>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88537EEE-B4E7-5E4E-87BA-CF4C0F2DF745}"/>
              </a:ext>
            </a:extLst>
          </p:cNvPr>
          <p:cNvSpPr>
            <a:spLocks noGrp="1"/>
          </p:cNvSpPr>
          <p:nvPr>
            <p:ph type="dt" sz="half" idx="10"/>
          </p:nvPr>
        </p:nvSpPr>
        <p:spPr/>
        <p:txBody>
          <a:bodyPr/>
          <a:lstStyle/>
          <a:p>
            <a:fld id="{84C98268-C1E1-5C45-A952-D7B95B0AE97A}" type="datetimeFigureOut">
              <a:rPr lang="hu-HU" smtClean="0"/>
              <a:t>2025. 07. 03.</a:t>
            </a:fld>
            <a:endParaRPr lang="hu-HU"/>
          </a:p>
        </p:txBody>
      </p:sp>
      <p:sp>
        <p:nvSpPr>
          <p:cNvPr id="5" name="Élőláb helye 4">
            <a:extLst>
              <a:ext uri="{FF2B5EF4-FFF2-40B4-BE49-F238E27FC236}">
                <a16:creationId xmlns:a16="http://schemas.microsoft.com/office/drawing/2014/main" id="{6023910D-698C-364E-AE93-62930A6D13A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F666EDC-A796-E049-AD2B-7E0CC39FD1AC}"/>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213134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82E0768-69DD-F748-9589-AFBF48F6EC5E}"/>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B509AE6D-5FCA-024A-8930-77A63BB93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C320CDD8-8E72-0D49-8265-1819EBC45004}"/>
              </a:ext>
            </a:extLst>
          </p:cNvPr>
          <p:cNvSpPr>
            <a:spLocks noGrp="1"/>
          </p:cNvSpPr>
          <p:nvPr>
            <p:ph type="dt" sz="half" idx="10"/>
          </p:nvPr>
        </p:nvSpPr>
        <p:spPr/>
        <p:txBody>
          <a:bodyPr/>
          <a:lstStyle/>
          <a:p>
            <a:fld id="{84C98268-C1E1-5C45-A952-D7B95B0AE97A}" type="datetimeFigureOut">
              <a:rPr lang="hu-HU" smtClean="0"/>
              <a:t>2025. 07. 03.</a:t>
            </a:fld>
            <a:endParaRPr lang="hu-HU"/>
          </a:p>
        </p:txBody>
      </p:sp>
      <p:sp>
        <p:nvSpPr>
          <p:cNvPr id="5" name="Élőláb helye 4">
            <a:extLst>
              <a:ext uri="{FF2B5EF4-FFF2-40B4-BE49-F238E27FC236}">
                <a16:creationId xmlns:a16="http://schemas.microsoft.com/office/drawing/2014/main" id="{CEB66E96-9F74-C842-879A-7FAC5A724E9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A509121-0443-5546-8EB3-FC0433F981DE}"/>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207339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8D64E7-9DF5-7849-B50B-F4CFDF41FDC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382EC89-DE48-4B49-8494-8EF55975D52C}"/>
              </a:ext>
            </a:extLst>
          </p:cNvPr>
          <p:cNvSpPr>
            <a:spLocks noGrp="1"/>
          </p:cNvSpPr>
          <p:nvPr>
            <p:ph sz="half" idx="1"/>
          </p:nvPr>
        </p:nvSpPr>
        <p:spPr>
          <a:xfrm>
            <a:off x="838200" y="1825625"/>
            <a:ext cx="5181600" cy="4351338"/>
          </a:xfrm>
        </p:spPr>
        <p:txBody>
          <a:bodyPr/>
          <a:lstStyle/>
          <a:p>
            <a:r>
              <a:rPr lang="hu-HU"/>
              <a:t>Mintaszöveg szerkesztése
Második szint
Harmadik szint
Negyedik szint
Ötödik szint</a:t>
            </a:r>
          </a:p>
        </p:txBody>
      </p:sp>
      <p:sp>
        <p:nvSpPr>
          <p:cNvPr id="4" name="Tartalom helye 3">
            <a:extLst>
              <a:ext uri="{FF2B5EF4-FFF2-40B4-BE49-F238E27FC236}">
                <a16:creationId xmlns:a16="http://schemas.microsoft.com/office/drawing/2014/main" id="{1AAC62C9-535D-674C-BAB1-9FFC0069C891}"/>
              </a:ext>
            </a:extLst>
          </p:cNvPr>
          <p:cNvSpPr>
            <a:spLocks noGrp="1"/>
          </p:cNvSpPr>
          <p:nvPr>
            <p:ph sz="half" idx="2"/>
          </p:nvPr>
        </p:nvSpPr>
        <p:spPr>
          <a:xfrm>
            <a:off x="6172200" y="1825625"/>
            <a:ext cx="5181600" cy="4351338"/>
          </a:xfrm>
        </p:spPr>
        <p:txBody>
          <a:bodyPr/>
          <a:lstStyle/>
          <a:p>
            <a:r>
              <a:rPr lang="hu-HU"/>
              <a:t>Mintaszöveg szerkesztése
Második szint
Harmadik szint
Negyedik szint
Ötödik szint</a:t>
            </a:r>
          </a:p>
        </p:txBody>
      </p:sp>
      <p:sp>
        <p:nvSpPr>
          <p:cNvPr id="5" name="Dátum helye 4">
            <a:extLst>
              <a:ext uri="{FF2B5EF4-FFF2-40B4-BE49-F238E27FC236}">
                <a16:creationId xmlns:a16="http://schemas.microsoft.com/office/drawing/2014/main" id="{B3E2C7C6-B91C-7545-89A2-4D87534A1280}"/>
              </a:ext>
            </a:extLst>
          </p:cNvPr>
          <p:cNvSpPr>
            <a:spLocks noGrp="1"/>
          </p:cNvSpPr>
          <p:nvPr>
            <p:ph type="dt" sz="half" idx="10"/>
          </p:nvPr>
        </p:nvSpPr>
        <p:spPr/>
        <p:txBody>
          <a:bodyPr/>
          <a:lstStyle/>
          <a:p>
            <a:fld id="{84C98268-C1E1-5C45-A952-D7B95B0AE97A}" type="datetimeFigureOut">
              <a:rPr lang="hu-HU" smtClean="0"/>
              <a:t>2025. 07. 03.</a:t>
            </a:fld>
            <a:endParaRPr lang="hu-HU"/>
          </a:p>
        </p:txBody>
      </p:sp>
      <p:sp>
        <p:nvSpPr>
          <p:cNvPr id="6" name="Élőláb helye 5">
            <a:extLst>
              <a:ext uri="{FF2B5EF4-FFF2-40B4-BE49-F238E27FC236}">
                <a16:creationId xmlns:a16="http://schemas.microsoft.com/office/drawing/2014/main" id="{67F536E3-9EC2-7C42-A5A6-DD946AAE1997}"/>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9239D36-2F9D-5E47-A91D-CB4ECF4DFD53}"/>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323675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76E212D-EFC9-E843-AEF9-4697F4354F9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C0F4C0F8-A495-6242-8F9E-34A6AEED99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hu-HU"/>
              <a:t>Mintaszöveg szerkesztése
Második szint
Harmadik szint
Negyedik szint
Ötödik szint</a:t>
            </a:r>
          </a:p>
        </p:txBody>
      </p:sp>
      <p:sp>
        <p:nvSpPr>
          <p:cNvPr id="4" name="Tartalom helye 3">
            <a:extLst>
              <a:ext uri="{FF2B5EF4-FFF2-40B4-BE49-F238E27FC236}">
                <a16:creationId xmlns:a16="http://schemas.microsoft.com/office/drawing/2014/main" id="{212D6E2A-C35D-C240-AAB7-324EE81F6078}"/>
              </a:ext>
            </a:extLst>
          </p:cNvPr>
          <p:cNvSpPr>
            <a:spLocks noGrp="1"/>
          </p:cNvSpPr>
          <p:nvPr>
            <p:ph sz="half" idx="2"/>
          </p:nvPr>
        </p:nvSpPr>
        <p:spPr>
          <a:xfrm>
            <a:off x="839788" y="2505075"/>
            <a:ext cx="5157787" cy="3684588"/>
          </a:xfrm>
        </p:spPr>
        <p:txBody>
          <a:bodyPr/>
          <a:lstStyle/>
          <a:p>
            <a:r>
              <a:rPr lang="hu-HU"/>
              <a:t>Mintaszöveg szerkesztése
Második szint
Harmadik szint
Negyedik szint
Ötödik szint</a:t>
            </a:r>
          </a:p>
        </p:txBody>
      </p:sp>
      <p:sp>
        <p:nvSpPr>
          <p:cNvPr id="5" name="Szöveg helye 4">
            <a:extLst>
              <a:ext uri="{FF2B5EF4-FFF2-40B4-BE49-F238E27FC236}">
                <a16:creationId xmlns:a16="http://schemas.microsoft.com/office/drawing/2014/main" id="{A81330E7-B625-424C-8217-22573F56F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hu-HU"/>
              <a:t>Mintaszöveg szerkesztése
Második szint
Harmadik szint
Negyedik szint
Ötödik szint</a:t>
            </a:r>
          </a:p>
        </p:txBody>
      </p:sp>
      <p:sp>
        <p:nvSpPr>
          <p:cNvPr id="6" name="Tartalom helye 5">
            <a:extLst>
              <a:ext uri="{FF2B5EF4-FFF2-40B4-BE49-F238E27FC236}">
                <a16:creationId xmlns:a16="http://schemas.microsoft.com/office/drawing/2014/main" id="{33F22E5C-A586-AB40-A686-186F5106ADDC}"/>
              </a:ext>
            </a:extLst>
          </p:cNvPr>
          <p:cNvSpPr>
            <a:spLocks noGrp="1"/>
          </p:cNvSpPr>
          <p:nvPr>
            <p:ph sz="quarter" idx="4"/>
          </p:nvPr>
        </p:nvSpPr>
        <p:spPr>
          <a:xfrm>
            <a:off x="6172200" y="2505075"/>
            <a:ext cx="5183188" cy="3684588"/>
          </a:xfrm>
        </p:spPr>
        <p:txBody>
          <a:bodyPr/>
          <a:lstStyle/>
          <a:p>
            <a:r>
              <a:rPr lang="hu-HU"/>
              <a:t>Mintaszöveg szerkesztése
Második szint
Harmadik szint
Negyedik szint
Ötödik szint</a:t>
            </a:r>
          </a:p>
        </p:txBody>
      </p:sp>
      <p:sp>
        <p:nvSpPr>
          <p:cNvPr id="7" name="Dátum helye 6">
            <a:extLst>
              <a:ext uri="{FF2B5EF4-FFF2-40B4-BE49-F238E27FC236}">
                <a16:creationId xmlns:a16="http://schemas.microsoft.com/office/drawing/2014/main" id="{86070531-A794-454B-AC6D-98AB51FBEE05}"/>
              </a:ext>
            </a:extLst>
          </p:cNvPr>
          <p:cNvSpPr>
            <a:spLocks noGrp="1"/>
          </p:cNvSpPr>
          <p:nvPr>
            <p:ph type="dt" sz="half" idx="10"/>
          </p:nvPr>
        </p:nvSpPr>
        <p:spPr/>
        <p:txBody>
          <a:bodyPr/>
          <a:lstStyle/>
          <a:p>
            <a:fld id="{84C98268-C1E1-5C45-A952-D7B95B0AE97A}" type="datetimeFigureOut">
              <a:rPr lang="hu-HU" smtClean="0"/>
              <a:t>2025. 07. 03.</a:t>
            </a:fld>
            <a:endParaRPr lang="hu-HU"/>
          </a:p>
        </p:txBody>
      </p:sp>
      <p:sp>
        <p:nvSpPr>
          <p:cNvPr id="8" name="Élőláb helye 7">
            <a:extLst>
              <a:ext uri="{FF2B5EF4-FFF2-40B4-BE49-F238E27FC236}">
                <a16:creationId xmlns:a16="http://schemas.microsoft.com/office/drawing/2014/main" id="{7F4896FC-7628-F84A-834A-87FC631E6CF4}"/>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F095E2F2-F3BA-7F41-BB1C-6346416B4D7D}"/>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415148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C8C240B-11F8-B34C-8BFB-1FE5AB55330A}"/>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5954971-DEEB-3244-8632-9615BD209881}"/>
              </a:ext>
            </a:extLst>
          </p:cNvPr>
          <p:cNvSpPr>
            <a:spLocks noGrp="1"/>
          </p:cNvSpPr>
          <p:nvPr>
            <p:ph type="dt" sz="half" idx="10"/>
          </p:nvPr>
        </p:nvSpPr>
        <p:spPr/>
        <p:txBody>
          <a:bodyPr/>
          <a:lstStyle/>
          <a:p>
            <a:fld id="{84C98268-C1E1-5C45-A952-D7B95B0AE97A}" type="datetimeFigureOut">
              <a:rPr lang="hu-HU" smtClean="0"/>
              <a:t>2025. 07. 03.</a:t>
            </a:fld>
            <a:endParaRPr lang="hu-HU"/>
          </a:p>
        </p:txBody>
      </p:sp>
      <p:sp>
        <p:nvSpPr>
          <p:cNvPr id="4" name="Élőláb helye 3">
            <a:extLst>
              <a:ext uri="{FF2B5EF4-FFF2-40B4-BE49-F238E27FC236}">
                <a16:creationId xmlns:a16="http://schemas.microsoft.com/office/drawing/2014/main" id="{55F868A1-5A8C-274D-AC44-95414589ABD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F4375EDA-CE8D-2542-9A84-592CB860A40D}"/>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25303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DCA46F65-79E5-6640-BB8A-88AC37447498}"/>
              </a:ext>
            </a:extLst>
          </p:cNvPr>
          <p:cNvSpPr>
            <a:spLocks noGrp="1"/>
          </p:cNvSpPr>
          <p:nvPr>
            <p:ph type="dt" sz="half" idx="10"/>
          </p:nvPr>
        </p:nvSpPr>
        <p:spPr/>
        <p:txBody>
          <a:bodyPr/>
          <a:lstStyle/>
          <a:p>
            <a:fld id="{84C98268-C1E1-5C45-A952-D7B95B0AE97A}" type="datetimeFigureOut">
              <a:rPr lang="hu-HU" smtClean="0"/>
              <a:t>2025. 07. 03.</a:t>
            </a:fld>
            <a:endParaRPr lang="hu-HU"/>
          </a:p>
        </p:txBody>
      </p:sp>
      <p:sp>
        <p:nvSpPr>
          <p:cNvPr id="3" name="Élőláb helye 2">
            <a:extLst>
              <a:ext uri="{FF2B5EF4-FFF2-40B4-BE49-F238E27FC236}">
                <a16:creationId xmlns:a16="http://schemas.microsoft.com/office/drawing/2014/main" id="{576F9CD8-62E8-A344-8837-0E8848ADD36E}"/>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2FE744F3-F316-EC4D-A357-B10CF610AC10}"/>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4117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5121203-76E8-CF48-AFDD-C08BD94A935B}"/>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158C0D2F-119B-5D42-8A65-746B723B3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hu-HU"/>
              <a:t>Mintaszöveg szerkesztése
Második szint
Harmadik szint
Negyedik szint
Ötödik szint</a:t>
            </a:r>
          </a:p>
        </p:txBody>
      </p:sp>
      <p:sp>
        <p:nvSpPr>
          <p:cNvPr id="4" name="Szöveg helye 3">
            <a:extLst>
              <a:ext uri="{FF2B5EF4-FFF2-40B4-BE49-F238E27FC236}">
                <a16:creationId xmlns:a16="http://schemas.microsoft.com/office/drawing/2014/main" id="{CCCF4AF3-AB8F-4F40-A5BC-5938AF9E1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hu-HU"/>
              <a:t>Mintaszöveg szerkesztése
Második szint
Harmadik szint
Negyedik szint
Ötödik szint</a:t>
            </a:r>
          </a:p>
        </p:txBody>
      </p:sp>
      <p:sp>
        <p:nvSpPr>
          <p:cNvPr id="5" name="Dátum helye 4">
            <a:extLst>
              <a:ext uri="{FF2B5EF4-FFF2-40B4-BE49-F238E27FC236}">
                <a16:creationId xmlns:a16="http://schemas.microsoft.com/office/drawing/2014/main" id="{AB2DC796-CB61-4641-A562-F133196FEC97}"/>
              </a:ext>
            </a:extLst>
          </p:cNvPr>
          <p:cNvSpPr>
            <a:spLocks noGrp="1"/>
          </p:cNvSpPr>
          <p:nvPr>
            <p:ph type="dt" sz="half" idx="10"/>
          </p:nvPr>
        </p:nvSpPr>
        <p:spPr/>
        <p:txBody>
          <a:bodyPr/>
          <a:lstStyle/>
          <a:p>
            <a:fld id="{84C98268-C1E1-5C45-A952-D7B95B0AE97A}" type="datetimeFigureOut">
              <a:rPr lang="hu-HU" smtClean="0"/>
              <a:t>2025. 07. 03.</a:t>
            </a:fld>
            <a:endParaRPr lang="hu-HU"/>
          </a:p>
        </p:txBody>
      </p:sp>
      <p:sp>
        <p:nvSpPr>
          <p:cNvPr id="6" name="Élőláb helye 5">
            <a:extLst>
              <a:ext uri="{FF2B5EF4-FFF2-40B4-BE49-F238E27FC236}">
                <a16:creationId xmlns:a16="http://schemas.microsoft.com/office/drawing/2014/main" id="{6E6BC2EB-A5D4-9649-BCCF-DB7FB647224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6E71873-612B-FD46-98D9-5EE27F46FB02}"/>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64083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7C57719-3DA3-F840-BF88-A98938D7E3E1}"/>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D86DB84D-E331-2D4D-B110-8579350ED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C4F07BD4-77ED-A24F-8126-77639250F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hu-HU"/>
              <a:t>Mintaszöveg szerkesztése
Második szint
Harmadik szint
Negyedik szint
Ötödik szint</a:t>
            </a:r>
          </a:p>
        </p:txBody>
      </p:sp>
      <p:sp>
        <p:nvSpPr>
          <p:cNvPr id="5" name="Dátum helye 4">
            <a:extLst>
              <a:ext uri="{FF2B5EF4-FFF2-40B4-BE49-F238E27FC236}">
                <a16:creationId xmlns:a16="http://schemas.microsoft.com/office/drawing/2014/main" id="{D353D5D8-8518-BF43-A85D-494896B74BBB}"/>
              </a:ext>
            </a:extLst>
          </p:cNvPr>
          <p:cNvSpPr>
            <a:spLocks noGrp="1"/>
          </p:cNvSpPr>
          <p:nvPr>
            <p:ph type="dt" sz="half" idx="10"/>
          </p:nvPr>
        </p:nvSpPr>
        <p:spPr/>
        <p:txBody>
          <a:bodyPr/>
          <a:lstStyle/>
          <a:p>
            <a:fld id="{84C98268-C1E1-5C45-A952-D7B95B0AE97A}" type="datetimeFigureOut">
              <a:rPr lang="hu-HU" smtClean="0"/>
              <a:t>2025. 07. 03.</a:t>
            </a:fld>
            <a:endParaRPr lang="hu-HU"/>
          </a:p>
        </p:txBody>
      </p:sp>
      <p:sp>
        <p:nvSpPr>
          <p:cNvPr id="6" name="Élőláb helye 5">
            <a:extLst>
              <a:ext uri="{FF2B5EF4-FFF2-40B4-BE49-F238E27FC236}">
                <a16:creationId xmlns:a16="http://schemas.microsoft.com/office/drawing/2014/main" id="{E1E4CF2F-3330-B147-93CE-BCEE7C9CF9D5}"/>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2F91B097-73EA-454C-9770-E7201C41C9AD}"/>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56913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0BF4A4A6-0F8B-8C48-B454-E43C26D01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55834CF-022D-E94D-8E0A-E917ADE6B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9EF9CCE1-DE1B-C447-A4F1-CA789A4E58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98268-C1E1-5C45-A952-D7B95B0AE97A}" type="datetimeFigureOut">
              <a:rPr lang="hu-HU" smtClean="0"/>
              <a:t>2025. 07. 03.</a:t>
            </a:fld>
            <a:endParaRPr lang="hu-HU"/>
          </a:p>
        </p:txBody>
      </p:sp>
      <p:sp>
        <p:nvSpPr>
          <p:cNvPr id="5" name="Élőláb helye 4">
            <a:extLst>
              <a:ext uri="{FF2B5EF4-FFF2-40B4-BE49-F238E27FC236}">
                <a16:creationId xmlns:a16="http://schemas.microsoft.com/office/drawing/2014/main" id="{57C2F029-7EC5-EF46-8DEA-E7DAC381D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B0E9C6E1-4BD7-454B-90C2-FAB8A2FC1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EAA7F-C62B-F246-A793-9ED832A9CCAD}" type="slidenum">
              <a:rPr lang="hu-HU" smtClean="0"/>
              <a:t>‹#›</a:t>
            </a:fld>
            <a:endParaRPr lang="hu-HU"/>
          </a:p>
        </p:txBody>
      </p:sp>
    </p:spTree>
    <p:extLst>
      <p:ext uri="{BB962C8B-B14F-4D97-AF65-F5344CB8AC3E}">
        <p14:creationId xmlns:p14="http://schemas.microsoft.com/office/powerpoint/2010/main" val="216229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fi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39/D2RP00260D"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tomc.elte.hu/publications/92"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ttomc.elte.hu/publications/9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9.xml"/><Relationship Id="rId3" Type="http://schemas.openxmlformats.org/officeDocument/2006/relationships/customXml" Target="../ink/ink1.xml"/><Relationship Id="rId7" Type="http://schemas.openxmlformats.org/officeDocument/2006/relationships/image" Target="../media/image7.png"/><Relationship Id="rId12" Type="http://schemas.openxmlformats.org/officeDocument/2006/relationships/customXml" Target="../ink/ink8.xml"/><Relationship Id="rId2" Type="http://schemas.openxmlformats.org/officeDocument/2006/relationships/notesSlide" Target="../notesSlides/notesSlide3.xml"/><Relationship Id="rId16" Type="http://schemas.openxmlformats.org/officeDocument/2006/relationships/customXml" Target="../ink/ink12.xml"/><Relationship Id="rId1" Type="http://schemas.openxmlformats.org/officeDocument/2006/relationships/slideLayout" Target="../slideLayouts/slideLayout12.xml"/><Relationship Id="rId6" Type="http://schemas.openxmlformats.org/officeDocument/2006/relationships/customXml" Target="../ink/ink3.xml"/><Relationship Id="rId11" Type="http://schemas.openxmlformats.org/officeDocument/2006/relationships/customXml" Target="../ink/ink7.xml"/><Relationship Id="rId5" Type="http://schemas.openxmlformats.org/officeDocument/2006/relationships/customXml" Target="../ink/ink2.xml"/><Relationship Id="rId15" Type="http://schemas.openxmlformats.org/officeDocument/2006/relationships/customXml" Target="../ink/ink11.xml"/><Relationship Id="rId10" Type="http://schemas.openxmlformats.org/officeDocument/2006/relationships/customXml" Target="../ink/ink6.xml"/><Relationship Id="rId4" Type="http://schemas.openxmlformats.org/officeDocument/2006/relationships/image" Target="../media/image6.png"/><Relationship Id="rId9" Type="http://schemas.openxmlformats.org/officeDocument/2006/relationships/customXml" Target="../ink/ink5.xml"/><Relationship Id="rId14" Type="http://schemas.openxmlformats.org/officeDocument/2006/relationships/customXml" Target="../ink/ink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artalom helye 8">
            <a:extLst>
              <a:ext uri="{FF2B5EF4-FFF2-40B4-BE49-F238E27FC236}">
                <a16:creationId xmlns:a16="http://schemas.microsoft.com/office/drawing/2014/main" id="{85062A64-5065-284B-A303-8CD270874366}"/>
              </a:ext>
            </a:extLst>
          </p:cNvPr>
          <p:cNvPicPr>
            <a:picLocks noGrp="1" noChangeAspect="1"/>
          </p:cNvPicPr>
          <p:nvPr>
            <p:ph idx="1"/>
          </p:nvPr>
        </p:nvPicPr>
        <p:blipFill>
          <a:blip r:embed="rId2"/>
          <a:stretch>
            <a:fillRect/>
          </a:stretch>
        </p:blipFill>
        <p:spPr>
          <a:xfrm>
            <a:off x="0" y="-18966"/>
            <a:ext cx="12192000" cy="6858000"/>
          </a:xfrm>
        </p:spPr>
      </p:pic>
      <p:sp>
        <p:nvSpPr>
          <p:cNvPr id="7" name="Cím 1">
            <a:extLst>
              <a:ext uri="{FF2B5EF4-FFF2-40B4-BE49-F238E27FC236}">
                <a16:creationId xmlns:a16="http://schemas.microsoft.com/office/drawing/2014/main" id="{7526A6D4-531E-7D43-81CA-954398D2809F}"/>
              </a:ext>
            </a:extLst>
          </p:cNvPr>
          <p:cNvSpPr txBox="1">
            <a:spLocks/>
          </p:cNvSpPr>
          <p:nvPr/>
        </p:nvSpPr>
        <p:spPr>
          <a:xfrm>
            <a:off x="-163595" y="2395641"/>
            <a:ext cx="9608234" cy="20287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700" b="1" cap="all"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hu-HU" sz="3700" spc="3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pPr>
            <a:r>
              <a:rPr lang="en-GB" sz="23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MTA-ELTE Research Group on Inquiry-based Chemistry Education</a:t>
            </a:r>
          </a:p>
        </p:txBody>
      </p:sp>
      <p:sp>
        <p:nvSpPr>
          <p:cNvPr id="5" name="Cím 1">
            <a:extLst>
              <a:ext uri="{FF2B5EF4-FFF2-40B4-BE49-F238E27FC236}">
                <a16:creationId xmlns:a16="http://schemas.microsoft.com/office/drawing/2014/main" id="{B46220C8-18AF-4FD2-A0E3-B402C4421CA8}"/>
              </a:ext>
            </a:extLst>
          </p:cNvPr>
          <p:cNvSpPr txBox="1">
            <a:spLocks/>
          </p:cNvSpPr>
          <p:nvPr/>
        </p:nvSpPr>
        <p:spPr>
          <a:xfrm>
            <a:off x="723898" y="4383759"/>
            <a:ext cx="7833248" cy="10791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4000"/>
              </a:lnSpc>
            </a:pPr>
            <a:r>
              <a:rPr lang="hu-HU"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István Füzesi  and </a:t>
            </a:r>
            <a:r>
              <a:rPr lang="hu-HU" sz="2400" b="1" u="sng"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Luca Szalay</a:t>
            </a:r>
          </a:p>
        </p:txBody>
      </p:sp>
      <p:sp>
        <p:nvSpPr>
          <p:cNvPr id="6" name="Cím 1">
            <a:extLst>
              <a:ext uri="{FF2B5EF4-FFF2-40B4-BE49-F238E27FC236}">
                <a16:creationId xmlns:a16="http://schemas.microsoft.com/office/drawing/2014/main" id="{881288BA-6D9D-4519-B627-D3320E1CCA2E}"/>
              </a:ext>
            </a:extLst>
          </p:cNvPr>
          <p:cNvSpPr txBox="1">
            <a:spLocks/>
          </p:cNvSpPr>
          <p:nvPr/>
        </p:nvSpPr>
        <p:spPr>
          <a:xfrm>
            <a:off x="256286" y="5742823"/>
            <a:ext cx="8300860" cy="7262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hu-HU" sz="2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11</a:t>
            </a:r>
            <a:r>
              <a:rPr lang="hu-HU" sz="2400" spc="3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a:r>
            <a:r>
              <a:rPr lang="hu-HU" sz="2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EUROVARIETY </a:t>
            </a:r>
            <a:r>
              <a:rPr lang="hu-HU" sz="24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conference</a:t>
            </a:r>
            <a:r>
              <a:rPr lang="hu-HU" sz="2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Poland, </a:t>
            </a:r>
            <a:r>
              <a:rPr lang="hu-HU" sz="24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Krakow</a:t>
            </a:r>
            <a:r>
              <a:rPr lang="hu-HU" sz="2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hu-HU" sz="24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Jagiellonian</a:t>
            </a:r>
            <a:r>
              <a:rPr lang="hu-HU" sz="2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University, 3</a:t>
            </a:r>
            <a:r>
              <a:rPr lang="hu-HU" sz="2400" spc="3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rd</a:t>
            </a:r>
            <a:r>
              <a:rPr lang="hu-HU" sz="2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hu-HU" sz="24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July</a:t>
            </a:r>
            <a:r>
              <a:rPr lang="hu-HU" sz="2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2025</a:t>
            </a:r>
          </a:p>
          <a:p>
            <a:pPr algn="ctr">
              <a:lnSpc>
                <a:spcPct val="100000"/>
              </a:lnSpc>
            </a:pPr>
            <a:endParaRPr lang="hu-HU" sz="2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2">
            <a:extLst>
              <a:ext uri="{FF2B5EF4-FFF2-40B4-BE49-F238E27FC236}">
                <a16:creationId xmlns:a16="http://schemas.microsoft.com/office/drawing/2014/main" id="{397D8DC7-0E7B-449B-9698-A7A9C1825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838" y="402508"/>
            <a:ext cx="1116698" cy="1833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18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00A36-A3F9-9D3D-2DBC-47C90D8226AA}"/>
            </a:ext>
          </a:extLst>
        </p:cNvPr>
        <p:cNvGrpSpPr/>
        <p:nvPr/>
      </p:nvGrpSpPr>
      <p:grpSpPr>
        <a:xfrm>
          <a:off x="0" y="0"/>
          <a:ext cx="0" cy="0"/>
          <a:chOff x="0" y="0"/>
          <a:chExt cx="0" cy="0"/>
        </a:xfrm>
      </p:grpSpPr>
      <p:cxnSp>
        <p:nvCxnSpPr>
          <p:cNvPr id="6" name="Egyenes összekötő 5">
            <a:extLst>
              <a:ext uri="{FF2B5EF4-FFF2-40B4-BE49-F238E27FC236}">
                <a16:creationId xmlns:a16="http://schemas.microsoft.com/office/drawing/2014/main" id="{4723772E-535C-CA8A-A7EC-3A8F67CEC0FF}"/>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9AFE4882-9ED0-F465-40DC-E34DEBE29B98}"/>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6317DE51-2B92-5E32-45D4-44D6E2B58B83}"/>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
        <p:nvSpPr>
          <p:cNvPr id="9" name="Rectangle 21">
            <a:extLst>
              <a:ext uri="{FF2B5EF4-FFF2-40B4-BE49-F238E27FC236}">
                <a16:creationId xmlns:a16="http://schemas.microsoft.com/office/drawing/2014/main" id="{451E032A-F1F5-F9FE-5CC2-EFF4ED964341}"/>
              </a:ext>
            </a:extLst>
          </p:cNvPr>
          <p:cNvSpPr>
            <a:spLocks noChangeArrowheads="1"/>
          </p:cNvSpPr>
          <p:nvPr/>
        </p:nvSpPr>
        <p:spPr bwMode="auto">
          <a:xfrm>
            <a:off x="358774" y="275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35" name="Rectangle 56">
            <a:extLst>
              <a:ext uri="{FF2B5EF4-FFF2-40B4-BE49-F238E27FC236}">
                <a16:creationId xmlns:a16="http://schemas.microsoft.com/office/drawing/2014/main" id="{B1BAEEE6-BA5A-78E6-8376-21941F06BA17}"/>
              </a:ext>
            </a:extLst>
          </p:cNvPr>
          <p:cNvSpPr>
            <a:spLocks noChangeArrowheads="1"/>
          </p:cNvSpPr>
          <p:nvPr/>
        </p:nvSpPr>
        <p:spPr bwMode="auto">
          <a:xfrm>
            <a:off x="158309" y="-2590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2" name="Rectangle 64">
            <a:extLst>
              <a:ext uri="{FF2B5EF4-FFF2-40B4-BE49-F238E27FC236}">
                <a16:creationId xmlns:a16="http://schemas.microsoft.com/office/drawing/2014/main" id="{8D46D824-6F09-A54B-6EBE-ED4E6B474B5B}"/>
              </a:ext>
            </a:extLst>
          </p:cNvPr>
          <p:cNvSpPr>
            <a:spLocks noChangeArrowheads="1"/>
          </p:cNvSpPr>
          <p:nvPr/>
        </p:nvSpPr>
        <p:spPr bwMode="auto">
          <a:xfrm>
            <a:off x="158309" y="198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18" name="Rectangle 134">
            <a:extLst>
              <a:ext uri="{FF2B5EF4-FFF2-40B4-BE49-F238E27FC236}">
                <a16:creationId xmlns:a16="http://schemas.microsoft.com/office/drawing/2014/main" id="{DE1225E2-BAC8-1CE3-F393-F06FEE76AB91}"/>
              </a:ext>
            </a:extLst>
          </p:cNvPr>
          <p:cNvSpPr>
            <a:spLocks noChangeArrowheads="1"/>
          </p:cNvSpPr>
          <p:nvPr/>
        </p:nvSpPr>
        <p:spPr bwMode="auto">
          <a:xfrm>
            <a:off x="5641145" y="37095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5" name="Szövegdoboz 4">
            <a:extLst>
              <a:ext uri="{FF2B5EF4-FFF2-40B4-BE49-F238E27FC236}">
                <a16:creationId xmlns:a16="http://schemas.microsoft.com/office/drawing/2014/main" id="{09C399CB-B1A7-D258-A08B-D2E12C670363}"/>
              </a:ext>
            </a:extLst>
          </p:cNvPr>
          <p:cNvSpPr txBox="1"/>
          <p:nvPr/>
        </p:nvSpPr>
        <p:spPr>
          <a:xfrm>
            <a:off x="763991" y="62640"/>
            <a:ext cx="11269700" cy="1077218"/>
          </a:xfrm>
          <a:prstGeom prst="rect">
            <a:avLst/>
          </a:prstGeom>
          <a:noFill/>
        </p:spPr>
        <p:txBody>
          <a:bodyPr wrap="square">
            <a:spAutoFit/>
          </a:bodyPr>
          <a:lstStyle/>
          <a:p>
            <a:pPr lvl="1"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II.3. E</a:t>
            </a:r>
            <a:r>
              <a:rPr lang="en-US"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xperimental</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design tasks</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example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a:p>
            <a:pPr lvl="1" algn="ct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Teacher</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guide</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of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worksheet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15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about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reaction</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rate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 name="Szövegdoboz 6">
            <a:extLst>
              <a:ext uri="{FF2B5EF4-FFF2-40B4-BE49-F238E27FC236}">
                <a16:creationId xmlns:a16="http://schemas.microsoft.com/office/drawing/2014/main" id="{4485B260-D9FB-1C5F-BF0C-8BA63ACE4210}"/>
              </a:ext>
            </a:extLst>
          </p:cNvPr>
          <p:cNvSpPr txBox="1"/>
          <p:nvPr/>
        </p:nvSpPr>
        <p:spPr>
          <a:xfrm>
            <a:off x="158309" y="1967369"/>
            <a:ext cx="12192000" cy="3046988"/>
          </a:xfrm>
          <a:prstGeom prst="rect">
            <a:avLst/>
          </a:prstGeom>
          <a:noFill/>
        </p:spPr>
        <p:txBody>
          <a:bodyPr wrap="square" rtlCol="0">
            <a:spAutoFit/>
          </a:bodyPr>
          <a:lstStyle/>
          <a:p>
            <a:pPr algn="just">
              <a:buNone/>
            </a:pPr>
            <a:r>
              <a:rPr lang="en-GB" sz="1800" dirty="0">
                <a:effectLst/>
                <a:latin typeface="Calibri" panose="020F0502020204030204" pitchFamily="34" charset="0"/>
                <a:ea typeface="Calibri" panose="020F0502020204030204" pitchFamily="34" charset="0"/>
                <a:cs typeface="Calibri" panose="020F0502020204030204" pitchFamily="34" charset="0"/>
              </a:rPr>
              <a:t>6</a:t>
            </a:r>
            <a:r>
              <a:rPr lang="en-GB" sz="2400" dirty="0">
                <a:effectLst/>
                <a:latin typeface="Open Sans" panose="020B0606030504020204" pitchFamily="34" charset="0"/>
                <a:ea typeface="Open Sans" panose="020B0606030504020204" pitchFamily="34" charset="0"/>
                <a:cs typeface="Open Sans" panose="020B0606030504020204" pitchFamily="34" charset="0"/>
              </a:rPr>
              <a:t>. WHICH OF THE FOLLOWING CONSTANTS SHOULD BE THE SAME IN ALL EXPERIMENTS? Mark with an </a:t>
            </a:r>
            <a:r>
              <a:rPr lang="en-GB" sz="2400" b="1" dirty="0">
                <a:effectLst/>
                <a:latin typeface="Open Sans" panose="020B0606030504020204" pitchFamily="34" charset="0"/>
                <a:ea typeface="Open Sans" panose="020B0606030504020204" pitchFamily="34" charset="0"/>
                <a:cs typeface="Open Sans" panose="020B0606030504020204" pitchFamily="34" charset="0"/>
              </a:rPr>
              <a:t>X </a:t>
            </a:r>
            <a:r>
              <a:rPr lang="en-GB" sz="2400" dirty="0">
                <a:effectLst/>
                <a:latin typeface="Open Sans" panose="020B0606030504020204" pitchFamily="34" charset="0"/>
                <a:ea typeface="Open Sans" panose="020B0606030504020204" pitchFamily="34" charset="0"/>
                <a:cs typeface="Open Sans" panose="020B0606030504020204" pitchFamily="34" charset="0"/>
              </a:rPr>
              <a:t>sign!</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a:buNone/>
            </a:pPr>
            <a:r>
              <a:rPr lang="en-GB" sz="2400" dirty="0">
                <a:effectLst/>
                <a:latin typeface="Open Sans" panose="020B0606030504020204" pitchFamily="34" charset="0"/>
                <a:ea typeface="Open Sans" panose="020B0606030504020204" pitchFamily="34" charset="0"/>
                <a:cs typeface="Open Sans" panose="020B0606030504020204" pitchFamily="34" charset="0"/>
              </a:rPr>
              <a:t>II. a)		 ☐ Volume of solutions.			☐ Concentration of solutions.</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marL="449580" indent="449580">
              <a:buNone/>
            </a:pPr>
            <a:r>
              <a:rPr lang="en-GB" sz="2400" dirty="0">
                <a:effectLst/>
                <a:latin typeface="Open Sans" panose="020B0606030504020204" pitchFamily="34" charset="0"/>
                <a:ea typeface="Open Sans" panose="020B0606030504020204" pitchFamily="34" charset="0"/>
                <a:cs typeface="Open Sans" panose="020B0606030504020204" pitchFamily="34" charset="0"/>
              </a:rPr>
              <a:t> </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GB" sz="2400" dirty="0">
                <a:effectLst/>
                <a:latin typeface="Open Sans" panose="020B0606030504020204" pitchFamily="34" charset="0"/>
                <a:ea typeface="Open Sans" panose="020B0606030504020204" pitchFamily="34" charset="0"/>
                <a:cs typeface="Open Sans" panose="020B0606030504020204" pitchFamily="34" charset="0"/>
              </a:rPr>
              <a:t>Temperature of the solutions.		☐ The order in which the solutions are dropped.</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a:buNone/>
            </a:pPr>
            <a:r>
              <a:rPr lang="en-GB" sz="2400" dirty="0">
                <a:effectLst/>
                <a:latin typeface="Open Sans" panose="020B0606030504020204" pitchFamily="34" charset="0"/>
                <a:ea typeface="Open Sans" panose="020B0606030504020204" pitchFamily="34" charset="0"/>
                <a:cs typeface="Open Sans" panose="020B0606030504020204" pitchFamily="34" charset="0"/>
              </a:rPr>
              <a:t>II. b)		</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GB" sz="2400" dirty="0">
                <a:effectLst/>
                <a:latin typeface="Open Sans" panose="020B0606030504020204" pitchFamily="34" charset="0"/>
                <a:ea typeface="Open Sans" panose="020B0606030504020204" pitchFamily="34" charset="0"/>
                <a:cs typeface="Open Sans" panose="020B0606030504020204" pitchFamily="34" charset="0"/>
              </a:rPr>
              <a:t> Volume of solutions.			</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r>
              <a:rPr lang="en-GB" sz="2400" dirty="0">
                <a:effectLst/>
                <a:latin typeface="Open Sans" panose="020B0606030504020204" pitchFamily="34" charset="0"/>
                <a:ea typeface="Open Sans" panose="020B0606030504020204" pitchFamily="34" charset="0"/>
                <a:cs typeface="Open Sans" panose="020B0606030504020204" pitchFamily="34" charset="0"/>
              </a:rPr>
              <a:t> Concentration of solutions.</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marL="449580" indent="449580"/>
            <a:r>
              <a:rPr lang="en-GB" sz="2400" dirty="0">
                <a:effectLst/>
                <a:latin typeface="Open Sans" panose="020B0606030504020204" pitchFamily="34" charset="0"/>
                <a:ea typeface="Open Sans" panose="020B0606030504020204" pitchFamily="34" charset="0"/>
                <a:cs typeface="Open Sans" panose="020B0606030504020204" pitchFamily="34" charset="0"/>
              </a:rPr>
              <a:t> ☐ Temperature of the solutions.		☐ The order in which the solutions are dropped.</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427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D80D9-13A8-171B-CE2C-3DC4D447D5C3}"/>
            </a:ext>
          </a:extLst>
        </p:cNvPr>
        <p:cNvGrpSpPr/>
        <p:nvPr/>
      </p:nvGrpSpPr>
      <p:grpSpPr>
        <a:xfrm>
          <a:off x="0" y="0"/>
          <a:ext cx="0" cy="0"/>
          <a:chOff x="0" y="0"/>
          <a:chExt cx="0" cy="0"/>
        </a:xfrm>
      </p:grpSpPr>
      <p:cxnSp>
        <p:nvCxnSpPr>
          <p:cNvPr id="6" name="Egyenes összekötő 5">
            <a:extLst>
              <a:ext uri="{FF2B5EF4-FFF2-40B4-BE49-F238E27FC236}">
                <a16:creationId xmlns:a16="http://schemas.microsoft.com/office/drawing/2014/main" id="{EE6ABF57-B14D-9B26-F1B3-014CE4E3C033}"/>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69892BBA-0A5B-E346-5194-5F1FD9DF76D7}"/>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5580997F-FF89-9352-F5B0-8499D1102282}"/>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
        <p:nvSpPr>
          <p:cNvPr id="9" name="Rectangle 21">
            <a:extLst>
              <a:ext uri="{FF2B5EF4-FFF2-40B4-BE49-F238E27FC236}">
                <a16:creationId xmlns:a16="http://schemas.microsoft.com/office/drawing/2014/main" id="{250AD792-2834-B5FD-8BAF-A26EFD7C0628}"/>
              </a:ext>
            </a:extLst>
          </p:cNvPr>
          <p:cNvSpPr>
            <a:spLocks noChangeArrowheads="1"/>
          </p:cNvSpPr>
          <p:nvPr/>
        </p:nvSpPr>
        <p:spPr bwMode="auto">
          <a:xfrm>
            <a:off x="358774" y="275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35" name="Rectangle 56">
            <a:extLst>
              <a:ext uri="{FF2B5EF4-FFF2-40B4-BE49-F238E27FC236}">
                <a16:creationId xmlns:a16="http://schemas.microsoft.com/office/drawing/2014/main" id="{6DF20990-4D59-A90D-DA67-BFC079F6A9C1}"/>
              </a:ext>
            </a:extLst>
          </p:cNvPr>
          <p:cNvSpPr>
            <a:spLocks noChangeArrowheads="1"/>
          </p:cNvSpPr>
          <p:nvPr/>
        </p:nvSpPr>
        <p:spPr bwMode="auto">
          <a:xfrm>
            <a:off x="158309" y="-2590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2" name="Rectangle 64">
            <a:extLst>
              <a:ext uri="{FF2B5EF4-FFF2-40B4-BE49-F238E27FC236}">
                <a16:creationId xmlns:a16="http://schemas.microsoft.com/office/drawing/2014/main" id="{6EE58A9E-317E-85AC-5953-6474E831FE66}"/>
              </a:ext>
            </a:extLst>
          </p:cNvPr>
          <p:cNvSpPr>
            <a:spLocks noChangeArrowheads="1"/>
          </p:cNvSpPr>
          <p:nvPr/>
        </p:nvSpPr>
        <p:spPr bwMode="auto">
          <a:xfrm>
            <a:off x="158309" y="198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18" name="Rectangle 134">
            <a:extLst>
              <a:ext uri="{FF2B5EF4-FFF2-40B4-BE49-F238E27FC236}">
                <a16:creationId xmlns:a16="http://schemas.microsoft.com/office/drawing/2014/main" id="{3D837360-E187-C69A-5FEE-D6FA7A657E8D}"/>
              </a:ext>
            </a:extLst>
          </p:cNvPr>
          <p:cNvSpPr>
            <a:spLocks noChangeArrowheads="1"/>
          </p:cNvSpPr>
          <p:nvPr/>
        </p:nvSpPr>
        <p:spPr bwMode="auto">
          <a:xfrm>
            <a:off x="5641145" y="37095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5" name="Szövegdoboz 4">
            <a:extLst>
              <a:ext uri="{FF2B5EF4-FFF2-40B4-BE49-F238E27FC236}">
                <a16:creationId xmlns:a16="http://schemas.microsoft.com/office/drawing/2014/main" id="{EBEBA636-C5A7-60DE-4F0C-8535D961F3D6}"/>
              </a:ext>
            </a:extLst>
          </p:cNvPr>
          <p:cNvSpPr txBox="1"/>
          <p:nvPr/>
        </p:nvSpPr>
        <p:spPr>
          <a:xfrm>
            <a:off x="563526" y="154664"/>
            <a:ext cx="11269700" cy="1077218"/>
          </a:xfrm>
          <a:prstGeom prst="rect">
            <a:avLst/>
          </a:prstGeom>
          <a:noFill/>
        </p:spPr>
        <p:txBody>
          <a:bodyPr wrap="square">
            <a:spAutoFit/>
          </a:bodyPr>
          <a:lstStyle/>
          <a:p>
            <a:pPr lvl="1"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II.3. E</a:t>
            </a:r>
            <a:r>
              <a:rPr lang="en-US"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xperimental</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design tasks</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example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a:p>
            <a:pPr lvl="1" algn="ct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Teacher</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guide</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of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worksheet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15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about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reaction</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rate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4" name="Szövegdoboz 3">
            <a:extLst>
              <a:ext uri="{FF2B5EF4-FFF2-40B4-BE49-F238E27FC236}">
                <a16:creationId xmlns:a16="http://schemas.microsoft.com/office/drawing/2014/main" id="{CD89BC32-53CD-057F-FBAA-FB54272E0248}"/>
              </a:ext>
            </a:extLst>
          </p:cNvPr>
          <p:cNvSpPr txBox="1"/>
          <p:nvPr/>
        </p:nvSpPr>
        <p:spPr>
          <a:xfrm>
            <a:off x="221150" y="1402620"/>
            <a:ext cx="11910237" cy="4708981"/>
          </a:xfrm>
          <a:prstGeom prst="rect">
            <a:avLst/>
          </a:prstGeom>
          <a:noFill/>
        </p:spPr>
        <p:txBody>
          <a:bodyPr wrap="square">
            <a:spAutoFit/>
          </a:bodyPr>
          <a:lstStyle/>
          <a:p>
            <a:pPr algn="just">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7. </a:t>
            </a:r>
            <a:r>
              <a:rPr lang="hu-HU" sz="2000" dirty="0">
                <a:effectLst/>
                <a:latin typeface="Open Sans" panose="020B0606030504020204" pitchFamily="34" charset="0"/>
                <a:ea typeface="Open Sans" panose="020B0606030504020204" pitchFamily="34" charset="0"/>
                <a:cs typeface="Open Sans" panose="020B0606030504020204" pitchFamily="34" charset="0"/>
              </a:rPr>
              <a:t>THE STEPS OF THE EXPERIMENTS:</a:t>
            </a:r>
          </a:p>
          <a:p>
            <a:pPr>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II. a): </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(1) Place the dropper or bottle containing the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water </a:t>
            </a:r>
            <a:r>
              <a:rPr lang="en-GB" sz="2000" dirty="0">
                <a:effectLst/>
                <a:latin typeface="Open Sans" panose="020B0606030504020204" pitchFamily="34" charset="0"/>
                <a:ea typeface="Open Sans" panose="020B0606030504020204" pitchFamily="34" charset="0"/>
                <a:cs typeface="Open Sans" panose="020B0606030504020204" pitchFamily="34" charset="0"/>
              </a:rPr>
              <a:t>in the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cold</a:t>
            </a:r>
            <a:r>
              <a:rPr lang="en-GB" sz="2000" dirty="0">
                <a:effectLst/>
                <a:latin typeface="Open Sans" panose="020B0606030504020204" pitchFamily="34" charset="0"/>
                <a:ea typeface="Open Sans" panose="020B0606030504020204" pitchFamily="34" charset="0"/>
                <a:cs typeface="Open Sans" panose="020B0606030504020204" pitchFamily="34" charset="0"/>
              </a:rPr>
              <a:t> water bath.</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(2) Drop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1 drop of cold Na</a:t>
            </a:r>
            <a:r>
              <a:rPr lang="en-GB" sz="20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a:t>
            </a:r>
            <a:r>
              <a:rPr lang="en-GB" sz="20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O</a:t>
            </a:r>
            <a:r>
              <a:rPr lang="en-GB" sz="20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3</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solution </a:t>
            </a:r>
            <a:r>
              <a:rPr lang="en-GB" sz="2000" dirty="0">
                <a:effectLst/>
                <a:latin typeface="Open Sans" panose="020B0606030504020204" pitchFamily="34" charset="0"/>
                <a:ea typeface="Open Sans" panose="020B0606030504020204" pitchFamily="34" charset="0"/>
                <a:cs typeface="Open Sans" panose="020B0606030504020204" pitchFamily="34" charset="0"/>
              </a:rPr>
              <a:t>into the circle marked </a:t>
            </a:r>
            <a:r>
              <a:rPr lang="en-GB" sz="2000" dirty="0" err="1">
                <a:effectLst/>
                <a:latin typeface="Open Sans" panose="020B0606030504020204" pitchFamily="34" charset="0"/>
                <a:ea typeface="Open Sans" panose="020B0606030504020204" pitchFamily="34" charset="0"/>
                <a:cs typeface="Open Sans" panose="020B0606030504020204" pitchFamily="34" charset="0"/>
              </a:rPr>
              <a:t>II.a</a:t>
            </a:r>
            <a:r>
              <a:rPr lang="en-GB" sz="2000" dirty="0">
                <a:effectLst/>
                <a:latin typeface="Open Sans" panose="020B0606030504020204" pitchFamily="34" charset="0"/>
                <a:ea typeface="Open Sans" panose="020B0606030504020204" pitchFamily="34" charset="0"/>
                <a:cs typeface="Open Sans" panose="020B0606030504020204" pitchFamily="34" charset="0"/>
              </a:rPr>
              <a:t>).</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(3) Drop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1 drop of cold water </a:t>
            </a:r>
            <a:r>
              <a:rPr lang="en-GB" sz="2000" dirty="0">
                <a:effectLst/>
                <a:latin typeface="Open Sans" panose="020B0606030504020204" pitchFamily="34" charset="0"/>
                <a:ea typeface="Open Sans" panose="020B0606030504020204" pitchFamily="34" charset="0"/>
                <a:cs typeface="Open Sans" panose="020B0606030504020204" pitchFamily="34" charset="0"/>
              </a:rPr>
              <a:t>on it.</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(4) Drop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1 drop of cold hydrochloric acid </a:t>
            </a:r>
            <a:r>
              <a:rPr lang="en-GB" sz="2000" dirty="0">
                <a:effectLst/>
                <a:latin typeface="Open Sans" panose="020B0606030504020204" pitchFamily="34" charset="0"/>
                <a:ea typeface="Open Sans" panose="020B0606030504020204" pitchFamily="34" charset="0"/>
                <a:cs typeface="Open Sans" panose="020B0606030504020204" pitchFamily="34" charset="0"/>
              </a:rPr>
              <a:t>on it.</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(5) Measure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the time that must elapse before you can no longer see the dot in the middle of the circle.</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II. b): </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(1) Place the droppers or bottles containing the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Na</a:t>
            </a:r>
            <a:r>
              <a:rPr lang="en-GB" sz="20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a:t>
            </a:r>
            <a:r>
              <a:rPr lang="en-GB" sz="20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O</a:t>
            </a:r>
            <a:r>
              <a:rPr lang="en-GB" sz="20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3</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solution and the hydrochloric acid</a:t>
            </a:r>
            <a:r>
              <a:rPr lang="en-GB" sz="2000" dirty="0">
                <a:effectLst/>
                <a:latin typeface="Open Sans" panose="020B0606030504020204" pitchFamily="34" charset="0"/>
                <a:ea typeface="Open Sans" panose="020B0606030504020204" pitchFamily="34" charset="0"/>
                <a:cs typeface="Open Sans" panose="020B0606030504020204" pitchFamily="34" charset="0"/>
              </a:rPr>
              <a:t> into the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warm</a:t>
            </a:r>
            <a:r>
              <a:rPr lang="en-GB" sz="2000" dirty="0">
                <a:effectLst/>
                <a:latin typeface="Open Sans" panose="020B0606030504020204" pitchFamily="34" charset="0"/>
                <a:ea typeface="Open Sans" panose="020B0606030504020204" pitchFamily="34" charset="0"/>
                <a:cs typeface="Open Sans" panose="020B0606030504020204" pitchFamily="34" charset="0"/>
              </a:rPr>
              <a:t> water bath.</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(2) Drop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1 drop of warm Na</a:t>
            </a:r>
            <a:r>
              <a:rPr lang="en-GB" sz="20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a:t>
            </a:r>
            <a:r>
              <a:rPr lang="en-GB" sz="20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O</a:t>
            </a:r>
            <a:r>
              <a:rPr lang="en-GB" sz="20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3</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solution </a:t>
            </a:r>
            <a:r>
              <a:rPr lang="en-GB" sz="2000" dirty="0">
                <a:effectLst/>
                <a:latin typeface="Open Sans" panose="020B0606030504020204" pitchFamily="34" charset="0"/>
                <a:ea typeface="Open Sans" panose="020B0606030504020204" pitchFamily="34" charset="0"/>
                <a:cs typeface="Open Sans" panose="020B0606030504020204" pitchFamily="34" charset="0"/>
              </a:rPr>
              <a:t>into the circle marked </a:t>
            </a:r>
            <a:r>
              <a:rPr lang="en-GB" sz="2000" dirty="0" err="1">
                <a:effectLst/>
                <a:latin typeface="Open Sans" panose="020B0606030504020204" pitchFamily="34" charset="0"/>
                <a:ea typeface="Open Sans" panose="020B0606030504020204" pitchFamily="34" charset="0"/>
                <a:cs typeface="Open Sans" panose="020B0606030504020204" pitchFamily="34" charset="0"/>
              </a:rPr>
              <a:t>II.b</a:t>
            </a:r>
            <a:r>
              <a:rPr lang="en-GB" sz="2000" dirty="0">
                <a:effectLst/>
                <a:latin typeface="Open Sans" panose="020B0606030504020204" pitchFamily="34" charset="0"/>
                <a:ea typeface="Open Sans" panose="020B0606030504020204" pitchFamily="34" charset="0"/>
                <a:cs typeface="Open Sans" panose="020B0606030504020204" pitchFamily="34" charset="0"/>
              </a:rPr>
              <a:t>).</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(3) Drop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1 drop of warm hydrochloric acid </a:t>
            </a:r>
            <a:r>
              <a:rPr lang="en-GB" sz="2000" dirty="0">
                <a:effectLst/>
                <a:latin typeface="Open Sans" panose="020B0606030504020204" pitchFamily="34" charset="0"/>
                <a:ea typeface="Open Sans" panose="020B0606030504020204" pitchFamily="34" charset="0"/>
                <a:cs typeface="Open Sans" panose="020B0606030504020204" pitchFamily="34" charset="0"/>
              </a:rPr>
              <a:t>on it.</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(4) Measure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the time that must elapse before you can no longer see the dot in the middle of the circle.</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5056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77A58-8CE6-B5B4-DB58-0E4EAEDB05FF}"/>
            </a:ext>
          </a:extLst>
        </p:cNvPr>
        <p:cNvGrpSpPr/>
        <p:nvPr/>
      </p:nvGrpSpPr>
      <p:grpSpPr>
        <a:xfrm>
          <a:off x="0" y="0"/>
          <a:ext cx="0" cy="0"/>
          <a:chOff x="0" y="0"/>
          <a:chExt cx="0" cy="0"/>
        </a:xfrm>
      </p:grpSpPr>
      <p:cxnSp>
        <p:nvCxnSpPr>
          <p:cNvPr id="6" name="Egyenes összekötő 5">
            <a:extLst>
              <a:ext uri="{FF2B5EF4-FFF2-40B4-BE49-F238E27FC236}">
                <a16:creationId xmlns:a16="http://schemas.microsoft.com/office/drawing/2014/main" id="{2512D36C-D2F8-7ED1-7623-317344AC2E1A}"/>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CAB8C865-2AAD-05A4-944B-BAB046C3B2C4}"/>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DA33B1A4-1AF0-23CE-B46C-1024817484C4}"/>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
        <p:nvSpPr>
          <p:cNvPr id="9" name="Rectangle 21">
            <a:extLst>
              <a:ext uri="{FF2B5EF4-FFF2-40B4-BE49-F238E27FC236}">
                <a16:creationId xmlns:a16="http://schemas.microsoft.com/office/drawing/2014/main" id="{A061A8E9-33B1-D0A5-5AED-20CE0C5D56C3}"/>
              </a:ext>
            </a:extLst>
          </p:cNvPr>
          <p:cNvSpPr>
            <a:spLocks noChangeArrowheads="1"/>
          </p:cNvSpPr>
          <p:nvPr/>
        </p:nvSpPr>
        <p:spPr bwMode="auto">
          <a:xfrm>
            <a:off x="358774" y="275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35" name="Rectangle 56">
            <a:extLst>
              <a:ext uri="{FF2B5EF4-FFF2-40B4-BE49-F238E27FC236}">
                <a16:creationId xmlns:a16="http://schemas.microsoft.com/office/drawing/2014/main" id="{D43ABEC9-190D-5868-AEBB-E74E94429816}"/>
              </a:ext>
            </a:extLst>
          </p:cNvPr>
          <p:cNvSpPr>
            <a:spLocks noChangeArrowheads="1"/>
          </p:cNvSpPr>
          <p:nvPr/>
        </p:nvSpPr>
        <p:spPr bwMode="auto">
          <a:xfrm>
            <a:off x="158309" y="-2590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2" name="Rectangle 64">
            <a:extLst>
              <a:ext uri="{FF2B5EF4-FFF2-40B4-BE49-F238E27FC236}">
                <a16:creationId xmlns:a16="http://schemas.microsoft.com/office/drawing/2014/main" id="{67C5D020-A875-935F-900C-BA505CB1F46C}"/>
              </a:ext>
            </a:extLst>
          </p:cNvPr>
          <p:cNvSpPr>
            <a:spLocks noChangeArrowheads="1"/>
          </p:cNvSpPr>
          <p:nvPr/>
        </p:nvSpPr>
        <p:spPr bwMode="auto">
          <a:xfrm>
            <a:off x="158309" y="198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18" name="Rectangle 134">
            <a:extLst>
              <a:ext uri="{FF2B5EF4-FFF2-40B4-BE49-F238E27FC236}">
                <a16:creationId xmlns:a16="http://schemas.microsoft.com/office/drawing/2014/main" id="{296D7CFB-B7E0-F0F1-4B13-362252771E38}"/>
              </a:ext>
            </a:extLst>
          </p:cNvPr>
          <p:cNvSpPr>
            <a:spLocks noChangeArrowheads="1"/>
          </p:cNvSpPr>
          <p:nvPr/>
        </p:nvSpPr>
        <p:spPr bwMode="auto">
          <a:xfrm>
            <a:off x="5641145" y="37095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5" name="Szövegdoboz 4">
            <a:extLst>
              <a:ext uri="{FF2B5EF4-FFF2-40B4-BE49-F238E27FC236}">
                <a16:creationId xmlns:a16="http://schemas.microsoft.com/office/drawing/2014/main" id="{1A952874-C0DA-225D-A472-C50BF05DFC10}"/>
              </a:ext>
            </a:extLst>
          </p:cNvPr>
          <p:cNvSpPr txBox="1"/>
          <p:nvPr/>
        </p:nvSpPr>
        <p:spPr>
          <a:xfrm>
            <a:off x="563526" y="154664"/>
            <a:ext cx="11269700" cy="1077218"/>
          </a:xfrm>
          <a:prstGeom prst="rect">
            <a:avLst/>
          </a:prstGeom>
          <a:noFill/>
        </p:spPr>
        <p:txBody>
          <a:bodyPr wrap="square">
            <a:spAutoFit/>
          </a:bodyPr>
          <a:lstStyle/>
          <a:p>
            <a:pPr lvl="1"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II.3. A s</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ample of experimental design tasks</a:t>
            </a:r>
            <a:endPar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lvl="1" algn="ct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Teacher</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guide</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of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worksheet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15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about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reaction</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rate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 name="Szövegdoboz 2">
            <a:extLst>
              <a:ext uri="{FF2B5EF4-FFF2-40B4-BE49-F238E27FC236}">
                <a16:creationId xmlns:a16="http://schemas.microsoft.com/office/drawing/2014/main" id="{DEB7B993-5392-5281-0425-91F82D99FBBE}"/>
              </a:ext>
            </a:extLst>
          </p:cNvPr>
          <p:cNvSpPr txBox="1"/>
          <p:nvPr/>
        </p:nvSpPr>
        <p:spPr>
          <a:xfrm>
            <a:off x="158309" y="1567049"/>
            <a:ext cx="11998842" cy="4493538"/>
          </a:xfrm>
          <a:prstGeom prst="rect">
            <a:avLst/>
          </a:prstGeom>
          <a:noFill/>
        </p:spPr>
        <p:txBody>
          <a:bodyPr wrap="square">
            <a:spAutoFit/>
          </a:bodyPr>
          <a:lstStyle/>
          <a:p>
            <a:pPr algn="just">
              <a:buNone/>
            </a:pPr>
            <a:r>
              <a:rPr lang="en-GB" sz="2200" cap="all" dirty="0">
                <a:effectLst/>
                <a:latin typeface="Open Sans" panose="020B0606030504020204" pitchFamily="34" charset="0"/>
                <a:ea typeface="Open Sans" panose="020B0606030504020204" pitchFamily="34" charset="0"/>
                <a:cs typeface="Open Sans" panose="020B0606030504020204" pitchFamily="34" charset="0"/>
              </a:rPr>
              <a:t>8. OBSERVATION:</a:t>
            </a:r>
            <a:endParaRPr lang="hu-HU" sz="22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200" dirty="0">
                <a:effectLst/>
                <a:latin typeface="Open Sans" panose="020B0606030504020204" pitchFamily="34" charset="0"/>
                <a:ea typeface="Open Sans" panose="020B0606030504020204" pitchFamily="34" charset="0"/>
                <a:cs typeface="Open Sans" panose="020B0606030504020204" pitchFamily="34" charset="0"/>
              </a:rPr>
              <a:t>II. a) </a:t>
            </a:r>
            <a:r>
              <a:rPr lang="en-GB" sz="2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In the case of dilution with water, the point in the centre of the circle is not visible after about 60 s.</a:t>
            </a:r>
            <a:endParaRPr lang="hu-HU" sz="22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200" dirty="0">
                <a:effectLst/>
                <a:latin typeface="Open Sans" panose="020B0606030504020204" pitchFamily="34" charset="0"/>
                <a:ea typeface="Open Sans" panose="020B0606030504020204" pitchFamily="34" charset="0"/>
                <a:cs typeface="Open Sans" panose="020B0606030504020204" pitchFamily="34" charset="0"/>
              </a:rPr>
              <a:t>II. b) </a:t>
            </a:r>
            <a:r>
              <a:rPr lang="en-GB" sz="2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For warm solutions, the dot in the middle of the circle is not visible after about 10 s.</a:t>
            </a:r>
            <a:endParaRPr lang="hu-HU" sz="22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200" cap="all" dirty="0">
                <a:effectLst/>
                <a:latin typeface="Open Sans" panose="020B0606030504020204" pitchFamily="34" charset="0"/>
                <a:ea typeface="Open Sans" panose="020B0606030504020204" pitchFamily="34" charset="0"/>
                <a:cs typeface="Open Sans" panose="020B0606030504020204" pitchFamily="34" charset="0"/>
              </a:rPr>
              <a:t>9. Explanation: </a:t>
            </a:r>
            <a:endParaRPr lang="hu-HU" sz="22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200" dirty="0">
                <a:effectLst/>
                <a:latin typeface="Open Sans" panose="020B0606030504020204" pitchFamily="34" charset="0"/>
                <a:ea typeface="Open Sans" panose="020B0606030504020204" pitchFamily="34" charset="0"/>
                <a:cs typeface="Open Sans" panose="020B0606030504020204" pitchFamily="34" charset="0"/>
              </a:rPr>
              <a:t>II. a) </a:t>
            </a:r>
            <a:r>
              <a:rPr lang="en-GB" sz="2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lower concentrations, there are fewer particles in a given space, so the particles collide less often and the reaction takes place more slowly.</a:t>
            </a:r>
            <a:endParaRPr lang="hu-HU" sz="22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200" dirty="0">
                <a:effectLst/>
                <a:latin typeface="Open Sans" panose="020B0606030504020204" pitchFamily="34" charset="0"/>
                <a:ea typeface="Open Sans" panose="020B0606030504020204" pitchFamily="34" charset="0"/>
                <a:cs typeface="Open Sans" panose="020B0606030504020204" pitchFamily="34" charset="0"/>
              </a:rPr>
              <a:t>II. b) </a:t>
            </a:r>
            <a:r>
              <a:rPr lang="en-GB" sz="2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higher temperatures, more particles have the energy to meet the activation energy requirement of the process. The particles move faster and collide more often. So</a:t>
            </a:r>
            <a:r>
              <a:rPr lang="hu-HU" sz="2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GB" sz="2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there are more frequent useful collisions.</a:t>
            </a:r>
            <a:endParaRPr lang="hu-HU" sz="22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200" dirty="0">
                <a:effectLst/>
                <a:latin typeface="Open Sans" panose="020B0606030504020204" pitchFamily="34" charset="0"/>
                <a:ea typeface="Open Sans" panose="020B0606030504020204" pitchFamily="34" charset="0"/>
                <a:cs typeface="Open Sans" panose="020B0606030504020204" pitchFamily="34" charset="0"/>
              </a:rPr>
              <a:t>10. CONCLUSION:</a:t>
            </a:r>
            <a:endParaRPr lang="hu-HU" sz="22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200" dirty="0">
                <a:effectLst/>
                <a:latin typeface="Open Sans" panose="020B0606030504020204" pitchFamily="34" charset="0"/>
                <a:ea typeface="Open Sans" panose="020B0606030504020204" pitchFamily="34" charset="0"/>
                <a:cs typeface="Open Sans" panose="020B0606030504020204" pitchFamily="34" charset="0"/>
              </a:rPr>
              <a:t>II. a) </a:t>
            </a:r>
            <a:r>
              <a:rPr lang="en-GB" sz="2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By reducing the concentration, the reaction rate can be reduced.</a:t>
            </a:r>
            <a:endParaRPr lang="hu-HU" sz="220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GB" sz="2200" dirty="0">
                <a:effectLst/>
                <a:latin typeface="Open Sans" panose="020B0606030504020204" pitchFamily="34" charset="0"/>
                <a:ea typeface="Open Sans" panose="020B0606030504020204" pitchFamily="34" charset="0"/>
                <a:cs typeface="Open Sans" panose="020B0606030504020204" pitchFamily="34" charset="0"/>
              </a:rPr>
              <a:t>II. b) </a:t>
            </a:r>
            <a:r>
              <a:rPr lang="en-GB" sz="2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By increasing the temperature, the reaction rate can be increased.</a:t>
            </a:r>
            <a:endParaRPr lang="hu-HU" sz="2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3112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358774" y="225718"/>
            <a:ext cx="11394040" cy="1077218"/>
          </a:xfrm>
          <a:prstGeom prst="rect">
            <a:avLst/>
          </a:prstGeom>
          <a:noFill/>
        </p:spPr>
        <p:txBody>
          <a:bodyPr wrap="square" rtlCol="0">
            <a:spAutoFit/>
          </a:bodyPr>
          <a:lstStyle/>
          <a:p>
            <a:pPr algn="ctr"/>
            <a:r>
              <a:rPr lang="en-GB"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III. Systems thinking tasks for motivation (e</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xample</a:t>
            </a:r>
            <a:r>
              <a:rPr lang="en-GB"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endPar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algn="ct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on</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worksheet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18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about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redox</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reactions</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endParaRPr lang="en-GB" sz="3200" b="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14694" y="1298326"/>
            <a:ext cx="12177306" cy="1015663"/>
          </a:xfrm>
          <a:prstGeom prst="rect">
            <a:avLst/>
          </a:prstGeom>
          <a:noFill/>
        </p:spPr>
        <p:txBody>
          <a:bodyPr wrap="square" rtlCol="0">
            <a:spAutoFit/>
          </a:bodyPr>
          <a:lstStyle/>
          <a:p>
            <a:r>
              <a:rPr lang="hu-HU" sz="2000" b="1" dirty="0">
                <a:latin typeface="Open Sans" panose="020B0606030504020204" pitchFamily="34" charset="0"/>
                <a:ea typeface="Open Sans" panose="020B0606030504020204" pitchFamily="34" charset="0"/>
                <a:cs typeface="Open Sans" panose="020B0606030504020204" pitchFamily="34" charset="0"/>
              </a:rPr>
              <a:t>…</a:t>
            </a:r>
            <a:r>
              <a:rPr lang="en-GB" sz="2000" dirty="0">
                <a:effectLst/>
                <a:latin typeface="Open Sans" panose="020B0606030504020204" pitchFamily="34" charset="0"/>
                <a:ea typeface="Open Sans" panose="020B0606030504020204" pitchFamily="34" charset="0"/>
                <a:cs typeface="Open Sans" panose="020B0606030504020204" pitchFamily="34" charset="0"/>
              </a:rPr>
              <a:t>"</a:t>
            </a:r>
            <a:r>
              <a:rPr lang="en-GB" sz="2000" i="1" dirty="0">
                <a:effectLst/>
                <a:latin typeface="Open Sans" panose="020B0606030504020204" pitchFamily="34" charset="0"/>
                <a:ea typeface="Open Sans" panose="020B0606030504020204" pitchFamily="34" charset="0"/>
                <a:cs typeface="Open Sans" panose="020B0606030504020204" pitchFamily="34" charset="0"/>
              </a:rPr>
              <a:t>The Health Toxicology Information Service reported 101 cases of chlorine poisoning last year. The majority of these accidents occur in households, which is why it is important to be careful when using hypochlorite containing and acidic cleaning products.</a:t>
            </a:r>
            <a:r>
              <a:rPr lang="en-GB" sz="2000" dirty="0">
                <a:effectLst/>
                <a:latin typeface="Open Sans" panose="020B0606030504020204" pitchFamily="34" charset="0"/>
                <a:ea typeface="Open Sans" panose="020B0606030504020204" pitchFamily="34" charset="0"/>
                <a:cs typeface="Open Sans" panose="020B0606030504020204" pitchFamily="34" charset="0"/>
              </a:rPr>
              <a:t>" - can be read on the website hazipatika.com…</a:t>
            </a:r>
            <a:r>
              <a:rPr lang="hu-HU" sz="2000" b="1" dirty="0">
                <a:effectLst/>
                <a:latin typeface="Open Sans" panose="020B0606030504020204" pitchFamily="34" charset="0"/>
                <a:ea typeface="Open Sans" panose="020B0606030504020204" pitchFamily="34" charset="0"/>
                <a:cs typeface="Open Sans" panose="020B0606030504020204" pitchFamily="34" charset="0"/>
              </a:rPr>
              <a:t>”</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0" name="Tartalom helye 14">
            <a:extLst>
              <a:ext uri="{FF2B5EF4-FFF2-40B4-BE49-F238E27FC236}">
                <a16:creationId xmlns:a16="http://schemas.microsoft.com/office/drawing/2014/main" id="{F9E9A11C-53B9-4E09-96FB-FAB945F9CB31}"/>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0B2E556E-3FCC-469A-9020-E74E90D6BEA0}"/>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
        <p:nvSpPr>
          <p:cNvPr id="9" name="Rectangle 21">
            <a:extLst>
              <a:ext uri="{FF2B5EF4-FFF2-40B4-BE49-F238E27FC236}">
                <a16:creationId xmlns:a16="http://schemas.microsoft.com/office/drawing/2014/main" id="{01607616-B22D-8342-EE3E-614BFF5C9EE4}"/>
              </a:ext>
            </a:extLst>
          </p:cNvPr>
          <p:cNvSpPr>
            <a:spLocks noChangeArrowheads="1"/>
          </p:cNvSpPr>
          <p:nvPr/>
        </p:nvSpPr>
        <p:spPr bwMode="auto">
          <a:xfrm>
            <a:off x="358774" y="275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35" name="Rectangle 56">
            <a:extLst>
              <a:ext uri="{FF2B5EF4-FFF2-40B4-BE49-F238E27FC236}">
                <a16:creationId xmlns:a16="http://schemas.microsoft.com/office/drawing/2014/main" id="{2A42B805-17C6-A01C-E858-5F5E86A7D9D7}"/>
              </a:ext>
            </a:extLst>
          </p:cNvPr>
          <p:cNvSpPr>
            <a:spLocks noChangeArrowheads="1"/>
          </p:cNvSpPr>
          <p:nvPr/>
        </p:nvSpPr>
        <p:spPr bwMode="auto">
          <a:xfrm>
            <a:off x="158309" y="-2590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2" name="Rectangle 64">
            <a:extLst>
              <a:ext uri="{FF2B5EF4-FFF2-40B4-BE49-F238E27FC236}">
                <a16:creationId xmlns:a16="http://schemas.microsoft.com/office/drawing/2014/main" id="{BC1A408D-14E3-D3F2-5454-B182EBE564A4}"/>
              </a:ext>
            </a:extLst>
          </p:cNvPr>
          <p:cNvSpPr>
            <a:spLocks noChangeArrowheads="1"/>
          </p:cNvSpPr>
          <p:nvPr/>
        </p:nvSpPr>
        <p:spPr bwMode="auto">
          <a:xfrm>
            <a:off x="158309" y="198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18" name="Rectangle 134">
            <a:extLst>
              <a:ext uri="{FF2B5EF4-FFF2-40B4-BE49-F238E27FC236}">
                <a16:creationId xmlns:a16="http://schemas.microsoft.com/office/drawing/2014/main" id="{811B415E-6923-885C-A3C5-D31EB0297671}"/>
              </a:ext>
            </a:extLst>
          </p:cNvPr>
          <p:cNvSpPr>
            <a:spLocks noChangeArrowheads="1"/>
          </p:cNvSpPr>
          <p:nvPr/>
        </p:nvSpPr>
        <p:spPr bwMode="auto">
          <a:xfrm>
            <a:off x="5641145" y="37095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pic>
        <p:nvPicPr>
          <p:cNvPr id="67" name="Kép 66">
            <a:extLst>
              <a:ext uri="{FF2B5EF4-FFF2-40B4-BE49-F238E27FC236}">
                <a16:creationId xmlns:a16="http://schemas.microsoft.com/office/drawing/2014/main" id="{5A9131A9-0942-E063-BD96-89DC819FB3F4}"/>
              </a:ext>
            </a:extLst>
          </p:cNvPr>
          <p:cNvPicPr>
            <a:picLocks noChangeAspect="1"/>
          </p:cNvPicPr>
          <p:nvPr/>
        </p:nvPicPr>
        <p:blipFill>
          <a:blip r:embed="rId3"/>
          <a:stretch>
            <a:fillRect/>
          </a:stretch>
        </p:blipFill>
        <p:spPr>
          <a:xfrm>
            <a:off x="1891351" y="2280863"/>
            <a:ext cx="8569836" cy="3812851"/>
          </a:xfrm>
          <a:prstGeom prst="rect">
            <a:avLst/>
          </a:prstGeom>
        </p:spPr>
      </p:pic>
      <p:pic>
        <p:nvPicPr>
          <p:cNvPr id="4" name="Kép 3" descr="A képen ruházat, személy, Tanulás, asztal látható&#10;&#10;Előfordulhat, hogy a mesterséges intelligencia által létrehozott tartalom helytelen.">
            <a:extLst>
              <a:ext uri="{FF2B5EF4-FFF2-40B4-BE49-F238E27FC236}">
                <a16:creationId xmlns:a16="http://schemas.microsoft.com/office/drawing/2014/main" id="{2DC5CAAD-96AD-5081-F198-547A728731EA}"/>
              </a:ext>
            </a:extLst>
          </p:cNvPr>
          <p:cNvPicPr>
            <a:picLocks noChangeAspect="1"/>
          </p:cNvPicPr>
          <p:nvPr/>
        </p:nvPicPr>
        <p:blipFill>
          <a:blip r:embed="rId4"/>
          <a:stretch>
            <a:fillRect/>
          </a:stretch>
        </p:blipFill>
        <p:spPr>
          <a:xfrm>
            <a:off x="1452165" y="1222051"/>
            <a:ext cx="2741974" cy="4871663"/>
          </a:xfrm>
          <a:prstGeom prst="rect">
            <a:avLst/>
          </a:prstGeom>
        </p:spPr>
      </p:pic>
      <p:pic>
        <p:nvPicPr>
          <p:cNvPr id="8" name="Kép 7" descr="A képen fedett pályás, elektroncső látható&#10;&#10;Előfordulhat, hogy a mesterséges intelligencia által létrehozott tartalom helytelen.">
            <a:extLst>
              <a:ext uri="{FF2B5EF4-FFF2-40B4-BE49-F238E27FC236}">
                <a16:creationId xmlns:a16="http://schemas.microsoft.com/office/drawing/2014/main" id="{1122D733-4C86-60BD-F364-EAB0A0250CE8}"/>
              </a:ext>
            </a:extLst>
          </p:cNvPr>
          <p:cNvPicPr>
            <a:picLocks noChangeAspect="1"/>
          </p:cNvPicPr>
          <p:nvPr/>
        </p:nvPicPr>
        <p:blipFill>
          <a:blip r:embed="rId5"/>
          <a:stretch>
            <a:fillRect/>
          </a:stretch>
        </p:blipFill>
        <p:spPr>
          <a:xfrm rot="5400000">
            <a:off x="5083756" y="1804602"/>
            <a:ext cx="4901845" cy="3676384"/>
          </a:xfrm>
          <a:prstGeom prst="rect">
            <a:avLst/>
          </a:prstGeom>
        </p:spPr>
      </p:pic>
    </p:spTree>
    <p:extLst>
      <p:ext uri="{BB962C8B-B14F-4D97-AF65-F5344CB8AC3E}">
        <p14:creationId xmlns:p14="http://schemas.microsoft.com/office/powerpoint/2010/main" val="190828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135385" y="0"/>
            <a:ext cx="11921230" cy="1077218"/>
          </a:xfrm>
          <a:prstGeom prst="rect">
            <a:avLst/>
          </a:prstGeom>
          <a:noFill/>
        </p:spPr>
        <p:txBody>
          <a:bodyPr wrap="square" rtlCol="0">
            <a:spAutoFit/>
          </a:bodyPr>
          <a:lstStyle/>
          <a:p>
            <a:pPr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IV. A q</a:t>
            </a:r>
            <a:r>
              <a:rPr lang="en-US"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uestionnaire</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filled</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in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by</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p>
          <a:p>
            <a:pPr algn="ct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pre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-service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teacher</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students</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143121" y="1224967"/>
            <a:ext cx="11913494" cy="4893647"/>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Metadata </a:t>
            </a:r>
            <a:r>
              <a:rPr lang="en-GB" sz="2400" dirty="0">
                <a:latin typeface="Open Sans" panose="020B0606030504020204" pitchFamily="34" charset="0"/>
                <a:ea typeface="Open Sans" panose="020B0606030504020204" pitchFamily="34" charset="0"/>
                <a:cs typeface="Open Sans" panose="020B0606030504020204" pitchFamily="34" charset="0"/>
              </a:rPr>
              <a:t>[name;</a:t>
            </a:r>
            <a:r>
              <a:rPr lang="hu-HU" sz="2400" dirty="0">
                <a:latin typeface="Open Sans" panose="020B0606030504020204" pitchFamily="34" charset="0"/>
                <a:ea typeface="Open Sans" panose="020B0606030504020204" pitchFamily="34" charset="0"/>
                <a:cs typeface="Open Sans" panose="020B0606030504020204" pitchFamily="34" charset="0"/>
              </a:rPr>
              <a:t> </a:t>
            </a:r>
            <a:r>
              <a:rPr lang="hu-HU" sz="2400" dirty="0" err="1">
                <a:latin typeface="Open Sans" panose="020B0606030504020204" pitchFamily="34" charset="0"/>
                <a:ea typeface="Open Sans" panose="020B0606030504020204" pitchFamily="34" charset="0"/>
                <a:cs typeface="Open Sans" panose="020B0606030504020204" pitchFamily="34" charset="0"/>
              </a:rPr>
              <a:t>which</a:t>
            </a:r>
            <a:r>
              <a:rPr lang="hu-HU" sz="2400" dirty="0">
                <a:latin typeface="Open Sans" panose="020B0606030504020204" pitchFamily="34" charset="0"/>
                <a:ea typeface="Open Sans" panose="020B0606030504020204" pitchFamily="34" charset="0"/>
                <a:cs typeface="Open Sans" panose="020B0606030504020204" pitchFamily="34" charset="0"/>
              </a:rPr>
              <a:t> </a:t>
            </a:r>
            <a:r>
              <a:rPr lang="hu-HU" sz="2400" dirty="0" err="1">
                <a:latin typeface="Open Sans" panose="020B0606030504020204" pitchFamily="34" charset="0"/>
                <a:ea typeface="Open Sans" panose="020B0606030504020204" pitchFamily="34" charset="0"/>
                <a:cs typeface="Open Sans" panose="020B0606030504020204" pitchFamily="34" charset="0"/>
              </a:rPr>
              <a:t>course</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hu-HU" sz="2400" dirty="0" err="1">
                <a:latin typeface="Open Sans" panose="020B0606030504020204" pitchFamily="34" charset="0"/>
                <a:ea typeface="Open Sans" panose="020B0606030504020204" pitchFamily="34" charset="0"/>
                <a:cs typeface="Open Sans" panose="020B0606030504020204" pitchFamily="34" charset="0"/>
              </a:rPr>
              <a:t>attended</a:t>
            </a:r>
            <a:r>
              <a:rPr lang="hu-HU" sz="2400" dirty="0">
                <a:latin typeface="Open Sans" panose="020B0606030504020204" pitchFamily="34" charset="0"/>
                <a:ea typeface="Open Sans" panose="020B0606030504020204" pitchFamily="34" charset="0"/>
                <a:cs typeface="Open Sans" panose="020B0606030504020204" pitchFamily="34" charset="0"/>
              </a:rPr>
              <a:t>? </a:t>
            </a:r>
            <a:r>
              <a:rPr lang="en-GB" sz="2400" dirty="0">
                <a:latin typeface="Open Sans" panose="020B0606030504020204" pitchFamily="34" charset="0"/>
                <a:ea typeface="Open Sans" panose="020B0606030504020204" pitchFamily="34" charset="0"/>
                <a:cs typeface="Open Sans" panose="020B0606030504020204" pitchFamily="34" charset="0"/>
              </a:rPr>
              <a:t>etc.]</a:t>
            </a:r>
          </a:p>
          <a:p>
            <a:pPr marL="342900" indent="-342900">
              <a:buFont typeface="Arial" panose="020B0604020202020204" pitchFamily="34" charset="0"/>
              <a:buChar char="•"/>
            </a:pP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Piloting of worksheets:</a:t>
            </a:r>
            <a:r>
              <a:rPr lang="hu-HU"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 </a:t>
            </a:r>
            <a:r>
              <a:rPr lang="en-GB" sz="2400" dirty="0">
                <a:latin typeface="Open Sans" panose="020B0606030504020204" pitchFamily="34" charset="0"/>
                <a:ea typeface="Open Sans" panose="020B0606030504020204" pitchFamily="34" charset="0"/>
                <a:cs typeface="Open Sans" panose="020B0606030504020204" pitchFamily="34" charset="0"/>
              </a:rPr>
              <a:t>Which type and which one of the worksheet(s) </a:t>
            </a:r>
            <a:r>
              <a:rPr lang="hu-HU" sz="2400" dirty="0" err="1">
                <a:latin typeface="Open Sans" panose="020B0606030504020204" pitchFamily="34" charset="0"/>
                <a:ea typeface="Open Sans" panose="020B0606030504020204" pitchFamily="34" charset="0"/>
                <a:cs typeface="Open Sans" panose="020B0606030504020204" pitchFamily="34" charset="0"/>
              </a:rPr>
              <a:t>does</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hu-HU" sz="2400" dirty="0">
                <a:latin typeface="Open Sans" panose="020B0606030504020204" pitchFamily="34" charset="0"/>
                <a:ea typeface="Open Sans" panose="020B0606030504020204" pitchFamily="34" charset="0"/>
                <a:cs typeface="Open Sans" panose="020B0606030504020204" pitchFamily="34" charset="0"/>
              </a:rPr>
              <a:t>(</a:t>
            </a:r>
            <a:r>
              <a:rPr lang="en-GB" sz="2400" dirty="0">
                <a:latin typeface="Open Sans" panose="020B0606030504020204" pitchFamily="34" charset="0"/>
                <a:ea typeface="Open Sans" panose="020B0606030504020204" pitchFamily="34" charset="0"/>
                <a:cs typeface="Open Sans" panose="020B0606030504020204" pitchFamily="34" charset="0"/>
              </a:rPr>
              <a:t>s</a:t>
            </a:r>
            <a:r>
              <a:rPr lang="hu-HU" sz="2400" dirty="0">
                <a:latin typeface="Open Sans" panose="020B0606030504020204" pitchFamily="34" charset="0"/>
                <a:ea typeface="Open Sans" panose="020B0606030504020204" pitchFamily="34" charset="0"/>
                <a:cs typeface="Open Sans" panose="020B0606030504020204" pitchFamily="34" charset="0"/>
              </a:rPr>
              <a:t>)</a:t>
            </a:r>
            <a:r>
              <a:rPr lang="en-GB" sz="2400" dirty="0">
                <a:latin typeface="Open Sans" panose="020B0606030504020204" pitchFamily="34" charset="0"/>
                <a:ea typeface="Open Sans" panose="020B0606030504020204" pitchFamily="34" charset="0"/>
                <a:cs typeface="Open Sans" panose="020B0606030504020204" pitchFamily="34" charset="0"/>
              </a:rPr>
              <a:t>he wants to try</a:t>
            </a:r>
            <a:r>
              <a:rPr lang="hu-HU" sz="2400" dirty="0">
                <a:latin typeface="Open Sans" panose="020B0606030504020204" pitchFamily="34" charset="0"/>
                <a:ea typeface="Open Sans" panose="020B0606030504020204" pitchFamily="34" charset="0"/>
                <a:cs typeface="Open Sans" panose="020B0606030504020204" pitchFamily="34" charset="0"/>
              </a:rPr>
              <a:t> in </a:t>
            </a:r>
            <a:r>
              <a:rPr lang="hu-HU" sz="2400" dirty="0" err="1">
                <a:latin typeface="Open Sans" panose="020B0606030504020204" pitchFamily="34" charset="0"/>
                <a:ea typeface="Open Sans" panose="020B0606030504020204" pitchFamily="34" charset="0"/>
                <a:cs typeface="Open Sans" panose="020B0606030504020204" pitchFamily="34" charset="0"/>
              </a:rPr>
              <a:t>future</a:t>
            </a:r>
            <a:r>
              <a:rPr lang="en-GB" sz="2400" dirty="0">
                <a:latin typeface="Open Sans" panose="020B0606030504020204" pitchFamily="34" charset="0"/>
                <a:ea typeface="Open Sans" panose="020B0606030504020204" pitchFamily="34" charset="0"/>
                <a:cs typeface="Open Sans" panose="020B0606030504020204" pitchFamily="34" charset="0"/>
              </a:rPr>
              <a:t> with students?</a:t>
            </a:r>
          </a:p>
          <a:p>
            <a:pPr marL="342900" indent="-342900">
              <a:buFont typeface="Arial" panose="020B0604020202020204" pitchFamily="34" charset="0"/>
              <a:buChar char="•"/>
            </a:pP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Worksheets: </a:t>
            </a:r>
            <a:r>
              <a:rPr lang="en-GB" sz="2400" dirty="0">
                <a:latin typeface="Open Sans" panose="020B0606030504020204" pitchFamily="34" charset="0"/>
                <a:ea typeface="Open Sans" panose="020B0606030504020204" pitchFamily="34" charset="0"/>
                <a:cs typeface="Open Sans" panose="020B0606030504020204" pitchFamily="34" charset="0"/>
              </a:rPr>
              <a:t>How easy/difficult to use </a:t>
            </a:r>
            <a:r>
              <a:rPr lang="hu-HU" sz="2400" dirty="0" err="1">
                <a:latin typeface="Open Sans" panose="020B0606030504020204" pitchFamily="34" charset="0"/>
                <a:ea typeface="Open Sans" panose="020B0606030504020204" pitchFamily="34" charset="0"/>
                <a:cs typeface="Open Sans" panose="020B0606030504020204" pitchFamily="34" charset="0"/>
              </a:rPr>
              <a:t>them</a:t>
            </a:r>
            <a:r>
              <a:rPr lang="hu-HU" sz="2400" dirty="0">
                <a:latin typeface="Open Sans" panose="020B0606030504020204" pitchFamily="34" charset="0"/>
                <a:ea typeface="Open Sans" panose="020B0606030504020204" pitchFamily="34" charset="0"/>
                <a:cs typeface="Open Sans" panose="020B0606030504020204" pitchFamily="34" charset="0"/>
              </a:rPr>
              <a:t> </a:t>
            </a:r>
            <a:r>
              <a:rPr lang="en-GB" sz="2400" dirty="0">
                <a:latin typeface="Open Sans" panose="020B0606030504020204" pitchFamily="34" charset="0"/>
                <a:ea typeface="Open Sans" panose="020B0606030504020204" pitchFamily="34" charset="0"/>
                <a:cs typeface="Open Sans" panose="020B0606030504020204" pitchFamily="34" charset="0"/>
              </a:rPr>
              <a:t>in theoretical/practical aspects</a:t>
            </a:r>
            <a:r>
              <a:rPr lang="hu-HU" sz="2400" dirty="0">
                <a:latin typeface="Open Sans" panose="020B0606030504020204" pitchFamily="34" charset="0"/>
                <a:ea typeface="Open Sans" panose="020B0606030504020204" pitchFamily="34" charset="0"/>
                <a:cs typeface="Open Sans" panose="020B0606030504020204" pitchFamily="34" charset="0"/>
              </a:rPr>
              <a:t>, </a:t>
            </a:r>
            <a:r>
              <a:rPr lang="hu-HU" sz="2400" dirty="0" err="1">
                <a:latin typeface="Open Sans" panose="020B0606030504020204" pitchFamily="34" charset="0"/>
                <a:ea typeface="Open Sans" panose="020B0606030504020204" pitchFamily="34" charset="0"/>
                <a:cs typeface="Open Sans" panose="020B0606030504020204" pitchFamily="34" charset="0"/>
              </a:rPr>
              <a:t>why</a:t>
            </a:r>
            <a:r>
              <a:rPr lang="en-GB" sz="2400" dirty="0">
                <a:latin typeface="Open Sans" panose="020B0606030504020204" pitchFamily="34" charset="0"/>
                <a:ea typeface="Open Sans" panose="020B0606030504020204" pitchFamily="34" charset="0"/>
                <a:cs typeface="Open Sans" panose="020B0606030504020204" pitchFamily="34" charset="0"/>
              </a:rPr>
              <a:t>?</a:t>
            </a:r>
          </a:p>
          <a:p>
            <a:pPr marL="342900" indent="-342900">
              <a:buFont typeface="Arial" panose="020B0604020202020204" pitchFamily="34" charset="0"/>
              <a:buChar char="•"/>
            </a:pP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Context-based/systems thinking tasks: </a:t>
            </a:r>
            <a:r>
              <a:rPr lang="en-GB" sz="2400" dirty="0">
                <a:latin typeface="Open Sans" panose="020B0606030504020204" pitchFamily="34" charset="0"/>
                <a:ea typeface="Open Sans" panose="020B0606030504020204" pitchFamily="34" charset="0"/>
                <a:cs typeface="Open Sans" panose="020B0606030504020204" pitchFamily="34" charset="0"/>
              </a:rPr>
              <a:t>How useful are they in terms of motivation/understanding?</a:t>
            </a:r>
          </a:p>
          <a:p>
            <a:pPr marL="342900" indent="-342900">
              <a:buFont typeface="Arial" panose="020B0604020202020204" pitchFamily="34" charset="0"/>
              <a:buChar char="•"/>
            </a:pP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Individual opinion/advice: </a:t>
            </a:r>
            <a:r>
              <a:rPr lang="en-GB" sz="2400" dirty="0">
                <a:latin typeface="Open Sans" panose="020B0606030504020204" pitchFamily="34" charset="0"/>
                <a:ea typeface="Open Sans" panose="020B0606030504020204" pitchFamily="34" charset="0"/>
                <a:cs typeface="Open Sans" panose="020B0606030504020204" pitchFamily="34" charset="0"/>
              </a:rPr>
              <a:t>How to imp</a:t>
            </a:r>
            <a:r>
              <a:rPr lang="hu-HU" sz="2400" dirty="0">
                <a:latin typeface="Open Sans" panose="020B0606030504020204" pitchFamily="34" charset="0"/>
                <a:ea typeface="Open Sans" panose="020B0606030504020204" pitchFamily="34" charset="0"/>
                <a:cs typeface="Open Sans" panose="020B0606030504020204" pitchFamily="34" charset="0"/>
              </a:rPr>
              <a:t>r</a:t>
            </a:r>
            <a:r>
              <a:rPr lang="en-GB" sz="2400" dirty="0" err="1">
                <a:latin typeface="Open Sans" panose="020B0606030504020204" pitchFamily="34" charset="0"/>
                <a:ea typeface="Open Sans" panose="020B0606030504020204" pitchFamily="34" charset="0"/>
                <a:cs typeface="Open Sans" panose="020B0606030504020204" pitchFamily="34" charset="0"/>
              </a:rPr>
              <a:t>ove</a:t>
            </a:r>
            <a:r>
              <a:rPr lang="en-GB" sz="2400" dirty="0">
                <a:latin typeface="Open Sans" panose="020B0606030504020204" pitchFamily="34" charset="0"/>
                <a:ea typeface="Open Sans" panose="020B0606030504020204" pitchFamily="34" charset="0"/>
                <a:cs typeface="Open Sans" panose="020B0606030504020204" pitchFamily="34" charset="0"/>
              </a:rPr>
              <a:t> the worksheets?</a:t>
            </a:r>
            <a:endParaRPr lang="hu-HU"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hu-HU" sz="2400" b="1" kern="1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Number</a:t>
            </a:r>
            <a:r>
              <a:rPr lang="hu-HU" sz="2400" b="1"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 of </a:t>
            </a:r>
            <a:r>
              <a:rPr lang="hu-HU" sz="2400" b="1" kern="1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pre</a:t>
            </a:r>
            <a:r>
              <a:rPr lang="hu-HU" sz="2400" b="1"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-service </a:t>
            </a:r>
            <a:r>
              <a:rPr lang="hu-HU" sz="2400" b="1" kern="1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teacher</a:t>
            </a:r>
            <a:r>
              <a:rPr lang="hu-HU" sz="2400" b="1" kern="100" dirty="0">
                <a:solidFill>
                  <a:srgbClr val="012863"/>
                </a:solidFill>
                <a:latin typeface="Open Sans" panose="020B0606030504020204" pitchFamily="34" charset="0"/>
                <a:ea typeface="Open Sans" panose="020B0606030504020204" pitchFamily="34" charset="0"/>
                <a:cs typeface="Open Sans" panose="020B0606030504020204" pitchFamily="34" charset="0"/>
              </a:rPr>
              <a:t> </a:t>
            </a:r>
            <a:r>
              <a:rPr lang="hu-HU" sz="2400" b="1" kern="100" dirty="0" err="1">
                <a:solidFill>
                  <a:srgbClr val="012863"/>
                </a:solidFill>
                <a:latin typeface="Open Sans" panose="020B0606030504020204" pitchFamily="34" charset="0"/>
                <a:ea typeface="Open Sans" panose="020B0606030504020204" pitchFamily="34" charset="0"/>
                <a:cs typeface="Open Sans" panose="020B0606030504020204" pitchFamily="34" charset="0"/>
              </a:rPr>
              <a:t>students</a:t>
            </a:r>
            <a:r>
              <a:rPr lang="hu-HU" sz="2400" b="1" kern="100" dirty="0">
                <a:solidFill>
                  <a:srgbClr val="012863"/>
                </a:solidFill>
                <a:latin typeface="Open Sans" panose="020B0606030504020204" pitchFamily="34" charset="0"/>
                <a:ea typeface="Open Sans" panose="020B0606030504020204" pitchFamily="34" charset="0"/>
                <a:cs typeface="Open Sans" panose="020B0606030504020204" pitchFamily="34" charset="0"/>
              </a:rPr>
              <a:t> </a:t>
            </a:r>
            <a:r>
              <a:rPr lang="hu-HU" sz="2400" b="1" kern="100" dirty="0" err="1">
                <a:solidFill>
                  <a:srgbClr val="012863"/>
                </a:solidFill>
                <a:latin typeface="Open Sans" panose="020B0606030504020204" pitchFamily="34" charset="0"/>
                <a:ea typeface="Open Sans" panose="020B0606030504020204" pitchFamily="34" charset="0"/>
                <a:cs typeface="Open Sans" panose="020B0606030504020204" pitchFamily="34" charset="0"/>
              </a:rPr>
              <a:t>who</a:t>
            </a:r>
            <a:r>
              <a:rPr lang="hu-HU" sz="2400" b="1" kern="100" dirty="0">
                <a:solidFill>
                  <a:srgbClr val="012863"/>
                </a:solidFill>
                <a:latin typeface="Open Sans" panose="020B0606030504020204" pitchFamily="34" charset="0"/>
                <a:ea typeface="Open Sans" panose="020B0606030504020204" pitchFamily="34" charset="0"/>
                <a:cs typeface="Open Sans" panose="020B0606030504020204" pitchFamily="34" charset="0"/>
              </a:rPr>
              <a:t> </a:t>
            </a:r>
            <a:r>
              <a:rPr lang="hu-HU" sz="2400" b="1" kern="100" dirty="0" err="1">
                <a:solidFill>
                  <a:srgbClr val="012863"/>
                </a:solidFill>
                <a:latin typeface="Open Sans" panose="020B0606030504020204" pitchFamily="34" charset="0"/>
                <a:ea typeface="Open Sans" panose="020B0606030504020204" pitchFamily="34" charset="0"/>
                <a:cs typeface="Open Sans" panose="020B0606030504020204" pitchFamily="34" charset="0"/>
              </a:rPr>
              <a:t>filled</a:t>
            </a:r>
            <a:r>
              <a:rPr lang="hu-HU" sz="2400" b="1" kern="100" dirty="0">
                <a:solidFill>
                  <a:srgbClr val="012863"/>
                </a:solidFill>
                <a:latin typeface="Open Sans" panose="020B0606030504020204" pitchFamily="34" charset="0"/>
                <a:ea typeface="Open Sans" panose="020B0606030504020204" pitchFamily="34" charset="0"/>
                <a:cs typeface="Open Sans" panose="020B0606030504020204" pitchFamily="34" charset="0"/>
              </a:rPr>
              <a:t> in </a:t>
            </a:r>
            <a:r>
              <a:rPr lang="hu-HU" sz="2400" b="1" kern="100" dirty="0" err="1">
                <a:solidFill>
                  <a:srgbClr val="012863"/>
                </a:solidFill>
                <a:latin typeface="Open Sans" panose="020B0606030504020204" pitchFamily="34" charset="0"/>
                <a:ea typeface="Open Sans" panose="020B0606030504020204" pitchFamily="34" charset="0"/>
                <a:cs typeface="Open Sans" panose="020B0606030504020204" pitchFamily="34" charset="0"/>
              </a:rPr>
              <a:t>the</a:t>
            </a:r>
            <a:r>
              <a:rPr lang="hu-HU" sz="2400" b="1" kern="100" dirty="0">
                <a:solidFill>
                  <a:srgbClr val="012863"/>
                </a:solidFill>
                <a:latin typeface="Open Sans" panose="020B0606030504020204" pitchFamily="34" charset="0"/>
                <a:ea typeface="Open Sans" panose="020B0606030504020204" pitchFamily="34" charset="0"/>
                <a:cs typeface="Open Sans" panose="020B0606030504020204" pitchFamily="34" charset="0"/>
              </a:rPr>
              <a:t> </a:t>
            </a:r>
            <a:r>
              <a:rPr lang="hu-HU" sz="2400" b="1" kern="100" dirty="0" err="1">
                <a:solidFill>
                  <a:srgbClr val="012863"/>
                </a:solidFill>
                <a:latin typeface="Open Sans" panose="020B0606030504020204" pitchFamily="34" charset="0"/>
                <a:ea typeface="Open Sans" panose="020B0606030504020204" pitchFamily="34" charset="0"/>
                <a:cs typeface="Open Sans" panose="020B0606030504020204" pitchFamily="34" charset="0"/>
              </a:rPr>
              <a:t>questionnaire</a:t>
            </a:r>
            <a:r>
              <a:rPr lang="hu-HU" sz="2400" kern="100" dirty="0">
                <a:solidFill>
                  <a:srgbClr val="012863"/>
                </a:solidFill>
                <a:latin typeface="Open Sans" panose="020B0606030504020204" pitchFamily="34" charset="0"/>
                <a:ea typeface="Open Sans" panose="020B0606030504020204" pitchFamily="34" charset="0"/>
                <a:cs typeface="Open Sans" panose="020B0606030504020204" pitchFamily="34" charset="0"/>
              </a:rPr>
              <a:t>:</a:t>
            </a:r>
          </a:p>
          <a:p>
            <a:pPr marL="800100" lvl="1" indent="-342900">
              <a:buFont typeface="Arial" panose="020B0604020202020204" pitchFamily="34" charset="0"/>
              <a:buChar char="•"/>
            </a:pPr>
            <a:r>
              <a:rPr lang="hu-HU" sz="2400"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In </a:t>
            </a:r>
            <a:r>
              <a:rPr lang="hu-HU" sz="2400" kern="1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academic</a:t>
            </a:r>
            <a:r>
              <a:rPr lang="hu-HU" sz="2400"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 </a:t>
            </a:r>
            <a:r>
              <a:rPr lang="hu-HU" sz="2400" kern="1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year</a:t>
            </a:r>
            <a:r>
              <a:rPr lang="hu-HU" sz="2400"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 2021/2022: </a:t>
            </a:r>
            <a:r>
              <a:rPr lang="hu-HU" sz="2400" b="1"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36</a:t>
            </a:r>
            <a:r>
              <a:rPr lang="hu-HU" sz="24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hu-HU" sz="2400" kern="1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students</a:t>
            </a:r>
            <a:endParaRPr lang="hu-HU" sz="2400" kern="100" dirty="0">
              <a:solidFill>
                <a:srgbClr val="012863"/>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hu-HU" sz="2400"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In </a:t>
            </a:r>
            <a:r>
              <a:rPr lang="hu-HU" sz="2400" kern="1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academic</a:t>
            </a:r>
            <a:r>
              <a:rPr lang="hu-HU" sz="2400"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 </a:t>
            </a:r>
            <a:r>
              <a:rPr lang="hu-HU" sz="2400" kern="1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year</a:t>
            </a:r>
            <a:r>
              <a:rPr lang="hu-HU" sz="2400"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 2022/2023: </a:t>
            </a:r>
            <a:r>
              <a:rPr lang="hu-HU" sz="2400" b="1"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28</a:t>
            </a:r>
            <a:r>
              <a:rPr lang="hu-HU" sz="2400"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 </a:t>
            </a:r>
            <a:r>
              <a:rPr lang="hu-HU" sz="2400" kern="1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students</a:t>
            </a:r>
            <a:endParaRPr lang="hu-HU" sz="2400" kern="100" dirty="0">
              <a:solidFill>
                <a:srgbClr val="012863"/>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hu-HU" sz="2400"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In </a:t>
            </a:r>
            <a:r>
              <a:rPr lang="hu-HU" sz="2400" kern="1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academic</a:t>
            </a:r>
            <a:r>
              <a:rPr lang="hu-HU" sz="2400"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 </a:t>
            </a:r>
            <a:r>
              <a:rPr lang="hu-HU" sz="2400" kern="1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year</a:t>
            </a:r>
            <a:r>
              <a:rPr lang="hu-HU" sz="2400"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 2023/2024: </a:t>
            </a:r>
            <a:r>
              <a:rPr lang="hu-HU" sz="2400" b="1"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29</a:t>
            </a:r>
            <a:r>
              <a:rPr lang="hu-HU" sz="2400"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 </a:t>
            </a:r>
            <a:r>
              <a:rPr lang="hu-HU" sz="2400" kern="1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students</a:t>
            </a:r>
            <a:endParaRPr lang="hu-HU" sz="2400" kern="1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hu-HU" sz="2400" kern="100" dirty="0">
                <a:solidFill>
                  <a:srgbClr val="012863"/>
                </a:solidFill>
                <a:latin typeface="Open Sans" panose="020B0606030504020204" pitchFamily="34" charset="0"/>
                <a:ea typeface="Open Sans" panose="020B0606030504020204" pitchFamily="34" charset="0"/>
                <a:cs typeface="Open Sans" panose="020B0606030504020204" pitchFamily="34" charset="0"/>
              </a:rPr>
              <a:t>(</a:t>
            </a:r>
            <a:r>
              <a:rPr lang="hu-HU" sz="2400" kern="100" dirty="0" err="1">
                <a:solidFill>
                  <a:srgbClr val="012863"/>
                </a:solidFill>
                <a:latin typeface="Open Sans" panose="020B0606030504020204" pitchFamily="34" charset="0"/>
                <a:ea typeface="Open Sans" panose="020B0606030504020204" pitchFamily="34" charset="0"/>
                <a:cs typeface="Open Sans" panose="020B0606030504020204" pitchFamily="34" charset="0"/>
              </a:rPr>
              <a:t>Altogether</a:t>
            </a:r>
            <a:r>
              <a:rPr lang="hu-HU" sz="2400" kern="100" dirty="0">
                <a:solidFill>
                  <a:srgbClr val="012863"/>
                </a:solidFill>
                <a:latin typeface="Open Sans" panose="020B0606030504020204" pitchFamily="34" charset="0"/>
                <a:ea typeface="Open Sans" panose="020B0606030504020204" pitchFamily="34" charset="0"/>
                <a:cs typeface="Open Sans" panose="020B0606030504020204" pitchFamily="34" charset="0"/>
              </a:rPr>
              <a:t> </a:t>
            </a:r>
            <a:r>
              <a:rPr lang="hu-HU" sz="2400" b="1" kern="100" dirty="0">
                <a:solidFill>
                  <a:srgbClr val="FF0000"/>
                </a:solidFill>
                <a:latin typeface="Open Sans" panose="020B0606030504020204" pitchFamily="34" charset="0"/>
                <a:ea typeface="Open Sans" panose="020B0606030504020204" pitchFamily="34" charset="0"/>
                <a:cs typeface="Open Sans" panose="020B0606030504020204" pitchFamily="34" charset="0"/>
              </a:rPr>
              <a:t>103</a:t>
            </a:r>
            <a:r>
              <a:rPr lang="hu-HU" sz="2400" kern="100" dirty="0">
                <a:solidFill>
                  <a:srgbClr val="012863"/>
                </a:solidFill>
                <a:latin typeface="Open Sans" panose="020B0606030504020204" pitchFamily="34" charset="0"/>
                <a:ea typeface="Open Sans" panose="020B0606030504020204" pitchFamily="34" charset="0"/>
                <a:cs typeface="Open Sans" panose="020B0606030504020204" pitchFamily="34" charset="0"/>
              </a:rPr>
              <a:t> </a:t>
            </a:r>
            <a:r>
              <a:rPr lang="hu-HU" sz="2400" kern="100" dirty="0" err="1">
                <a:solidFill>
                  <a:srgbClr val="012863"/>
                </a:solidFill>
                <a:latin typeface="Open Sans" panose="020B0606030504020204" pitchFamily="34" charset="0"/>
                <a:ea typeface="Open Sans" panose="020B0606030504020204" pitchFamily="34" charset="0"/>
                <a:cs typeface="Open Sans" panose="020B0606030504020204" pitchFamily="34" charset="0"/>
              </a:rPr>
              <a:t>students</a:t>
            </a:r>
            <a:r>
              <a:rPr lang="hu-HU" sz="2400" kern="100" dirty="0">
                <a:solidFill>
                  <a:srgbClr val="012863"/>
                </a:solidFill>
                <a:latin typeface="Open Sans" panose="020B0606030504020204" pitchFamily="34" charset="0"/>
                <a:ea typeface="Open Sans" panose="020B0606030504020204" pitchFamily="34" charset="0"/>
                <a:cs typeface="Open Sans" panose="020B0606030504020204" pitchFamily="34" charset="0"/>
              </a:rPr>
              <a:t> in 3 </a:t>
            </a:r>
            <a:r>
              <a:rPr lang="hu-HU" sz="2400" kern="100" dirty="0" err="1">
                <a:solidFill>
                  <a:srgbClr val="012863"/>
                </a:solidFill>
                <a:latin typeface="Open Sans" panose="020B0606030504020204" pitchFamily="34" charset="0"/>
                <a:ea typeface="Open Sans" panose="020B0606030504020204" pitchFamily="34" charset="0"/>
                <a:cs typeface="Open Sans" panose="020B0606030504020204" pitchFamily="34" charset="0"/>
              </a:rPr>
              <a:t>academic</a:t>
            </a:r>
            <a:r>
              <a:rPr lang="hu-HU" sz="2400" kern="100" dirty="0">
                <a:solidFill>
                  <a:srgbClr val="012863"/>
                </a:solidFill>
                <a:latin typeface="Open Sans" panose="020B0606030504020204" pitchFamily="34" charset="0"/>
                <a:ea typeface="Open Sans" panose="020B0606030504020204" pitchFamily="34" charset="0"/>
                <a:cs typeface="Open Sans" panose="020B0606030504020204" pitchFamily="34" charset="0"/>
              </a:rPr>
              <a:t> </a:t>
            </a:r>
            <a:r>
              <a:rPr lang="hu-HU" sz="2400" kern="100" dirty="0" err="1">
                <a:solidFill>
                  <a:srgbClr val="012863"/>
                </a:solidFill>
                <a:latin typeface="Open Sans" panose="020B0606030504020204" pitchFamily="34" charset="0"/>
                <a:ea typeface="Open Sans" panose="020B0606030504020204" pitchFamily="34" charset="0"/>
                <a:cs typeface="Open Sans" panose="020B0606030504020204" pitchFamily="34" charset="0"/>
              </a:rPr>
              <a:t>years</a:t>
            </a:r>
            <a:r>
              <a:rPr lang="hu-HU" sz="2400" kern="100" dirty="0">
                <a:solidFill>
                  <a:srgbClr val="012863"/>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10" name="Tartalom helye 14">
            <a:extLst>
              <a:ext uri="{FF2B5EF4-FFF2-40B4-BE49-F238E27FC236}">
                <a16:creationId xmlns:a16="http://schemas.microsoft.com/office/drawing/2014/main" id="{F9E9A11C-53B9-4E09-96FB-FAB945F9CB31}"/>
              </a:ext>
            </a:extLst>
          </p:cNvPr>
          <p:cNvPicPr>
            <a:picLocks noChangeAspect="1"/>
          </p:cNvPicPr>
          <p:nvPr/>
        </p:nvPicPr>
        <p:blipFill>
          <a:blip r:embed="rId3"/>
          <a:stretch>
            <a:fillRect/>
          </a:stretch>
        </p:blipFill>
        <p:spPr>
          <a:xfrm>
            <a:off x="-20218" y="6193021"/>
            <a:ext cx="12192000" cy="850900"/>
          </a:xfrm>
          <a:prstGeom prst="rect">
            <a:avLst/>
          </a:prstGeom>
        </p:spPr>
      </p:pic>
      <p:sp>
        <p:nvSpPr>
          <p:cNvPr id="11" name="Cím 1">
            <a:extLst>
              <a:ext uri="{FF2B5EF4-FFF2-40B4-BE49-F238E27FC236}">
                <a16:creationId xmlns:a16="http://schemas.microsoft.com/office/drawing/2014/main" id="{0B2E556E-3FCC-469A-9020-E74E90D6BEA0}"/>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21">
            <a:extLst>
              <a:ext uri="{FF2B5EF4-FFF2-40B4-BE49-F238E27FC236}">
                <a16:creationId xmlns:a16="http://schemas.microsoft.com/office/drawing/2014/main" id="{01607616-B22D-8342-EE3E-614BFF5C9EE4}"/>
              </a:ext>
            </a:extLst>
          </p:cNvPr>
          <p:cNvSpPr>
            <a:spLocks noChangeArrowheads="1"/>
          </p:cNvSpPr>
          <p:nvPr/>
        </p:nvSpPr>
        <p:spPr bwMode="auto">
          <a:xfrm>
            <a:off x="358774" y="15765"/>
            <a:ext cx="116427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sp>
        <p:nvSpPr>
          <p:cNvPr id="2" name="Cím 1">
            <a:extLst>
              <a:ext uri="{FF2B5EF4-FFF2-40B4-BE49-F238E27FC236}">
                <a16:creationId xmlns:a16="http://schemas.microsoft.com/office/drawing/2014/main" id="{A4BDDFF4-8698-17F9-8827-A65F35B7747A}"/>
              </a:ext>
            </a:extLst>
          </p:cNvPr>
          <p:cNvSpPr txBox="1">
            <a:spLocks/>
          </p:cNvSpPr>
          <p:nvPr/>
        </p:nvSpPr>
        <p:spPr>
          <a:xfrm>
            <a:off x="2392964" y="64513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55967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358774" y="72112"/>
            <a:ext cx="11699876" cy="1077218"/>
          </a:xfrm>
          <a:prstGeom prst="rect">
            <a:avLst/>
          </a:prstGeom>
          <a:noFill/>
        </p:spPr>
        <p:txBody>
          <a:bodyPr wrap="square" rtlCol="0">
            <a:spAutoFit/>
          </a:bodyPr>
          <a:lstStyle/>
          <a:p>
            <a:pPr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V.1.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Which</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type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of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worksheets</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do</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you</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want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to</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try</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in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future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with</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your</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own</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students</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F9E9A11C-53B9-4E09-96FB-FAB945F9CB31}"/>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0B2E556E-3FCC-469A-9020-E74E90D6BEA0}"/>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21">
            <a:extLst>
              <a:ext uri="{FF2B5EF4-FFF2-40B4-BE49-F238E27FC236}">
                <a16:creationId xmlns:a16="http://schemas.microsoft.com/office/drawing/2014/main" id="{01607616-B22D-8342-EE3E-614BFF5C9EE4}"/>
              </a:ext>
            </a:extLst>
          </p:cNvPr>
          <p:cNvSpPr>
            <a:spLocks noChangeArrowheads="1"/>
          </p:cNvSpPr>
          <p:nvPr/>
        </p:nvSpPr>
        <p:spPr bwMode="auto">
          <a:xfrm>
            <a:off x="358774" y="15765"/>
            <a:ext cx="116427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graphicFrame>
        <p:nvGraphicFramePr>
          <p:cNvPr id="2" name="Diagram 1">
            <a:extLst>
              <a:ext uri="{FF2B5EF4-FFF2-40B4-BE49-F238E27FC236}">
                <a16:creationId xmlns:a16="http://schemas.microsoft.com/office/drawing/2014/main" id="{2879B0A5-CF45-4C07-AA23-3905DC164C50}"/>
              </a:ext>
            </a:extLst>
          </p:cNvPr>
          <p:cNvGraphicFramePr>
            <a:graphicFrameLocks/>
          </p:cNvGraphicFramePr>
          <p:nvPr>
            <p:extLst>
              <p:ext uri="{D42A27DB-BD31-4B8C-83A1-F6EECF244321}">
                <p14:modId xmlns:p14="http://schemas.microsoft.com/office/powerpoint/2010/main" val="3620885017"/>
              </p:ext>
            </p:extLst>
          </p:nvPr>
        </p:nvGraphicFramePr>
        <p:xfrm>
          <a:off x="2456121" y="1149330"/>
          <a:ext cx="7570382" cy="4871325"/>
        </p:xfrm>
        <a:graphic>
          <a:graphicData uri="http://schemas.openxmlformats.org/drawingml/2006/chart">
            <c:chart xmlns:c="http://schemas.openxmlformats.org/drawingml/2006/chart" xmlns:r="http://schemas.openxmlformats.org/officeDocument/2006/relationships" r:id="rId3"/>
          </a:graphicData>
        </a:graphic>
      </p:graphicFrame>
      <p:sp>
        <p:nvSpPr>
          <p:cNvPr id="12" name="Nyíl: lefelé mutató 11">
            <a:extLst>
              <a:ext uri="{FF2B5EF4-FFF2-40B4-BE49-F238E27FC236}">
                <a16:creationId xmlns:a16="http://schemas.microsoft.com/office/drawing/2014/main" id="{19369A54-2CE4-03D5-8358-4AC7544B1E7F}"/>
              </a:ext>
            </a:extLst>
          </p:cNvPr>
          <p:cNvSpPr/>
          <p:nvPr/>
        </p:nvSpPr>
        <p:spPr>
          <a:xfrm>
            <a:off x="6528390" y="1701209"/>
            <a:ext cx="223277" cy="66985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Nyíl: lefelé mutató 12">
            <a:extLst>
              <a:ext uri="{FF2B5EF4-FFF2-40B4-BE49-F238E27FC236}">
                <a16:creationId xmlns:a16="http://schemas.microsoft.com/office/drawing/2014/main" id="{0794A879-A1C7-CAE9-1ED3-C3F3B8083313}"/>
              </a:ext>
            </a:extLst>
          </p:cNvPr>
          <p:cNvSpPr/>
          <p:nvPr/>
        </p:nvSpPr>
        <p:spPr>
          <a:xfrm>
            <a:off x="8625737" y="1295399"/>
            <a:ext cx="223277" cy="66985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Cím 1">
            <a:extLst>
              <a:ext uri="{FF2B5EF4-FFF2-40B4-BE49-F238E27FC236}">
                <a16:creationId xmlns:a16="http://schemas.microsoft.com/office/drawing/2014/main" id="{193C8C28-00B1-9C25-6CCB-A0752FB89541}"/>
              </a:ext>
            </a:extLst>
          </p:cNvPr>
          <p:cNvSpPr txBox="1">
            <a:spLocks/>
          </p:cNvSpPr>
          <p:nvPr/>
        </p:nvSpPr>
        <p:spPr>
          <a:xfrm>
            <a:off x="2392964" y="64513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303097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358774" y="68002"/>
            <a:ext cx="11474452" cy="1077218"/>
          </a:xfrm>
          <a:prstGeom prst="rect">
            <a:avLst/>
          </a:prstGeom>
          <a:noFill/>
        </p:spPr>
        <p:txBody>
          <a:bodyPr wrap="square" rtlCol="0">
            <a:spAutoFit/>
          </a:bodyPr>
          <a:lstStyle/>
          <a:p>
            <a:pPr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V.3. </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How easy/difficult is it to use the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worksheets 13-18 from a </a:t>
            </a:r>
            <a:r>
              <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theoretical</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point of view?</a:t>
            </a:r>
            <a:endPar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F9E9A11C-53B9-4E09-96FB-FAB945F9CB31}"/>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0B2E556E-3FCC-469A-9020-E74E90D6BEA0}"/>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21">
            <a:extLst>
              <a:ext uri="{FF2B5EF4-FFF2-40B4-BE49-F238E27FC236}">
                <a16:creationId xmlns:a16="http://schemas.microsoft.com/office/drawing/2014/main" id="{01607616-B22D-8342-EE3E-614BFF5C9EE4}"/>
              </a:ext>
            </a:extLst>
          </p:cNvPr>
          <p:cNvSpPr>
            <a:spLocks noChangeArrowheads="1"/>
          </p:cNvSpPr>
          <p:nvPr/>
        </p:nvSpPr>
        <p:spPr bwMode="auto">
          <a:xfrm>
            <a:off x="358774" y="15765"/>
            <a:ext cx="116427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graphicFrame>
        <p:nvGraphicFramePr>
          <p:cNvPr id="2" name="Diagram 1">
            <a:extLst>
              <a:ext uri="{FF2B5EF4-FFF2-40B4-BE49-F238E27FC236}">
                <a16:creationId xmlns:a16="http://schemas.microsoft.com/office/drawing/2014/main" id="{13B11A99-EF54-4909-BD55-AAFDA068F54F}"/>
              </a:ext>
            </a:extLst>
          </p:cNvPr>
          <p:cNvGraphicFramePr>
            <a:graphicFrameLocks/>
          </p:cNvGraphicFramePr>
          <p:nvPr>
            <p:extLst>
              <p:ext uri="{D42A27DB-BD31-4B8C-83A1-F6EECF244321}">
                <p14:modId xmlns:p14="http://schemas.microsoft.com/office/powerpoint/2010/main" val="1371959662"/>
              </p:ext>
            </p:extLst>
          </p:nvPr>
        </p:nvGraphicFramePr>
        <p:xfrm>
          <a:off x="2240564" y="1197457"/>
          <a:ext cx="8083650" cy="4863130"/>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zis 4">
            <a:extLst>
              <a:ext uri="{FF2B5EF4-FFF2-40B4-BE49-F238E27FC236}">
                <a16:creationId xmlns:a16="http://schemas.microsoft.com/office/drawing/2014/main" id="{343BF0DB-0E38-9E28-6843-061D21A731F9}"/>
              </a:ext>
            </a:extLst>
          </p:cNvPr>
          <p:cNvSpPr/>
          <p:nvPr/>
        </p:nvSpPr>
        <p:spPr>
          <a:xfrm>
            <a:off x="6000307" y="5758383"/>
            <a:ext cx="634409" cy="27907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Cím 1">
            <a:extLst>
              <a:ext uri="{FF2B5EF4-FFF2-40B4-BE49-F238E27FC236}">
                <a16:creationId xmlns:a16="http://schemas.microsoft.com/office/drawing/2014/main" id="{E572C0E5-BD51-8892-F38D-83C8D4199FE5}"/>
              </a:ext>
            </a:extLst>
          </p:cNvPr>
          <p:cNvSpPr txBox="1">
            <a:spLocks/>
          </p:cNvSpPr>
          <p:nvPr/>
        </p:nvSpPr>
        <p:spPr>
          <a:xfrm>
            <a:off x="2392964" y="64513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12824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2648E-FCC1-5099-ABF7-2A723E34C24B}"/>
            </a:ext>
          </a:extLst>
        </p:cNvPr>
        <p:cNvGrpSpPr/>
        <p:nvPr/>
      </p:nvGrpSpPr>
      <p:grpSpPr>
        <a:xfrm>
          <a:off x="0" y="0"/>
          <a:ext cx="0" cy="0"/>
          <a:chOff x="0" y="0"/>
          <a:chExt cx="0" cy="0"/>
        </a:xfrm>
      </p:grpSpPr>
      <p:sp>
        <p:nvSpPr>
          <p:cNvPr id="3" name="Szövegdoboz 2">
            <a:extLst>
              <a:ext uri="{FF2B5EF4-FFF2-40B4-BE49-F238E27FC236}">
                <a16:creationId xmlns:a16="http://schemas.microsoft.com/office/drawing/2014/main" id="{BE997E19-51D3-299F-6420-FA1F590547DE}"/>
              </a:ext>
            </a:extLst>
          </p:cNvPr>
          <p:cNvSpPr txBox="1"/>
          <p:nvPr/>
        </p:nvSpPr>
        <p:spPr>
          <a:xfrm>
            <a:off x="0" y="-65644"/>
            <a:ext cx="12192000" cy="1077218"/>
          </a:xfrm>
          <a:prstGeom prst="rect">
            <a:avLst/>
          </a:prstGeom>
          <a:noFill/>
        </p:spPr>
        <p:txBody>
          <a:bodyPr wrap="square" rtlCol="0">
            <a:spAutoFit/>
          </a:bodyPr>
          <a:lstStyle/>
          <a:p>
            <a:pPr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V.4. </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How easy/difficult is it to use the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worksheets 13-18 from a </a:t>
            </a: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prac</a:t>
            </a:r>
            <a:r>
              <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tical </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point of view?</a:t>
            </a:r>
            <a:endPar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3D54E2B4-024B-DDA1-5FC1-B94C40EEE47D}"/>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C2C677CB-C962-E60D-B924-BCBCA352BDFD}"/>
              </a:ext>
            </a:extLst>
          </p:cNvPr>
          <p:cNvPicPr>
            <a:picLocks noChangeAspect="1"/>
          </p:cNvPicPr>
          <p:nvPr/>
        </p:nvPicPr>
        <p:blipFill>
          <a:blip r:embed="rId3"/>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696C6E2D-062C-CCB1-D010-F9E25AFACC2C}"/>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21">
            <a:extLst>
              <a:ext uri="{FF2B5EF4-FFF2-40B4-BE49-F238E27FC236}">
                <a16:creationId xmlns:a16="http://schemas.microsoft.com/office/drawing/2014/main" id="{3ED0A345-F73B-C81D-97F5-EB3A747D1BFE}"/>
              </a:ext>
            </a:extLst>
          </p:cNvPr>
          <p:cNvSpPr>
            <a:spLocks noChangeArrowheads="1"/>
          </p:cNvSpPr>
          <p:nvPr/>
        </p:nvSpPr>
        <p:spPr bwMode="auto">
          <a:xfrm>
            <a:off x="358774" y="15765"/>
            <a:ext cx="116427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graphicFrame>
        <p:nvGraphicFramePr>
          <p:cNvPr id="2" name="Diagram 1">
            <a:extLst>
              <a:ext uri="{FF2B5EF4-FFF2-40B4-BE49-F238E27FC236}">
                <a16:creationId xmlns:a16="http://schemas.microsoft.com/office/drawing/2014/main" id="{C2C1BB4B-A01A-4D47-B354-47730822D610}"/>
              </a:ext>
            </a:extLst>
          </p:cNvPr>
          <p:cNvGraphicFramePr>
            <a:graphicFrameLocks/>
          </p:cNvGraphicFramePr>
          <p:nvPr>
            <p:extLst>
              <p:ext uri="{D42A27DB-BD31-4B8C-83A1-F6EECF244321}">
                <p14:modId xmlns:p14="http://schemas.microsoft.com/office/powerpoint/2010/main" val="2680146690"/>
              </p:ext>
            </p:extLst>
          </p:nvPr>
        </p:nvGraphicFramePr>
        <p:xfrm>
          <a:off x="2083980" y="1078397"/>
          <a:ext cx="8580475" cy="4982190"/>
        </p:xfrm>
        <a:graphic>
          <a:graphicData uri="http://schemas.openxmlformats.org/drawingml/2006/chart">
            <c:chart xmlns:c="http://schemas.openxmlformats.org/drawingml/2006/chart" xmlns:r="http://schemas.openxmlformats.org/officeDocument/2006/relationships" r:id="rId4"/>
          </a:graphicData>
        </a:graphic>
      </p:graphicFrame>
      <p:sp>
        <p:nvSpPr>
          <p:cNvPr id="4" name="Cím 1">
            <a:extLst>
              <a:ext uri="{FF2B5EF4-FFF2-40B4-BE49-F238E27FC236}">
                <a16:creationId xmlns:a16="http://schemas.microsoft.com/office/drawing/2014/main" id="{E1A322E5-C93C-EC86-BFF9-26418AE2739E}"/>
              </a:ext>
            </a:extLst>
          </p:cNvPr>
          <p:cNvSpPr txBox="1">
            <a:spLocks/>
          </p:cNvSpPr>
          <p:nvPr/>
        </p:nvSpPr>
        <p:spPr>
          <a:xfrm>
            <a:off x="2392964" y="64513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32068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0" y="-65644"/>
            <a:ext cx="12192000" cy="1077218"/>
          </a:xfrm>
          <a:prstGeom prst="rect">
            <a:avLst/>
          </a:prstGeom>
          <a:noFill/>
        </p:spPr>
        <p:txBody>
          <a:bodyPr wrap="square" rtlCol="0">
            <a:spAutoFit/>
          </a:bodyPr>
          <a:lstStyle/>
          <a:p>
            <a:pPr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V.6.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Evaluation</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of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systems</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thinking</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tasks</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p>
          <a:p>
            <a:pPr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(Likert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scale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0-4)</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F9E9A11C-53B9-4E09-96FB-FAB945F9CB31}"/>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0B2E556E-3FCC-469A-9020-E74E90D6BEA0}"/>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21">
            <a:extLst>
              <a:ext uri="{FF2B5EF4-FFF2-40B4-BE49-F238E27FC236}">
                <a16:creationId xmlns:a16="http://schemas.microsoft.com/office/drawing/2014/main" id="{01607616-B22D-8342-EE3E-614BFF5C9EE4}"/>
              </a:ext>
            </a:extLst>
          </p:cNvPr>
          <p:cNvSpPr>
            <a:spLocks noChangeArrowheads="1"/>
          </p:cNvSpPr>
          <p:nvPr/>
        </p:nvSpPr>
        <p:spPr bwMode="auto">
          <a:xfrm>
            <a:off x="358774" y="15765"/>
            <a:ext cx="116427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graphicFrame>
        <p:nvGraphicFramePr>
          <p:cNvPr id="4" name="Diagram 3">
            <a:extLst>
              <a:ext uri="{FF2B5EF4-FFF2-40B4-BE49-F238E27FC236}">
                <a16:creationId xmlns:a16="http://schemas.microsoft.com/office/drawing/2014/main" id="{96BFCB4B-4BBD-4A4F-A809-E023741AFDBA}"/>
              </a:ext>
            </a:extLst>
          </p:cNvPr>
          <p:cNvGraphicFramePr>
            <a:graphicFrameLocks/>
          </p:cNvGraphicFramePr>
          <p:nvPr>
            <p:extLst>
              <p:ext uri="{D42A27DB-BD31-4B8C-83A1-F6EECF244321}">
                <p14:modId xmlns:p14="http://schemas.microsoft.com/office/powerpoint/2010/main" val="1519426506"/>
              </p:ext>
            </p:extLst>
          </p:nvPr>
        </p:nvGraphicFramePr>
        <p:xfrm>
          <a:off x="1105786" y="1145220"/>
          <a:ext cx="10248014" cy="4915367"/>
        </p:xfrm>
        <a:graphic>
          <a:graphicData uri="http://schemas.openxmlformats.org/drawingml/2006/chart">
            <c:chart xmlns:c="http://schemas.openxmlformats.org/drawingml/2006/chart" xmlns:r="http://schemas.openxmlformats.org/officeDocument/2006/relationships" r:id="rId3"/>
          </a:graphicData>
        </a:graphic>
      </p:graphicFrame>
      <p:sp>
        <p:nvSpPr>
          <p:cNvPr id="2" name="Cím 1">
            <a:extLst>
              <a:ext uri="{FF2B5EF4-FFF2-40B4-BE49-F238E27FC236}">
                <a16:creationId xmlns:a16="http://schemas.microsoft.com/office/drawing/2014/main" id="{58305A50-653C-7588-8CB5-E24F18F24EA8}"/>
              </a:ext>
            </a:extLst>
          </p:cNvPr>
          <p:cNvSpPr txBox="1">
            <a:spLocks/>
          </p:cNvSpPr>
          <p:nvPr/>
        </p:nvSpPr>
        <p:spPr>
          <a:xfrm>
            <a:off x="2392964" y="64513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423086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00C51-C60C-1600-359B-DC4E16B0703C}"/>
            </a:ext>
          </a:extLst>
        </p:cNvPr>
        <p:cNvGrpSpPr/>
        <p:nvPr/>
      </p:nvGrpSpPr>
      <p:grpSpPr>
        <a:xfrm>
          <a:off x="0" y="0"/>
          <a:ext cx="0" cy="0"/>
          <a:chOff x="0" y="0"/>
          <a:chExt cx="0" cy="0"/>
        </a:xfrm>
      </p:grpSpPr>
      <p:cxnSp>
        <p:nvCxnSpPr>
          <p:cNvPr id="6" name="Egyenes összekötő 5">
            <a:extLst>
              <a:ext uri="{FF2B5EF4-FFF2-40B4-BE49-F238E27FC236}">
                <a16:creationId xmlns:a16="http://schemas.microsoft.com/office/drawing/2014/main" id="{C045336B-219C-AB5C-0B99-EB3621AB294B}"/>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B31D24A6-7A14-72B9-1877-EB77B686FDD7}"/>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5A60E392-7F24-5F91-93F9-CD6649B488F2}"/>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21">
            <a:extLst>
              <a:ext uri="{FF2B5EF4-FFF2-40B4-BE49-F238E27FC236}">
                <a16:creationId xmlns:a16="http://schemas.microsoft.com/office/drawing/2014/main" id="{F41CE5F3-C965-E21D-E7E3-9F2A79F2D12A}"/>
              </a:ext>
            </a:extLst>
          </p:cNvPr>
          <p:cNvSpPr>
            <a:spLocks noChangeArrowheads="1"/>
          </p:cNvSpPr>
          <p:nvPr/>
        </p:nvSpPr>
        <p:spPr bwMode="auto">
          <a:xfrm>
            <a:off x="954196" y="159658"/>
            <a:ext cx="97076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hu-HU" sz="3200" b="1" dirty="0">
                <a:latin typeface="Open Sans" panose="020B0606030504020204" pitchFamily="34" charset="0"/>
                <a:ea typeface="Open Sans" panose="020B0606030504020204" pitchFamily="34" charset="0"/>
                <a:cs typeface="Open Sans" panose="020B0606030504020204" pitchFamily="34" charset="0"/>
              </a:rPr>
              <a:t>VI, </a:t>
            </a:r>
            <a:r>
              <a:rPr lang="hu-HU" sz="3200" b="1" dirty="0" err="1">
                <a:latin typeface="Open Sans" panose="020B0606030504020204" pitchFamily="34" charset="0"/>
                <a:ea typeface="Open Sans" panose="020B0606030504020204" pitchFamily="34" charset="0"/>
                <a:cs typeface="Open Sans" panose="020B0606030504020204" pitchFamily="34" charset="0"/>
              </a:rPr>
              <a:t>Pros</a:t>
            </a:r>
            <a:r>
              <a:rPr lang="hu-HU" sz="3200" b="1" dirty="0">
                <a:latin typeface="Open Sans" panose="020B0606030504020204" pitchFamily="34" charset="0"/>
                <a:ea typeface="Open Sans" panose="020B0606030504020204" pitchFamily="34" charset="0"/>
                <a:cs typeface="Open Sans" panose="020B0606030504020204" pitchFamily="34" charset="0"/>
              </a:rPr>
              <a:t> and cons</a:t>
            </a:r>
          </a:p>
        </p:txBody>
      </p:sp>
      <p:sp>
        <p:nvSpPr>
          <p:cNvPr id="35" name="Rectangle 56">
            <a:extLst>
              <a:ext uri="{FF2B5EF4-FFF2-40B4-BE49-F238E27FC236}">
                <a16:creationId xmlns:a16="http://schemas.microsoft.com/office/drawing/2014/main" id="{28298AA7-A40A-0C81-CE4D-03A92ECA0449}"/>
              </a:ext>
            </a:extLst>
          </p:cNvPr>
          <p:cNvSpPr>
            <a:spLocks noChangeArrowheads="1"/>
          </p:cNvSpPr>
          <p:nvPr/>
        </p:nvSpPr>
        <p:spPr bwMode="auto">
          <a:xfrm>
            <a:off x="158309" y="-2590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2" name="Rectangle 64">
            <a:extLst>
              <a:ext uri="{FF2B5EF4-FFF2-40B4-BE49-F238E27FC236}">
                <a16:creationId xmlns:a16="http://schemas.microsoft.com/office/drawing/2014/main" id="{EC8885D7-5B33-A43E-9D48-30C7E4BEB188}"/>
              </a:ext>
            </a:extLst>
          </p:cNvPr>
          <p:cNvSpPr>
            <a:spLocks noChangeArrowheads="1"/>
          </p:cNvSpPr>
          <p:nvPr/>
        </p:nvSpPr>
        <p:spPr bwMode="auto">
          <a:xfrm>
            <a:off x="158309" y="198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18" name="Rectangle 134">
            <a:extLst>
              <a:ext uri="{FF2B5EF4-FFF2-40B4-BE49-F238E27FC236}">
                <a16:creationId xmlns:a16="http://schemas.microsoft.com/office/drawing/2014/main" id="{3295E42D-B041-5553-A49C-75CB427BD34F}"/>
              </a:ext>
            </a:extLst>
          </p:cNvPr>
          <p:cNvSpPr>
            <a:spLocks noChangeArrowheads="1"/>
          </p:cNvSpPr>
          <p:nvPr/>
        </p:nvSpPr>
        <p:spPr bwMode="auto">
          <a:xfrm>
            <a:off x="5641145" y="37095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graphicFrame>
        <p:nvGraphicFramePr>
          <p:cNvPr id="2" name="Táblázat 1">
            <a:extLst>
              <a:ext uri="{FF2B5EF4-FFF2-40B4-BE49-F238E27FC236}">
                <a16:creationId xmlns:a16="http://schemas.microsoft.com/office/drawing/2014/main" id="{972F18AA-C6C2-0B5D-08ED-5222E37D64F3}"/>
              </a:ext>
            </a:extLst>
          </p:cNvPr>
          <p:cNvGraphicFramePr>
            <a:graphicFrameLocks noGrp="1"/>
          </p:cNvGraphicFramePr>
          <p:nvPr>
            <p:extLst>
              <p:ext uri="{D42A27DB-BD31-4B8C-83A1-F6EECF244321}">
                <p14:modId xmlns:p14="http://schemas.microsoft.com/office/powerpoint/2010/main" val="1563515477"/>
              </p:ext>
            </p:extLst>
          </p:nvPr>
        </p:nvGraphicFramePr>
        <p:xfrm>
          <a:off x="1" y="1158086"/>
          <a:ext cx="5837273" cy="3533330"/>
        </p:xfrm>
        <a:graphic>
          <a:graphicData uri="http://schemas.openxmlformats.org/drawingml/2006/table">
            <a:tbl>
              <a:tblPr firstRow="1" firstCol="1" bandRow="1">
                <a:tableStyleId>{5C22544A-7EE6-4342-B048-85BDC9FD1C3A}</a:tableStyleId>
              </a:tblPr>
              <a:tblGrid>
                <a:gridCol w="4880006">
                  <a:extLst>
                    <a:ext uri="{9D8B030D-6E8A-4147-A177-3AD203B41FA5}">
                      <a16:colId xmlns:a16="http://schemas.microsoft.com/office/drawing/2014/main" val="662035677"/>
                    </a:ext>
                  </a:extLst>
                </a:gridCol>
                <a:gridCol w="957267">
                  <a:extLst>
                    <a:ext uri="{9D8B030D-6E8A-4147-A177-3AD203B41FA5}">
                      <a16:colId xmlns:a16="http://schemas.microsoft.com/office/drawing/2014/main" val="2192175685"/>
                    </a:ext>
                  </a:extLst>
                </a:gridCol>
              </a:tblGrid>
              <a:tr h="520995">
                <a:tc>
                  <a:txBody>
                    <a:bodyPr/>
                    <a:lstStyle/>
                    <a:p>
                      <a:pPr algn="ctr">
                        <a:lnSpc>
                          <a:spcPct val="107000"/>
                        </a:lnSpc>
                        <a:spcAft>
                          <a:spcPts val="800"/>
                        </a:spcAft>
                        <a:buNone/>
                      </a:pPr>
                      <a:r>
                        <a:rPr lang="hu-HU" sz="2000" kern="0">
                          <a:effectLst/>
                          <a:latin typeface="Open Sans" panose="020B0606030504020204" pitchFamily="34" charset="0"/>
                          <a:ea typeface="Open Sans" panose="020B0606030504020204" pitchFamily="34" charset="0"/>
                          <a:cs typeface="Open Sans" panose="020B0606030504020204" pitchFamily="34" charset="0"/>
                        </a:rPr>
                        <a:t>Pros (advantages)</a:t>
                      </a: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lnSpc>
                          <a:spcPct val="107000"/>
                        </a:lnSpc>
                        <a:spcAft>
                          <a:spcPts val="800"/>
                        </a:spcAft>
                        <a:buNone/>
                      </a:pPr>
                      <a:r>
                        <a:rPr lang="hu-HU" sz="2000" i="1" kern="100" dirty="0">
                          <a:effectLst/>
                          <a:latin typeface="Open Sans" panose="020B0606030504020204" pitchFamily="34" charset="0"/>
                          <a:ea typeface="Open Sans" panose="020B0606030504020204" pitchFamily="34" charset="0"/>
                          <a:cs typeface="Open Sans" panose="020B0606030504020204" pitchFamily="34" charset="0"/>
                        </a:rPr>
                        <a:t>N</a:t>
                      </a:r>
                      <a:r>
                        <a:rPr lang="hu-HU" sz="2000" i="1" kern="100" dirty="0">
                          <a:effectLst/>
                          <a:latin typeface="Calibri" panose="020F0502020204030204" pitchFamily="34" charset="0"/>
                          <a:ea typeface="Open Sans" panose="020B0606030504020204" pitchFamily="34" charset="0"/>
                          <a:cs typeface="Calibri" panose="020F0502020204030204" pitchFamily="34" charset="0"/>
                        </a:rPr>
                        <a:t>*</a:t>
                      </a:r>
                      <a:endParaRPr lang="hu-HU" sz="2000" i="1"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530964295"/>
                  </a:ext>
                </a:extLst>
              </a:tr>
              <a:tr h="554799">
                <a:tc>
                  <a:txBody>
                    <a:bodyPr/>
                    <a:lstStyle/>
                    <a:p>
                      <a:pPr algn="l">
                        <a:lnSpc>
                          <a:spcPct val="107000"/>
                        </a:lnSpc>
                        <a:spcAft>
                          <a:spcPts val="800"/>
                        </a:spcAft>
                        <a:buNone/>
                      </a:pPr>
                      <a:r>
                        <a:rPr lang="hu-HU" sz="2000" kern="100">
                          <a:effectLst/>
                          <a:latin typeface="Open Sans" panose="020B0606030504020204" pitchFamily="34" charset="0"/>
                          <a:ea typeface="Open Sans" panose="020B0606030504020204" pitchFamily="34" charset="0"/>
                          <a:cs typeface="Open Sans" panose="020B0606030504020204" pitchFamily="34" charset="0"/>
                        </a:rPr>
                        <a:t>The experiments are…</a:t>
                      </a: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lnSpc>
                          <a:spcPct val="107000"/>
                        </a:lnSpc>
                        <a:spcAft>
                          <a:spcPts val="800"/>
                        </a:spcAft>
                        <a:buNone/>
                      </a:pP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812320184"/>
                  </a:ext>
                </a:extLst>
              </a:tr>
              <a:tr h="334175">
                <a:tc>
                  <a:txBody>
                    <a:bodyPr/>
                    <a:lstStyle/>
                    <a:p>
                      <a:pPr algn="l">
                        <a:lnSpc>
                          <a:spcPct val="107000"/>
                        </a:lnSpc>
                        <a:spcAft>
                          <a:spcPts val="800"/>
                        </a:spcAft>
                        <a:buNone/>
                      </a:pPr>
                      <a:r>
                        <a:rPr lang="hu-HU" sz="2000" kern="100">
                          <a:effectLst/>
                          <a:latin typeface="Open Sans" panose="020B0606030504020204" pitchFamily="34" charset="0"/>
                          <a:ea typeface="Open Sans" panose="020B0606030504020204" pitchFamily="34" charset="0"/>
                          <a:cs typeface="Open Sans" panose="020B0606030504020204" pitchFamily="34" charset="0"/>
                        </a:rPr>
                        <a:t>…e</a:t>
                      </a:r>
                      <a:r>
                        <a:rPr lang="en-US" sz="2000" kern="100">
                          <a:effectLst/>
                          <a:latin typeface="Open Sans" panose="020B0606030504020204" pitchFamily="34" charset="0"/>
                          <a:ea typeface="Open Sans" panose="020B0606030504020204" pitchFamily="34" charset="0"/>
                          <a:cs typeface="Open Sans" panose="020B0606030504020204" pitchFamily="34" charset="0"/>
                        </a:rPr>
                        <a:t>asy to implement with simple tools</a:t>
                      </a: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lnSpc>
                          <a:spcPct val="107000"/>
                        </a:lnSpc>
                        <a:spcAft>
                          <a:spcPts val="800"/>
                        </a:spcAft>
                        <a:buNone/>
                      </a:pPr>
                      <a:r>
                        <a:rPr lang="hu-HU" sz="2000" b="1" kern="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39</a:t>
                      </a:r>
                      <a:endParaRPr lang="hu-HU" sz="2000" b="1" kern="10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232575869"/>
                  </a:ext>
                </a:extLst>
              </a:tr>
              <a:tr h="33417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hu-HU" sz="2000" kern="0">
                          <a:effectLst/>
                          <a:latin typeface="Open Sans" panose="020B0606030504020204" pitchFamily="34" charset="0"/>
                          <a:ea typeface="Open Sans" panose="020B0606030504020204" pitchFamily="34" charset="0"/>
                          <a:cs typeface="Open Sans" panose="020B0606030504020204" pitchFamily="34" charset="0"/>
                        </a:rPr>
                        <a:t>…</a:t>
                      </a:r>
                      <a:r>
                        <a:rPr lang="en-US" sz="2000" kern="0">
                          <a:effectLst/>
                          <a:latin typeface="Open Sans" panose="020B0606030504020204" pitchFamily="34" charset="0"/>
                          <a:ea typeface="Open Sans" panose="020B0606030504020204" pitchFamily="34" charset="0"/>
                          <a:cs typeface="Open Sans" panose="020B0606030504020204" pitchFamily="34" charset="0"/>
                        </a:rPr>
                        <a:t> simple to carry out</a:t>
                      </a: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lnSpc>
                          <a:spcPct val="107000"/>
                        </a:lnSpc>
                        <a:spcAft>
                          <a:spcPts val="800"/>
                        </a:spcAft>
                        <a:buNone/>
                      </a:pPr>
                      <a:r>
                        <a:rPr lang="hu-HU" sz="2000" b="1" kern="10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36</a:t>
                      </a:r>
                    </a:p>
                  </a:txBody>
                  <a:tcPr marL="68580" marR="68580" marT="0" marB="0"/>
                </a:tc>
                <a:extLst>
                  <a:ext uri="{0D108BD9-81ED-4DB2-BD59-A6C34878D82A}">
                    <a16:rowId xmlns:a16="http://schemas.microsoft.com/office/drawing/2014/main" val="4039305679"/>
                  </a:ext>
                </a:extLst>
              </a:tr>
              <a:tr h="402879">
                <a:tc>
                  <a:txBody>
                    <a:bodyPr/>
                    <a:lstStyle/>
                    <a:p>
                      <a:pPr algn="l">
                        <a:lnSpc>
                          <a:spcPct val="107000"/>
                        </a:lnSpc>
                        <a:spcAft>
                          <a:spcPts val="800"/>
                        </a:spcAft>
                        <a:buNone/>
                      </a:pPr>
                      <a:r>
                        <a:rPr lang="hu-HU" sz="2000" kern="100">
                          <a:effectLst/>
                          <a:latin typeface="Open Sans" panose="020B0606030504020204" pitchFamily="34" charset="0"/>
                          <a:ea typeface="Open Sans" panose="020B0606030504020204" pitchFamily="34" charset="0"/>
                          <a:cs typeface="Open Sans" panose="020B0606030504020204" pitchFamily="34" charset="0"/>
                        </a:rPr>
                        <a:t>…use everyday materials</a:t>
                      </a: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lnSpc>
                          <a:spcPct val="107000"/>
                        </a:lnSpc>
                        <a:spcAft>
                          <a:spcPts val="800"/>
                        </a:spcAft>
                        <a:buNone/>
                      </a:pPr>
                      <a:r>
                        <a:rPr lang="hu-HU" sz="2000" b="1" kern="10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36</a:t>
                      </a:r>
                    </a:p>
                  </a:txBody>
                  <a:tcPr marL="68580" marR="68580" marT="0" marB="0"/>
                </a:tc>
                <a:extLst>
                  <a:ext uri="{0D108BD9-81ED-4DB2-BD59-A6C34878D82A}">
                    <a16:rowId xmlns:a16="http://schemas.microsoft.com/office/drawing/2014/main" val="3918790901"/>
                  </a:ext>
                </a:extLst>
              </a:tr>
              <a:tr h="334175">
                <a:tc>
                  <a:txBody>
                    <a:bodyPr/>
                    <a:lstStyle/>
                    <a:p>
                      <a:pPr algn="l">
                        <a:lnSpc>
                          <a:spcPct val="107000"/>
                        </a:lnSpc>
                        <a:spcAft>
                          <a:spcPts val="800"/>
                        </a:spcAft>
                        <a:buNone/>
                      </a:pPr>
                      <a:r>
                        <a:rPr lang="hu-HU" sz="2000" kern="100">
                          <a:effectLst/>
                          <a:latin typeface="Open Sans" panose="020B0606030504020204" pitchFamily="34" charset="0"/>
                          <a:ea typeface="Open Sans" panose="020B0606030504020204" pitchFamily="34" charset="0"/>
                          <a:cs typeface="Open Sans" panose="020B0606030504020204" pitchFamily="34" charset="0"/>
                        </a:rPr>
                        <a:t>…easy to design</a:t>
                      </a: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lnSpc>
                          <a:spcPct val="107000"/>
                        </a:lnSpc>
                        <a:spcAft>
                          <a:spcPts val="800"/>
                        </a:spcAft>
                        <a:buNone/>
                      </a:pPr>
                      <a:r>
                        <a:rPr lang="hu-HU" sz="2000" b="1" kern="10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17</a:t>
                      </a:r>
                    </a:p>
                  </a:txBody>
                  <a:tcPr marL="68580" marR="68580" marT="0" marB="0"/>
                </a:tc>
                <a:extLst>
                  <a:ext uri="{0D108BD9-81ED-4DB2-BD59-A6C34878D82A}">
                    <a16:rowId xmlns:a16="http://schemas.microsoft.com/office/drawing/2014/main" val="1625361351"/>
                  </a:ext>
                </a:extLst>
              </a:tr>
              <a:tr h="334175">
                <a:tc>
                  <a:txBody>
                    <a:bodyPr/>
                    <a:lstStyle/>
                    <a:p>
                      <a:pPr algn="l">
                        <a:lnSpc>
                          <a:spcPct val="107000"/>
                        </a:lnSpc>
                        <a:spcAft>
                          <a:spcPts val="800"/>
                        </a:spcAft>
                        <a:buNone/>
                      </a:pPr>
                      <a:r>
                        <a:rPr lang="hu-HU" sz="2000" kern="100">
                          <a:effectLst/>
                          <a:latin typeface="Open Sans" panose="020B0606030504020204" pitchFamily="34" charset="0"/>
                          <a:ea typeface="Open Sans" panose="020B0606030504020204" pitchFamily="34" charset="0"/>
                          <a:cs typeface="Open Sans" panose="020B0606030504020204" pitchFamily="34" charset="0"/>
                        </a:rPr>
                        <a:t>…e</a:t>
                      </a:r>
                      <a:r>
                        <a:rPr lang="en-US" sz="2000" kern="100">
                          <a:effectLst/>
                          <a:latin typeface="Open Sans" panose="020B0606030504020204" pitchFamily="34" charset="0"/>
                          <a:ea typeface="Open Sans" panose="020B0606030504020204" pitchFamily="34" charset="0"/>
                          <a:cs typeface="Open Sans" panose="020B0606030504020204" pitchFamily="34" charset="0"/>
                        </a:rPr>
                        <a:t>asy to understand, easy to explain</a:t>
                      </a: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lnSpc>
                          <a:spcPct val="107000"/>
                        </a:lnSpc>
                        <a:spcAft>
                          <a:spcPts val="800"/>
                        </a:spcAft>
                        <a:buNone/>
                      </a:pPr>
                      <a:r>
                        <a:rPr lang="hu-HU" sz="2000" b="1" kern="10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11</a:t>
                      </a:r>
                    </a:p>
                  </a:txBody>
                  <a:tcPr marL="68580" marR="68580" marT="0" marB="0"/>
                </a:tc>
                <a:extLst>
                  <a:ext uri="{0D108BD9-81ED-4DB2-BD59-A6C34878D82A}">
                    <a16:rowId xmlns:a16="http://schemas.microsoft.com/office/drawing/2014/main" val="2905108591"/>
                  </a:ext>
                </a:extLst>
              </a:tr>
              <a:tr h="415798">
                <a:tc>
                  <a:txBody>
                    <a:bodyPr/>
                    <a:lstStyle/>
                    <a:p>
                      <a:pPr algn="l">
                        <a:lnSpc>
                          <a:spcPct val="107000"/>
                        </a:lnSpc>
                        <a:spcAft>
                          <a:spcPts val="800"/>
                        </a:spcAft>
                        <a:buNone/>
                      </a:pPr>
                      <a:r>
                        <a:rPr lang="hu-HU" sz="2000" kern="100" dirty="0">
                          <a:effectLst/>
                          <a:latin typeface="Open Sans" panose="020B0606030504020204" pitchFamily="34" charset="0"/>
                          <a:ea typeface="Open Sans" panose="020B0606030504020204" pitchFamily="34" charset="0"/>
                          <a:cs typeface="Open Sans" panose="020B0606030504020204" pitchFamily="34" charset="0"/>
                        </a:rPr>
                        <a:t>…</a:t>
                      </a:r>
                      <a:r>
                        <a:rPr lang="hu-HU" sz="2000" kern="100" dirty="0" err="1">
                          <a:effectLst/>
                          <a:latin typeface="Open Sans" panose="020B0606030504020204" pitchFamily="34" charset="0"/>
                          <a:ea typeface="Open Sans" panose="020B0606030504020204" pitchFamily="34" charset="0"/>
                          <a:cs typeface="Open Sans" panose="020B0606030504020204" pitchFamily="34" charset="0"/>
                        </a:rPr>
                        <a:t>are</a:t>
                      </a:r>
                      <a:r>
                        <a:rPr lang="hu-HU" sz="2000" kern="100" dirty="0">
                          <a:effectLst/>
                          <a:latin typeface="Open Sans" panose="020B0606030504020204" pitchFamily="34" charset="0"/>
                          <a:ea typeface="Open Sans" panose="020B0606030504020204" pitchFamily="34" charset="0"/>
                          <a:cs typeface="Open Sans" panose="020B0606030504020204" pitchFamily="34" charset="0"/>
                        </a:rPr>
                        <a:t> </a:t>
                      </a:r>
                      <a:r>
                        <a:rPr lang="hu-HU" sz="2000" kern="100" dirty="0" err="1">
                          <a:effectLst/>
                          <a:latin typeface="Open Sans" panose="020B0606030504020204" pitchFamily="34" charset="0"/>
                          <a:ea typeface="Open Sans" panose="020B0606030504020204" pitchFamily="34" charset="0"/>
                          <a:cs typeface="Open Sans" panose="020B0606030504020204" pitchFamily="34" charset="0"/>
                        </a:rPr>
                        <a:t>spectacular</a:t>
                      </a: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lnSpc>
                          <a:spcPct val="107000"/>
                        </a:lnSpc>
                        <a:spcAft>
                          <a:spcPts val="800"/>
                        </a:spcAft>
                        <a:buNone/>
                      </a:pPr>
                      <a:r>
                        <a:rPr lang="hu-HU" sz="2000" b="1" kern="10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6</a:t>
                      </a:r>
                    </a:p>
                  </a:txBody>
                  <a:tcPr marL="68580" marR="68580" marT="0" marB="0"/>
                </a:tc>
                <a:extLst>
                  <a:ext uri="{0D108BD9-81ED-4DB2-BD59-A6C34878D82A}">
                    <a16:rowId xmlns:a16="http://schemas.microsoft.com/office/drawing/2014/main" val="2745853859"/>
                  </a:ext>
                </a:extLst>
              </a:tr>
            </a:tbl>
          </a:graphicData>
        </a:graphic>
      </p:graphicFrame>
      <p:graphicFrame>
        <p:nvGraphicFramePr>
          <p:cNvPr id="3" name="Táblázat 2">
            <a:extLst>
              <a:ext uri="{FF2B5EF4-FFF2-40B4-BE49-F238E27FC236}">
                <a16:creationId xmlns:a16="http://schemas.microsoft.com/office/drawing/2014/main" id="{C6B303BB-20B7-9FCB-9D00-DC4B56DA9042}"/>
              </a:ext>
            </a:extLst>
          </p:cNvPr>
          <p:cNvGraphicFramePr>
            <a:graphicFrameLocks noGrp="1"/>
          </p:cNvGraphicFramePr>
          <p:nvPr>
            <p:extLst>
              <p:ext uri="{D42A27DB-BD31-4B8C-83A1-F6EECF244321}">
                <p14:modId xmlns:p14="http://schemas.microsoft.com/office/powerpoint/2010/main" val="3111404463"/>
              </p:ext>
            </p:extLst>
          </p:nvPr>
        </p:nvGraphicFramePr>
        <p:xfrm>
          <a:off x="5964865" y="1132355"/>
          <a:ext cx="6227135" cy="3773257"/>
        </p:xfrm>
        <a:graphic>
          <a:graphicData uri="http://schemas.openxmlformats.org/drawingml/2006/table">
            <a:tbl>
              <a:tblPr firstRow="1" firstCol="1" bandRow="1">
                <a:tableStyleId>{5C22544A-7EE6-4342-B048-85BDC9FD1C3A}</a:tableStyleId>
              </a:tblPr>
              <a:tblGrid>
                <a:gridCol w="5428976">
                  <a:extLst>
                    <a:ext uri="{9D8B030D-6E8A-4147-A177-3AD203B41FA5}">
                      <a16:colId xmlns:a16="http://schemas.microsoft.com/office/drawing/2014/main" val="662035677"/>
                    </a:ext>
                  </a:extLst>
                </a:gridCol>
                <a:gridCol w="798159">
                  <a:extLst>
                    <a:ext uri="{9D8B030D-6E8A-4147-A177-3AD203B41FA5}">
                      <a16:colId xmlns:a16="http://schemas.microsoft.com/office/drawing/2014/main" val="2192175685"/>
                    </a:ext>
                  </a:extLst>
                </a:gridCol>
              </a:tblGrid>
              <a:tr h="527467">
                <a:tc>
                  <a:txBody>
                    <a:bodyPr/>
                    <a:lstStyle/>
                    <a:p>
                      <a:pPr algn="ctr">
                        <a:lnSpc>
                          <a:spcPct val="107000"/>
                        </a:lnSpc>
                        <a:spcAft>
                          <a:spcPts val="800"/>
                        </a:spcAft>
                        <a:buNone/>
                      </a:pPr>
                      <a:r>
                        <a:rPr lang="hu-HU" sz="2000" kern="0" dirty="0">
                          <a:effectLst/>
                          <a:latin typeface="Open Sans" panose="020B0606030504020204" pitchFamily="34" charset="0"/>
                          <a:ea typeface="Open Sans" panose="020B0606030504020204" pitchFamily="34" charset="0"/>
                          <a:cs typeface="Open Sans" panose="020B0606030504020204" pitchFamily="34" charset="0"/>
                        </a:rPr>
                        <a:t>Cons (</a:t>
                      </a:r>
                      <a:r>
                        <a:rPr lang="hu-HU" sz="2000" kern="0" dirty="0" err="1">
                          <a:effectLst/>
                          <a:latin typeface="Open Sans" panose="020B0606030504020204" pitchFamily="34" charset="0"/>
                          <a:ea typeface="Open Sans" panose="020B0606030504020204" pitchFamily="34" charset="0"/>
                          <a:cs typeface="Open Sans" panose="020B0606030504020204" pitchFamily="34" charset="0"/>
                        </a:rPr>
                        <a:t>disadvantages</a:t>
                      </a:r>
                      <a:r>
                        <a:rPr lang="hu-HU" sz="2000" kern="0" dirty="0">
                          <a:effectLst/>
                          <a:latin typeface="Open Sans" panose="020B0606030504020204" pitchFamily="34" charset="0"/>
                          <a:ea typeface="Open Sans" panose="020B0606030504020204" pitchFamily="34" charset="0"/>
                          <a:cs typeface="Open Sans" panose="020B0606030504020204" pitchFamily="34" charset="0"/>
                        </a:rPr>
                        <a:t>)</a:t>
                      </a: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lnSpc>
                          <a:spcPct val="107000"/>
                        </a:lnSpc>
                        <a:spcAft>
                          <a:spcPts val="800"/>
                        </a:spcAft>
                        <a:buNone/>
                      </a:pPr>
                      <a:r>
                        <a:rPr lang="hu-HU" sz="2000" i="1" kern="100" dirty="0">
                          <a:effectLst/>
                          <a:latin typeface="Open Sans" panose="020B0606030504020204" pitchFamily="34" charset="0"/>
                          <a:ea typeface="Open Sans" panose="020B0606030504020204" pitchFamily="34" charset="0"/>
                          <a:cs typeface="Open Sans" panose="020B0606030504020204" pitchFamily="34" charset="0"/>
                        </a:rPr>
                        <a:t>N</a:t>
                      </a:r>
                      <a:r>
                        <a:rPr lang="hu-HU" sz="2000" i="1" kern="100" dirty="0">
                          <a:effectLst/>
                          <a:latin typeface="Calibri" panose="020F0502020204030204" pitchFamily="34" charset="0"/>
                          <a:ea typeface="Open Sans" panose="020B0606030504020204" pitchFamily="34" charset="0"/>
                          <a:cs typeface="Calibri" panose="020F0502020204030204" pitchFamily="34" charset="0"/>
                        </a:rPr>
                        <a:t>*</a:t>
                      </a:r>
                      <a:endParaRPr lang="hu-HU" sz="2000" i="1"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530964295"/>
                  </a:ext>
                </a:extLst>
              </a:tr>
              <a:tr h="554799">
                <a:tc>
                  <a:txBody>
                    <a:bodyPr/>
                    <a:lstStyle/>
                    <a:p>
                      <a:pPr algn="l">
                        <a:lnSpc>
                          <a:spcPct val="107000"/>
                        </a:lnSpc>
                        <a:spcAft>
                          <a:spcPts val="800"/>
                        </a:spcAft>
                        <a:buNone/>
                      </a:pPr>
                      <a:r>
                        <a:rPr lang="hu-HU" sz="2000" kern="100" dirty="0">
                          <a:effectLst/>
                          <a:latin typeface="Open Sans" panose="020B0606030504020204" pitchFamily="34" charset="0"/>
                          <a:ea typeface="Open Sans" panose="020B0606030504020204" pitchFamily="34" charset="0"/>
                          <a:cs typeface="Open Sans" panose="020B0606030504020204" pitchFamily="34" charset="0"/>
                        </a:rPr>
                        <a:t>The </a:t>
                      </a:r>
                      <a:r>
                        <a:rPr lang="hu-HU" sz="2000" kern="100" dirty="0" err="1">
                          <a:effectLst/>
                          <a:latin typeface="Open Sans" panose="020B0606030504020204" pitchFamily="34" charset="0"/>
                          <a:ea typeface="Open Sans" panose="020B0606030504020204" pitchFamily="34" charset="0"/>
                          <a:cs typeface="Open Sans" panose="020B0606030504020204" pitchFamily="34" charset="0"/>
                        </a:rPr>
                        <a:t>experiments</a:t>
                      </a:r>
                      <a:r>
                        <a:rPr lang="hu-HU" sz="2000" kern="100" dirty="0">
                          <a:effectLst/>
                          <a:latin typeface="Open Sans" panose="020B0606030504020204" pitchFamily="34" charset="0"/>
                          <a:ea typeface="Open Sans" panose="020B0606030504020204" pitchFamily="34" charset="0"/>
                          <a:cs typeface="Open Sans" panose="020B0606030504020204" pitchFamily="34" charset="0"/>
                        </a:rPr>
                        <a:t> </a:t>
                      </a:r>
                      <a:r>
                        <a:rPr lang="hu-HU" sz="2000" kern="100" dirty="0" err="1">
                          <a:effectLst/>
                          <a:latin typeface="Open Sans" panose="020B0606030504020204" pitchFamily="34" charset="0"/>
                          <a:ea typeface="Open Sans" panose="020B0606030504020204" pitchFamily="34" charset="0"/>
                          <a:cs typeface="Open Sans" panose="020B0606030504020204" pitchFamily="34" charset="0"/>
                        </a:rPr>
                        <a:t>are</a:t>
                      </a:r>
                      <a:r>
                        <a:rPr lang="hu-HU" sz="2000" kern="100" dirty="0">
                          <a:effectLst/>
                          <a:latin typeface="Open Sans" panose="020B0606030504020204" pitchFamily="34" charset="0"/>
                          <a:ea typeface="Open Sans" panose="020B0606030504020204" pitchFamily="34" charset="0"/>
                          <a:cs typeface="Open Sans" panose="020B0606030504020204" pitchFamily="34" charset="0"/>
                        </a:rPr>
                        <a:t>…</a:t>
                      </a:r>
                    </a:p>
                  </a:txBody>
                  <a:tcPr marL="68580" marR="68580" marT="0" marB="0"/>
                </a:tc>
                <a:tc>
                  <a:txBody>
                    <a:bodyPr/>
                    <a:lstStyle/>
                    <a:p>
                      <a:pPr algn="ctr">
                        <a:lnSpc>
                          <a:spcPct val="107000"/>
                        </a:lnSpc>
                        <a:spcAft>
                          <a:spcPts val="800"/>
                        </a:spcAft>
                        <a:buNone/>
                      </a:pP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812320184"/>
                  </a:ext>
                </a:extLst>
              </a:tr>
              <a:tr h="334175">
                <a:tc>
                  <a:txBody>
                    <a:bodyPr/>
                    <a:lstStyle/>
                    <a:p>
                      <a:pPr algn="l">
                        <a:lnSpc>
                          <a:spcPct val="107000"/>
                        </a:lnSpc>
                        <a:spcAft>
                          <a:spcPts val="800"/>
                        </a:spcAft>
                        <a:buNone/>
                      </a:pPr>
                      <a:r>
                        <a:rPr lang="hu-HU" sz="2000" kern="100" dirty="0">
                          <a:effectLst/>
                          <a:latin typeface="Open Sans" panose="020B0606030504020204" pitchFamily="34" charset="0"/>
                          <a:ea typeface="Open Sans" panose="020B0606030504020204" pitchFamily="34" charset="0"/>
                          <a:cs typeface="Open Sans" panose="020B0606030504020204" pitchFamily="34" charset="0"/>
                        </a:rPr>
                        <a:t>…c</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omplicated</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difficult to understand for the given age group</a:t>
                      </a: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lnSpc>
                          <a:spcPct val="107000"/>
                        </a:lnSpc>
                        <a:spcAft>
                          <a:spcPts val="800"/>
                        </a:spcAft>
                        <a:buNone/>
                      </a:pPr>
                      <a:r>
                        <a:rPr lang="hu-HU" sz="2000" b="1" kern="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22</a:t>
                      </a:r>
                      <a:endParaRPr lang="hu-HU" sz="20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232575869"/>
                  </a:ext>
                </a:extLst>
              </a:tr>
              <a:tr h="33417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hu-HU" sz="2000" kern="0" dirty="0">
                          <a:effectLst/>
                          <a:latin typeface="Open Sans" panose="020B0606030504020204" pitchFamily="34" charset="0"/>
                          <a:ea typeface="Open Sans" panose="020B0606030504020204" pitchFamily="34" charset="0"/>
                          <a:cs typeface="Open Sans" panose="020B0606030504020204" pitchFamily="34" charset="0"/>
                        </a:rPr>
                        <a:t>…</a:t>
                      </a:r>
                      <a:r>
                        <a:rPr lang="en-US" sz="2000" kern="0" dirty="0">
                          <a:effectLst/>
                          <a:latin typeface="Open Sans" panose="020B0606030504020204" pitchFamily="34" charset="0"/>
                          <a:ea typeface="Open Sans" panose="020B0606030504020204" pitchFamily="34" charset="0"/>
                          <a:cs typeface="Open Sans" panose="020B0606030504020204" pitchFamily="34" charset="0"/>
                        </a:rPr>
                        <a:t> </a:t>
                      </a:r>
                      <a:r>
                        <a:rPr lang="hu-HU" sz="2000" kern="100" dirty="0" err="1">
                          <a:effectLst/>
                          <a:latin typeface="Open Sans" panose="020B0606030504020204" pitchFamily="34" charset="0"/>
                          <a:ea typeface="Open Sans" panose="020B0606030504020204" pitchFamily="34" charset="0"/>
                          <a:cs typeface="Open Sans" panose="020B0606030504020204" pitchFamily="34" charset="0"/>
                        </a:rPr>
                        <a:t>difficult</a:t>
                      </a:r>
                      <a:r>
                        <a:rPr lang="hu-HU" sz="2000" kern="100" dirty="0">
                          <a:effectLst/>
                          <a:latin typeface="Open Sans" panose="020B0606030504020204" pitchFamily="34" charset="0"/>
                          <a:ea typeface="Open Sans" panose="020B0606030504020204" pitchFamily="34" charset="0"/>
                          <a:cs typeface="Open Sans" panose="020B0606030504020204" pitchFamily="34" charset="0"/>
                        </a:rPr>
                        <a:t> </a:t>
                      </a:r>
                      <a:r>
                        <a:rPr lang="hu-HU" sz="2000" kern="100" dirty="0" err="1">
                          <a:effectLst/>
                          <a:latin typeface="Open Sans" panose="020B0606030504020204" pitchFamily="34" charset="0"/>
                          <a:ea typeface="Open Sans" panose="020B0606030504020204" pitchFamily="34" charset="0"/>
                          <a:cs typeface="Open Sans" panose="020B0606030504020204" pitchFamily="34" charset="0"/>
                        </a:rPr>
                        <a:t>to</a:t>
                      </a:r>
                      <a:r>
                        <a:rPr lang="hu-HU" sz="2000" kern="100" dirty="0">
                          <a:effectLst/>
                          <a:latin typeface="Open Sans" panose="020B0606030504020204" pitchFamily="34" charset="0"/>
                          <a:ea typeface="Open Sans" panose="020B0606030504020204" pitchFamily="34" charset="0"/>
                          <a:cs typeface="Open Sans" panose="020B0606030504020204" pitchFamily="34" charset="0"/>
                        </a:rPr>
                        <a:t> design</a:t>
                      </a:r>
                    </a:p>
                  </a:txBody>
                  <a:tcPr marL="68580" marR="68580" marT="0" marB="0"/>
                </a:tc>
                <a:tc>
                  <a:txBody>
                    <a:bodyPr/>
                    <a:lstStyle/>
                    <a:p>
                      <a:pPr algn="ctr">
                        <a:lnSpc>
                          <a:spcPct val="107000"/>
                        </a:lnSpc>
                        <a:spcAft>
                          <a:spcPts val="800"/>
                        </a:spcAft>
                        <a:buNone/>
                      </a:pPr>
                      <a:r>
                        <a:rPr lang="hu-HU" sz="20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68580" marR="68580" marT="0" marB="0"/>
                </a:tc>
                <a:extLst>
                  <a:ext uri="{0D108BD9-81ED-4DB2-BD59-A6C34878D82A}">
                    <a16:rowId xmlns:a16="http://schemas.microsoft.com/office/drawing/2014/main" val="4039305679"/>
                  </a:ext>
                </a:extLst>
              </a:tr>
              <a:tr h="402879">
                <a:tc>
                  <a:txBody>
                    <a:bodyPr/>
                    <a:lstStyle/>
                    <a:p>
                      <a:pPr algn="l">
                        <a:lnSpc>
                          <a:spcPct val="107000"/>
                        </a:lnSpc>
                        <a:spcAft>
                          <a:spcPts val="800"/>
                        </a:spcAft>
                        <a:buNone/>
                      </a:pPr>
                      <a:r>
                        <a:rPr lang="hu-HU" sz="2000" kern="100" dirty="0">
                          <a:effectLst/>
                          <a:latin typeface="Open Sans" panose="020B0606030504020204" pitchFamily="34" charset="0"/>
                          <a:ea typeface="Open Sans" panose="020B0606030504020204" pitchFamily="34" charset="0"/>
                          <a:cs typeface="Open Sans" panose="020B0606030504020204" pitchFamily="34" charset="0"/>
                        </a:rPr>
                        <a:t>…</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carried out with special and/or expensive materials</a:t>
                      </a: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lnSpc>
                          <a:spcPct val="107000"/>
                        </a:lnSpc>
                        <a:spcAft>
                          <a:spcPts val="800"/>
                        </a:spcAft>
                        <a:buNone/>
                      </a:pPr>
                      <a:r>
                        <a:rPr lang="hu-HU" sz="20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extLst>
                  <a:ext uri="{0D108BD9-81ED-4DB2-BD59-A6C34878D82A}">
                    <a16:rowId xmlns:a16="http://schemas.microsoft.com/office/drawing/2014/main" val="3918790901"/>
                  </a:ext>
                </a:extLst>
              </a:tr>
              <a:tr h="334175">
                <a:tc>
                  <a:txBody>
                    <a:bodyPr/>
                    <a:lstStyle/>
                    <a:p>
                      <a:pPr algn="l">
                        <a:lnSpc>
                          <a:spcPct val="107000"/>
                        </a:lnSpc>
                        <a:spcAft>
                          <a:spcPts val="800"/>
                        </a:spcAft>
                        <a:buNone/>
                      </a:pPr>
                      <a:r>
                        <a:rPr lang="hu-HU" sz="2000" kern="100" dirty="0">
                          <a:effectLst/>
                          <a:latin typeface="Open Sans" panose="020B0606030504020204" pitchFamily="34" charset="0"/>
                          <a:ea typeface="Open Sans" panose="020B0606030504020204" pitchFamily="34" charset="0"/>
                          <a:cs typeface="Open Sans" panose="020B0606030504020204" pitchFamily="34" charset="0"/>
                        </a:rPr>
                        <a:t>…</a:t>
                      </a:r>
                      <a:r>
                        <a:rPr lang="hu-HU" sz="2000" kern="100" dirty="0" err="1">
                          <a:effectLst/>
                          <a:latin typeface="Open Sans" panose="020B0606030504020204" pitchFamily="34" charset="0"/>
                          <a:ea typeface="Open Sans" panose="020B0606030504020204" pitchFamily="34" charset="0"/>
                          <a:cs typeface="Open Sans" panose="020B0606030504020204" pitchFamily="34" charset="0"/>
                        </a:rPr>
                        <a:t>require</a:t>
                      </a:r>
                      <a:r>
                        <a:rPr lang="hu-HU" sz="2000" kern="100" dirty="0">
                          <a:effectLst/>
                          <a:latin typeface="Open Sans" panose="020B0606030504020204" pitchFamily="34" charset="0"/>
                          <a:ea typeface="Open Sans" panose="020B0606030504020204" pitchFamily="34" charset="0"/>
                          <a:cs typeface="Open Sans" panose="020B0606030504020204" pitchFamily="34" charset="0"/>
                        </a:rPr>
                        <a:t> </a:t>
                      </a:r>
                      <a:r>
                        <a:rPr lang="hu-HU" sz="2000" kern="100" dirty="0" err="1">
                          <a:effectLst/>
                          <a:latin typeface="Open Sans" panose="020B0606030504020204" pitchFamily="34" charset="0"/>
                          <a:ea typeface="Open Sans" panose="020B0606030504020204" pitchFamily="34" charset="0"/>
                          <a:cs typeface="Open Sans" panose="020B0606030504020204" pitchFamily="34" charset="0"/>
                        </a:rPr>
                        <a:t>time</a:t>
                      </a:r>
                      <a:r>
                        <a:rPr lang="hu-HU" sz="2000" kern="100" dirty="0">
                          <a:effectLst/>
                          <a:latin typeface="Open Sans" panose="020B0606030504020204" pitchFamily="34" charset="0"/>
                          <a:ea typeface="Open Sans" panose="020B0606030504020204" pitchFamily="34" charset="0"/>
                          <a:cs typeface="Open Sans" panose="020B0606030504020204" pitchFamily="34" charset="0"/>
                        </a:rPr>
                        <a:t>-consuming preparation</a:t>
                      </a:r>
                    </a:p>
                  </a:txBody>
                  <a:tcPr marL="68580" marR="68580" marT="0" marB="0"/>
                </a:tc>
                <a:tc>
                  <a:txBody>
                    <a:bodyPr/>
                    <a:lstStyle/>
                    <a:p>
                      <a:pPr algn="ctr">
                        <a:lnSpc>
                          <a:spcPct val="107000"/>
                        </a:lnSpc>
                        <a:spcAft>
                          <a:spcPts val="800"/>
                        </a:spcAft>
                        <a:buNone/>
                      </a:pPr>
                      <a:r>
                        <a:rPr lang="hu-HU" sz="20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extLst>
                  <a:ext uri="{0D108BD9-81ED-4DB2-BD59-A6C34878D82A}">
                    <a16:rowId xmlns:a16="http://schemas.microsoft.com/office/drawing/2014/main" val="1625361351"/>
                  </a:ext>
                </a:extLst>
              </a:tr>
              <a:tr h="334175">
                <a:tc>
                  <a:txBody>
                    <a:bodyPr/>
                    <a:lstStyle/>
                    <a:p>
                      <a:pPr algn="l">
                        <a:lnSpc>
                          <a:spcPct val="107000"/>
                        </a:lnSpc>
                        <a:spcAft>
                          <a:spcPts val="800"/>
                        </a:spcAft>
                        <a:buNone/>
                      </a:pPr>
                      <a:r>
                        <a:rPr lang="hu-HU" sz="2000" kern="100" dirty="0">
                          <a:effectLst/>
                          <a:latin typeface="Open Sans" panose="020B0606030504020204" pitchFamily="34" charset="0"/>
                          <a:ea typeface="Open Sans" panose="020B0606030504020204" pitchFamily="34" charset="0"/>
                          <a:cs typeface="Open Sans" panose="020B0606030504020204" pitchFamily="34" charset="0"/>
                        </a:rPr>
                        <a:t>…</a:t>
                      </a:r>
                      <a:r>
                        <a:rPr lang="hu-HU" sz="2000" kern="100" dirty="0" err="1">
                          <a:effectLst/>
                          <a:latin typeface="Open Sans" panose="020B0606030504020204" pitchFamily="34" charset="0"/>
                          <a:ea typeface="Open Sans" panose="020B0606030504020204" pitchFamily="34" charset="0"/>
                          <a:cs typeface="Open Sans" panose="020B0606030504020204" pitchFamily="34" charset="0"/>
                        </a:rPr>
                        <a:t>are</a:t>
                      </a:r>
                      <a:r>
                        <a:rPr lang="hu-HU" sz="2000" kern="100" dirty="0">
                          <a:effectLst/>
                          <a:latin typeface="Open Sans" panose="020B0606030504020204" pitchFamily="34" charset="0"/>
                          <a:ea typeface="Open Sans" panose="020B0606030504020204" pitchFamily="34" charset="0"/>
                          <a:cs typeface="Open Sans" panose="020B0606030504020204" pitchFamily="34" charset="0"/>
                        </a:rPr>
                        <a:t> </a:t>
                      </a:r>
                      <a:r>
                        <a:rPr lang="hu-HU" sz="2000" kern="100" dirty="0" err="1">
                          <a:effectLst/>
                          <a:latin typeface="Open Sans" panose="020B0606030504020204" pitchFamily="34" charset="0"/>
                          <a:ea typeface="Open Sans" panose="020B0606030504020204" pitchFamily="34" charset="0"/>
                          <a:cs typeface="Open Sans" panose="020B0606030504020204" pitchFamily="34" charset="0"/>
                        </a:rPr>
                        <a:t>time</a:t>
                      </a:r>
                      <a:r>
                        <a:rPr lang="hu-HU" sz="2000" kern="100" dirty="0">
                          <a:effectLst/>
                          <a:latin typeface="Open Sans" panose="020B0606030504020204" pitchFamily="34" charset="0"/>
                          <a:ea typeface="Open Sans" panose="020B0606030504020204" pitchFamily="34" charset="0"/>
                          <a:cs typeface="Open Sans" panose="020B0606030504020204" pitchFamily="34" charset="0"/>
                        </a:rPr>
                        <a:t>-consuming</a:t>
                      </a:r>
                    </a:p>
                  </a:txBody>
                  <a:tcPr marL="68580" marR="68580" marT="0" marB="0"/>
                </a:tc>
                <a:tc>
                  <a:txBody>
                    <a:bodyPr/>
                    <a:lstStyle/>
                    <a:p>
                      <a:pPr algn="ctr">
                        <a:lnSpc>
                          <a:spcPct val="107000"/>
                        </a:lnSpc>
                        <a:spcAft>
                          <a:spcPts val="800"/>
                        </a:spcAft>
                        <a:buNone/>
                      </a:pPr>
                      <a:r>
                        <a:rPr lang="hu-HU" sz="20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extLst>
                  <a:ext uri="{0D108BD9-81ED-4DB2-BD59-A6C34878D82A}">
                    <a16:rowId xmlns:a16="http://schemas.microsoft.com/office/drawing/2014/main" val="2905108591"/>
                  </a:ext>
                </a:extLst>
              </a:tr>
              <a:tr h="415798">
                <a:tc>
                  <a:txBody>
                    <a:bodyPr/>
                    <a:lstStyle/>
                    <a:p>
                      <a:pPr algn="l">
                        <a:lnSpc>
                          <a:spcPct val="107000"/>
                        </a:lnSpc>
                        <a:spcAft>
                          <a:spcPts val="800"/>
                        </a:spcAft>
                        <a:buNone/>
                      </a:pPr>
                      <a:r>
                        <a:rPr lang="hu-HU" sz="2000" kern="100" dirty="0">
                          <a:effectLst/>
                          <a:latin typeface="Open Sans" panose="020B0606030504020204" pitchFamily="34" charset="0"/>
                          <a:ea typeface="Open Sans" panose="020B0606030504020204" pitchFamily="34" charset="0"/>
                          <a:cs typeface="Open Sans" panose="020B0606030504020204" pitchFamily="34" charset="0"/>
                        </a:rPr>
                        <a:t>…</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may pose a risk of accident and/or fire.</a:t>
                      </a:r>
                      <a:endParaRPr lang="hu-HU" sz="2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lnSpc>
                          <a:spcPct val="107000"/>
                        </a:lnSpc>
                        <a:spcAft>
                          <a:spcPts val="800"/>
                        </a:spcAft>
                        <a:buNone/>
                      </a:pPr>
                      <a:r>
                        <a:rPr lang="hu-HU" sz="20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68580" marR="68580" marT="0" marB="0"/>
                </a:tc>
                <a:extLst>
                  <a:ext uri="{0D108BD9-81ED-4DB2-BD59-A6C34878D82A}">
                    <a16:rowId xmlns:a16="http://schemas.microsoft.com/office/drawing/2014/main" val="2745853859"/>
                  </a:ext>
                </a:extLst>
              </a:tr>
            </a:tbl>
          </a:graphicData>
        </a:graphic>
      </p:graphicFrame>
      <p:sp>
        <p:nvSpPr>
          <p:cNvPr id="13" name="Szövegdoboz 12">
            <a:extLst>
              <a:ext uri="{FF2B5EF4-FFF2-40B4-BE49-F238E27FC236}">
                <a16:creationId xmlns:a16="http://schemas.microsoft.com/office/drawing/2014/main" id="{4E237236-EA6B-A490-804F-3D1E67212A32}"/>
              </a:ext>
            </a:extLst>
          </p:cNvPr>
          <p:cNvSpPr txBox="1"/>
          <p:nvPr/>
        </p:nvSpPr>
        <p:spPr>
          <a:xfrm>
            <a:off x="158309" y="5110386"/>
            <a:ext cx="11166840" cy="830997"/>
          </a:xfrm>
          <a:prstGeom prst="rect">
            <a:avLst/>
          </a:prstGeom>
          <a:noFill/>
        </p:spPr>
        <p:txBody>
          <a:bodyPr wrap="none" rtlCol="0">
            <a:spAutoFit/>
          </a:bodyPr>
          <a:lstStyle/>
          <a:p>
            <a:pPr marL="342900" indent="-342900">
              <a:buFont typeface="Arial" panose="020B0604020202020204" pitchFamily="34" charset="0"/>
              <a:buChar char="•"/>
            </a:pPr>
            <a:r>
              <a:rPr lang="hu-HU" sz="2400" i="1" kern="100" dirty="0">
                <a:effectLst/>
                <a:latin typeface="Open Sans" panose="020B0606030504020204" pitchFamily="34" charset="0"/>
                <a:ea typeface="Open Sans" panose="020B0606030504020204" pitchFamily="34" charset="0"/>
                <a:cs typeface="Open Sans" panose="020B0606030504020204" pitchFamily="34" charset="0"/>
              </a:rPr>
              <a:t>N </a:t>
            </a:r>
            <a:r>
              <a:rPr lang="hu-HU" sz="2400" kern="100" dirty="0">
                <a:effectLst/>
                <a:latin typeface="Open Sans" panose="020B0606030504020204" pitchFamily="34" charset="0"/>
                <a:ea typeface="Open Sans" panose="020B0606030504020204" pitchFamily="34" charset="0"/>
                <a:cs typeface="Open Sans" panose="020B0606030504020204" pitchFamily="34" charset="0"/>
              </a:rPr>
              <a:t>= </a:t>
            </a:r>
            <a:r>
              <a:rPr lang="en-GB" sz="2400" kern="100" noProof="0" dirty="0">
                <a:effectLst/>
                <a:latin typeface="Open Sans" panose="020B0606030504020204" pitchFamily="34" charset="0"/>
                <a:ea typeface="Open Sans" panose="020B0606030504020204" pitchFamily="34" charset="0"/>
                <a:cs typeface="Open Sans" panose="020B0606030504020204" pitchFamily="34" charset="0"/>
              </a:rPr>
              <a:t>number of times it was mentioned by the pre-service teacher students</a:t>
            </a:r>
            <a:r>
              <a:rPr lang="hu-HU" sz="2400" kern="100" noProof="0" dirty="0">
                <a:effectLst/>
                <a:latin typeface="Open Sans" panose="020B0606030504020204" pitchFamily="34" charset="0"/>
                <a:ea typeface="Open Sans" panose="020B0606030504020204" pitchFamily="34" charset="0"/>
                <a:cs typeface="Open Sans" panose="020B0606030504020204" pitchFamily="34" charset="0"/>
              </a:rPr>
              <a:t> </a:t>
            </a:r>
          </a:p>
          <a:p>
            <a:r>
              <a:rPr lang="hu-HU" sz="2400" kern="100" noProof="0" dirty="0">
                <a:effectLst/>
                <a:latin typeface="Open Sans" panose="020B0606030504020204" pitchFamily="34" charset="0"/>
                <a:ea typeface="Open Sans" panose="020B0606030504020204" pitchFamily="34" charset="0"/>
                <a:cs typeface="Open Sans" panose="020B0606030504020204" pitchFamily="34" charset="0"/>
              </a:rPr>
              <a:t>	(sum of </a:t>
            </a:r>
            <a:r>
              <a:rPr lang="hu-HU" sz="2400" kern="100" noProof="0" dirty="0" err="1">
                <a:effectLst/>
                <a:latin typeface="Open Sans" panose="020B0606030504020204" pitchFamily="34" charset="0"/>
                <a:ea typeface="Open Sans" panose="020B0606030504020204" pitchFamily="34" charset="0"/>
                <a:cs typeface="Open Sans" panose="020B0606030504020204" pitchFamily="34" charset="0"/>
              </a:rPr>
              <a:t>the</a:t>
            </a:r>
            <a:r>
              <a:rPr lang="hu-HU" sz="2400" kern="100" noProof="0" dirty="0">
                <a:effectLst/>
                <a:latin typeface="Open Sans" panose="020B0606030504020204" pitchFamily="34" charset="0"/>
                <a:ea typeface="Open Sans" panose="020B0606030504020204" pitchFamily="34" charset="0"/>
                <a:cs typeface="Open Sans" panose="020B0606030504020204" pitchFamily="34" charset="0"/>
              </a:rPr>
              <a:t> 3 </a:t>
            </a:r>
            <a:r>
              <a:rPr lang="hu-HU" sz="2400" kern="100" noProof="0" dirty="0" err="1">
                <a:effectLst/>
                <a:latin typeface="Open Sans" panose="020B0606030504020204" pitchFamily="34" charset="0"/>
                <a:ea typeface="Open Sans" panose="020B0606030504020204" pitchFamily="34" charset="0"/>
                <a:cs typeface="Open Sans" panose="020B0606030504020204" pitchFamily="34" charset="0"/>
              </a:rPr>
              <a:t>academic</a:t>
            </a:r>
            <a:r>
              <a:rPr lang="hu-HU" sz="2400" kern="100" noProof="0" dirty="0">
                <a:effectLst/>
                <a:latin typeface="Open Sans" panose="020B0606030504020204" pitchFamily="34" charset="0"/>
                <a:ea typeface="Open Sans" panose="020B0606030504020204" pitchFamily="34" charset="0"/>
                <a:cs typeface="Open Sans" panose="020B0606030504020204" pitchFamily="34" charset="0"/>
              </a:rPr>
              <a:t> </a:t>
            </a:r>
            <a:r>
              <a:rPr lang="hu-HU" sz="2400" kern="100" noProof="0" dirty="0" err="1">
                <a:effectLst/>
                <a:latin typeface="Open Sans" panose="020B0606030504020204" pitchFamily="34" charset="0"/>
                <a:ea typeface="Open Sans" panose="020B0606030504020204" pitchFamily="34" charset="0"/>
                <a:cs typeface="Open Sans" panose="020B0606030504020204" pitchFamily="34" charset="0"/>
              </a:rPr>
              <a:t>years</a:t>
            </a:r>
            <a:r>
              <a:rPr lang="hu-HU" sz="2400" kern="100" noProof="0" dirty="0">
                <a:effectLst/>
                <a:latin typeface="Open Sans" panose="020B0606030504020204" pitchFamily="34" charset="0"/>
                <a:ea typeface="Open Sans" panose="020B0606030504020204" pitchFamily="34" charset="0"/>
                <a:cs typeface="Open Sans" panose="020B0606030504020204" pitchFamily="34" charset="0"/>
              </a:rPr>
              <a:t>)</a:t>
            </a:r>
            <a:endParaRPr lang="hu-HU" sz="24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7" name="Összekötő: szögletes 26">
            <a:extLst>
              <a:ext uri="{FF2B5EF4-FFF2-40B4-BE49-F238E27FC236}">
                <a16:creationId xmlns:a16="http://schemas.microsoft.com/office/drawing/2014/main" id="{9B13E8DA-CB50-2A2A-3CC0-7CDEA7042AB5}"/>
              </a:ext>
            </a:extLst>
          </p:cNvPr>
          <p:cNvCxnSpPr/>
          <p:nvPr/>
        </p:nvCxnSpPr>
        <p:spPr>
          <a:xfrm>
            <a:off x="1148316" y="457200"/>
            <a:ext cx="1254642" cy="17012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1907FD9F-BCAB-62E9-A692-49EBDBC1AF88}"/>
              </a:ext>
            </a:extLst>
          </p:cNvPr>
          <p:cNvCxnSpPr/>
          <p:nvPr/>
        </p:nvCxnSpPr>
        <p:spPr>
          <a:xfrm flipV="1">
            <a:off x="5675414" y="2604977"/>
            <a:ext cx="323720" cy="1531088"/>
          </a:xfrm>
          <a:prstGeom prst="straightConnector1">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 name="Cím 1">
            <a:extLst>
              <a:ext uri="{FF2B5EF4-FFF2-40B4-BE49-F238E27FC236}">
                <a16:creationId xmlns:a16="http://schemas.microsoft.com/office/drawing/2014/main" id="{43C12069-FAA1-19C4-877D-EE3FE217CB4F}"/>
              </a:ext>
            </a:extLst>
          </p:cNvPr>
          <p:cNvSpPr txBox="1">
            <a:spLocks/>
          </p:cNvSpPr>
          <p:nvPr/>
        </p:nvSpPr>
        <p:spPr>
          <a:xfrm>
            <a:off x="2392964" y="64513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212479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1121569" y="324361"/>
            <a:ext cx="3257550" cy="584775"/>
          </a:xfrm>
          <a:prstGeom prst="rect">
            <a:avLst/>
          </a:prstGeom>
          <a:noFill/>
        </p:spPr>
        <p:txBody>
          <a:bodyPr wrap="square" rtlCol="0">
            <a:spAutoFit/>
          </a:bodyPr>
          <a:lstStyle/>
          <a:p>
            <a:pPr algn="ct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Content</a:t>
            </a:r>
            <a:endPar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160539" y="1107437"/>
            <a:ext cx="6240261" cy="4893647"/>
          </a:xfrm>
          <a:prstGeom prst="rect">
            <a:avLst/>
          </a:prstGeom>
          <a:noFill/>
        </p:spPr>
        <p:txBody>
          <a:bodyPr wrap="square" rtlCol="0">
            <a:spAutoFit/>
          </a:bodyPr>
          <a:lstStyle/>
          <a:p>
            <a:pPr marL="514350" indent="-514350">
              <a:buFontTx/>
              <a:buAutoNum type="romanUcPeriod"/>
            </a:pP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Why</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inquiry</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endParaRPr lang="en-GB" sz="24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FontTx/>
              <a:buAutoNum type="romanUcPeriod"/>
            </a:pPr>
            <a:r>
              <a:rPr lang="en-GB" sz="2400" dirty="0">
                <a:solidFill>
                  <a:srgbClr val="012851"/>
                </a:solidFill>
                <a:effectLst/>
                <a:latin typeface="Open Sans" panose="020B0606030504020204" pitchFamily="34" charset="0"/>
                <a:ea typeface="Open Sans" panose="020B0606030504020204" pitchFamily="34" charset="0"/>
                <a:cs typeface="Open Sans" panose="020B0606030504020204" pitchFamily="34" charset="0"/>
              </a:rPr>
              <a:t>The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current</a:t>
            </a:r>
            <a:r>
              <a:rPr lang="en-GB" sz="2400" dirty="0">
                <a:solidFill>
                  <a:srgbClr val="012851"/>
                </a:solidFill>
                <a:effectLst/>
                <a:latin typeface="Open Sans" panose="020B0606030504020204" pitchFamily="34" charset="0"/>
                <a:ea typeface="Open Sans" panose="020B0606030504020204" pitchFamily="34" charset="0"/>
                <a:cs typeface="Open Sans" panose="020B0606030504020204" pitchFamily="34" charset="0"/>
              </a:rPr>
              <a:t> 4</a:t>
            </a:r>
            <a:r>
              <a:rPr lang="hu-HU" sz="2400" dirty="0">
                <a:solidFill>
                  <a:srgbClr val="012851"/>
                </a:solidFill>
                <a:effectLst/>
                <a:latin typeface="Open Sans" panose="020B0606030504020204" pitchFamily="34" charset="0"/>
                <a:ea typeface="Open Sans" panose="020B0606030504020204" pitchFamily="34" charset="0"/>
                <a:cs typeface="Open Sans" panose="020B0606030504020204" pitchFamily="34" charset="0"/>
              </a:rPr>
              <a:t>-</a:t>
            </a:r>
            <a:r>
              <a:rPr lang="en-GB" sz="2400" dirty="0">
                <a:solidFill>
                  <a:srgbClr val="012851"/>
                </a:solidFill>
                <a:effectLst/>
                <a:latin typeface="Open Sans" panose="020B0606030504020204" pitchFamily="34" charset="0"/>
                <a:ea typeface="Open Sans" panose="020B0606030504020204" pitchFamily="34" charset="0"/>
                <a:cs typeface="Open Sans" panose="020B0606030504020204" pitchFamily="34" charset="0"/>
              </a:rPr>
              <a:t>year project</a:t>
            </a:r>
            <a:r>
              <a:rPr lang="hu-HU" sz="2400" dirty="0">
                <a:solidFill>
                  <a:srgbClr val="012851"/>
                </a:solidFill>
                <a:effectLst/>
                <a:latin typeface="Open Sans" panose="020B0606030504020204" pitchFamily="34" charset="0"/>
                <a:ea typeface="Open Sans" panose="020B0606030504020204" pitchFamily="34" charset="0"/>
                <a:cs typeface="Open Sans" panose="020B0606030504020204" pitchFamily="34" charset="0"/>
              </a:rPr>
              <a:t>:</a:t>
            </a:r>
          </a:p>
          <a:p>
            <a:pPr marL="971550" lvl="1" indent="-514350">
              <a:buFontTx/>
              <a:buAutoNum type="arabicPeriod"/>
            </a:pPr>
            <a:r>
              <a:rPr lang="en-GB"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Research method and sample</a:t>
            </a:r>
            <a:endPar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971550" lvl="1" indent="-514350">
              <a:buFontTx/>
              <a:buAutoNum type="arabicPeriod"/>
            </a:pPr>
            <a:r>
              <a:rPr lang="en-GB"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Research</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en-GB"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model</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for</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2021/2022.</a:t>
            </a:r>
            <a:endParaRPr lang="en-GB" sz="24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971550" lvl="1" indent="-514350">
              <a:buFont typeface="+mj-lt"/>
              <a:buAutoNum type="arabicPeriod"/>
            </a:pP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E</a:t>
            </a:r>
            <a:r>
              <a:rPr lang="en-US"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xperimental</a:t>
            </a:r>
            <a:r>
              <a:rPr lang="en-US"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design tasks</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example</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a:p>
            <a:pPr marL="514350" indent="-514350">
              <a:buFont typeface="+mj-lt"/>
              <a:buAutoNum type="romanUcPeriod"/>
            </a:pP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Systems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thinking</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tasks</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example</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a:p>
            <a:pPr marL="514350" indent="-514350">
              <a:buFont typeface="+mj-lt"/>
              <a:buAutoNum type="romanUcPeriod"/>
            </a:pP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The q</a:t>
            </a:r>
            <a:r>
              <a:rPr lang="en-US"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uestionnaire</a:t>
            </a:r>
            <a:r>
              <a:rPr lang="en-US"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filled</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in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by</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pre</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-service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teacher</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students</a:t>
            </a:r>
            <a:endPar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Font typeface="+mj-lt"/>
              <a:buAutoNum type="romanUcPeriod"/>
            </a:pP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Pre</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-service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teacher</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students</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views</a:t>
            </a:r>
            <a:endPar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Font typeface="+mj-lt"/>
              <a:buAutoNum type="romanUcPeriod"/>
            </a:pP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Pros</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&amp; cons</a:t>
            </a:r>
          </a:p>
          <a:p>
            <a:pPr marL="514350" indent="-514350">
              <a:buFont typeface="+mj-lt"/>
              <a:buAutoNum type="romanUcPeriod"/>
            </a:pP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C</a:t>
            </a:r>
            <a:r>
              <a:rPr lang="en-GB"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onclusion</a:t>
            </a: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s</a:t>
            </a:r>
          </a:p>
          <a:p>
            <a:pPr marL="514350" indent="-514350">
              <a:buFont typeface="+mj-lt"/>
              <a:buAutoNum type="romanUcPeriod"/>
            </a:pPr>
            <a:r>
              <a:rPr lang="hu-HU" sz="24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4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References</a:t>
            </a:r>
            <a:endParaRPr lang="en-GB" sz="24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Tartalom helye 14">
            <a:extLst>
              <a:ext uri="{FF2B5EF4-FFF2-40B4-BE49-F238E27FC236}">
                <a16:creationId xmlns:a16="http://schemas.microsoft.com/office/drawing/2014/main" id="{F9E9A11C-53B9-4E09-96FB-FAB945F9CB31}"/>
              </a:ext>
            </a:extLst>
          </p:cNvPr>
          <p:cNvPicPr>
            <a:picLocks noChangeAspect="1"/>
          </p:cNvPicPr>
          <p:nvPr/>
        </p:nvPicPr>
        <p:blipFill>
          <a:blip r:embed="rId3"/>
          <a:stretch>
            <a:fillRect/>
          </a:stretch>
        </p:blipFill>
        <p:spPr>
          <a:xfrm>
            <a:off x="0" y="6073787"/>
            <a:ext cx="12192000" cy="850900"/>
          </a:xfrm>
          <a:prstGeom prst="rect">
            <a:avLst/>
          </a:prstGeom>
        </p:spPr>
      </p:pic>
      <p:sp>
        <p:nvSpPr>
          <p:cNvPr id="11" name="Cím 1">
            <a:extLst>
              <a:ext uri="{FF2B5EF4-FFF2-40B4-BE49-F238E27FC236}">
                <a16:creationId xmlns:a16="http://schemas.microsoft.com/office/drawing/2014/main" id="{0B2E556E-3FCC-469A-9020-E74E90D6BEA0}"/>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endParaRPr lang="hu-HU"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2" name="Kép 11" descr="A képen fedett pályás, Oktatás, Tanulás, osztály látható&#10;&#10;Előfordulhat, hogy a mesterséges intelligencia által létrehozott tartalom helytelen.">
            <a:extLst>
              <a:ext uri="{FF2B5EF4-FFF2-40B4-BE49-F238E27FC236}">
                <a16:creationId xmlns:a16="http://schemas.microsoft.com/office/drawing/2014/main" id="{BC722265-60B3-162D-B4D6-6D213A3E426E}"/>
              </a:ext>
            </a:extLst>
          </p:cNvPr>
          <p:cNvPicPr>
            <a:picLocks noChangeAspect="1"/>
          </p:cNvPicPr>
          <p:nvPr/>
        </p:nvPicPr>
        <p:blipFill>
          <a:blip r:embed="rId4"/>
          <a:stretch>
            <a:fillRect/>
          </a:stretch>
        </p:blipFill>
        <p:spPr>
          <a:xfrm>
            <a:off x="5732365" y="1214918"/>
            <a:ext cx="6450408" cy="4838903"/>
          </a:xfrm>
          <a:prstGeom prst="rect">
            <a:avLst/>
          </a:prstGeom>
        </p:spPr>
      </p:pic>
    </p:spTree>
    <p:extLst>
      <p:ext uri="{BB962C8B-B14F-4D97-AF65-F5344CB8AC3E}">
        <p14:creationId xmlns:p14="http://schemas.microsoft.com/office/powerpoint/2010/main" val="65835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188606"/>
            <a:ext cx="10515600" cy="584775"/>
          </a:xfrm>
          <a:prstGeom prst="rect">
            <a:avLst/>
          </a:prstGeom>
          <a:noFill/>
        </p:spPr>
        <p:txBody>
          <a:bodyPr wrap="square" rtlCol="0">
            <a:spAutoFit/>
          </a:bodyPr>
          <a:lstStyle/>
          <a:p>
            <a:pPr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VII.</a:t>
            </a:r>
            <a:r>
              <a:rPr lang="en-GB"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Conclusion</a:t>
            </a:r>
            <a:endParaRPr lang="en-GB" sz="3200" b="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250389" y="1132042"/>
            <a:ext cx="11530485" cy="4697696"/>
          </a:xfrm>
          <a:prstGeom prst="rect">
            <a:avLst/>
          </a:prstGeom>
          <a:noFill/>
        </p:spPr>
        <p:txBody>
          <a:bodyPr wrap="square" rtlCol="0">
            <a:spAutoFit/>
          </a:bodyPr>
          <a:lstStyle/>
          <a:p>
            <a:pPr marL="457200" indent="-457200">
              <a:lnSpc>
                <a:spcPct val="114000"/>
              </a:lnSpc>
              <a:buAutoNum type="arabicPeriod"/>
            </a:pPr>
            <a:r>
              <a:rPr lang="en-US" sz="2400" kern="100" dirty="0">
                <a:effectLst/>
                <a:latin typeface="Open Sans" panose="020B0606030504020204" pitchFamily="34" charset="0"/>
                <a:ea typeface="Open Sans" panose="020B0606030504020204" pitchFamily="34" charset="0"/>
                <a:cs typeface="Open Sans" panose="020B0606030504020204" pitchFamily="34" charset="0"/>
              </a:rPr>
              <a:t>One of the top three reasons for ease of use, year after year, is the </a:t>
            </a:r>
            <a:r>
              <a:rPr lang="en-US" sz="2400" b="1" kern="10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ease of carrying out experiments</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 </a:t>
            </a:r>
            <a:r>
              <a:rPr lang="hu-HU" sz="2400" kern="100" dirty="0">
                <a:latin typeface="Open Sans" panose="020B0606030504020204" pitchFamily="34" charset="0"/>
                <a:ea typeface="Open Sans" panose="020B0606030504020204" pitchFamily="34" charset="0"/>
                <a:cs typeface="Open Sans" panose="020B0606030504020204" pitchFamily="34" charset="0"/>
              </a:rPr>
              <a:t>T</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he fact that the experiments can be carried out </a:t>
            </a:r>
            <a:r>
              <a:rPr lang="en-US" sz="2400" b="1" kern="10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with ordinary materials and simple tools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is often </a:t>
            </a:r>
            <a:r>
              <a:rPr lang="en-US" sz="2400" kern="100" dirty="0" err="1">
                <a:effectLst/>
                <a:latin typeface="Open Sans" panose="020B0606030504020204" pitchFamily="34" charset="0"/>
                <a:ea typeface="Open Sans" panose="020B0606030504020204" pitchFamily="34" charset="0"/>
                <a:cs typeface="Open Sans" panose="020B0606030504020204" pitchFamily="34" charset="0"/>
              </a:rPr>
              <a:t>highligh</a:t>
            </a:r>
            <a:r>
              <a:rPr lang="hu-HU" sz="2400" kern="100" dirty="0" err="1">
                <a:effectLst/>
                <a:latin typeface="Open Sans" panose="020B0606030504020204" pitchFamily="34" charset="0"/>
                <a:ea typeface="Open Sans" panose="020B0606030504020204" pitchFamily="34" charset="0"/>
                <a:cs typeface="Open Sans" panose="020B0606030504020204" pitchFamily="34" charset="0"/>
              </a:rPr>
              <a:t>ed</a:t>
            </a:r>
            <a:r>
              <a:rPr lang="hu-HU" sz="2400" kern="100" dirty="0">
                <a:effectLst/>
                <a:latin typeface="Open Sans" panose="020B0606030504020204" pitchFamily="34" charset="0"/>
                <a:ea typeface="Open Sans" panose="020B0606030504020204" pitchFamily="34" charset="0"/>
                <a:cs typeface="Open Sans" panose="020B0606030504020204" pitchFamily="34" charset="0"/>
              </a:rPr>
              <a:t>.</a:t>
            </a:r>
          </a:p>
          <a:p>
            <a:pPr marL="457200" indent="-457200">
              <a:lnSpc>
                <a:spcPct val="114000"/>
              </a:lnSpc>
              <a:buAutoNum type="arabicPeriod"/>
            </a:pPr>
            <a:r>
              <a:rPr lang="en-US" sz="2400" kern="100" dirty="0">
                <a:effectLst/>
                <a:latin typeface="Open Sans" panose="020B0606030504020204" pitchFamily="34" charset="0"/>
                <a:ea typeface="Open Sans" panose="020B0606030504020204" pitchFamily="34" charset="0"/>
                <a:cs typeface="Open Sans" panose="020B0606030504020204" pitchFamily="34" charset="0"/>
              </a:rPr>
              <a:t>Each year, it has been suggested that the </a:t>
            </a:r>
            <a:r>
              <a:rPr lang="en-US" sz="24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use of the experiment design worksheets is made more difficult if the worksheets are complex and difficult for students to understand</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 However, the other key reasons have changed from year to year. </a:t>
            </a:r>
            <a:endParaRPr lang="hu-HU" sz="24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14000"/>
              </a:lnSpc>
              <a:buAutoNum type="arabicPeriod"/>
            </a:pPr>
            <a:r>
              <a:rPr lang="hu-HU" sz="2400" kern="100" dirty="0">
                <a:latin typeface="Open Sans" panose="020B0606030504020204" pitchFamily="34" charset="0"/>
                <a:ea typeface="Open Sans" panose="020B0606030504020204" pitchFamily="34" charset="0"/>
                <a:cs typeface="Open Sans" panose="020B0606030504020204" pitchFamily="34" charset="0"/>
              </a:rPr>
              <a:t>D</a:t>
            </a:r>
            <a:r>
              <a:rPr lang="en-US" sz="2400" kern="100" dirty="0" err="1">
                <a:effectLst/>
                <a:latin typeface="Open Sans" panose="020B0606030504020204" pitchFamily="34" charset="0"/>
                <a:ea typeface="Open Sans" panose="020B0606030504020204" pitchFamily="34" charset="0"/>
                <a:cs typeface="Open Sans" panose="020B0606030504020204" pitchFamily="34" charset="0"/>
              </a:rPr>
              <a:t>iscussions</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 with students suggested that it is primarily </a:t>
            </a:r>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the </a:t>
            </a:r>
            <a:r>
              <a:rPr lang="hu-HU" sz="2400" b="1" kern="100" dirty="0" err="1">
                <a:effectLst/>
                <a:latin typeface="Open Sans" panose="020B0606030504020204" pitchFamily="34" charset="0"/>
                <a:ea typeface="Open Sans" panose="020B0606030504020204" pitchFamily="34" charset="0"/>
                <a:cs typeface="Open Sans" panose="020B0606030504020204" pitchFamily="34" charset="0"/>
              </a:rPr>
              <a:t>previous</a:t>
            </a:r>
            <a:r>
              <a:rPr lang="hu-HU" sz="2400" b="1" kern="100" dirty="0">
                <a:effectLst/>
                <a:latin typeface="Open Sans" panose="020B0606030504020204" pitchFamily="34" charset="0"/>
                <a:ea typeface="Open Sans" panose="020B0606030504020204" pitchFamily="34" charset="0"/>
                <a:cs typeface="Open Sans" panose="020B0606030504020204" pitchFamily="34" charset="0"/>
              </a:rPr>
              <a:t> </a:t>
            </a:r>
            <a:r>
              <a:rPr lang="hu-HU" sz="2400" b="1" kern="100" dirty="0" err="1">
                <a:effectLst/>
                <a:latin typeface="Open Sans" panose="020B0606030504020204" pitchFamily="34" charset="0"/>
                <a:ea typeface="Open Sans" panose="020B0606030504020204" pitchFamily="34" charset="0"/>
                <a:cs typeface="Open Sans" panose="020B0606030504020204" pitchFamily="34" charset="0"/>
              </a:rPr>
              <a:t>knowledge</a:t>
            </a:r>
            <a:r>
              <a:rPr lang="hu-HU" sz="2400" b="1" kern="100" dirty="0">
                <a:effectLst/>
                <a:latin typeface="Open Sans" panose="020B0606030504020204" pitchFamily="34" charset="0"/>
                <a:ea typeface="Open Sans" panose="020B0606030504020204" pitchFamily="34" charset="0"/>
                <a:cs typeface="Open Sans" panose="020B0606030504020204" pitchFamily="34" charset="0"/>
              </a:rPr>
              <a:t>, </a:t>
            </a:r>
            <a:r>
              <a:rPr lang="hu-HU" sz="2400" b="1" kern="100" dirty="0" err="1">
                <a:effectLst/>
                <a:latin typeface="Open Sans" panose="020B0606030504020204" pitchFamily="34" charset="0"/>
                <a:ea typeface="Open Sans" panose="020B0606030504020204" pitchFamily="34" charset="0"/>
                <a:cs typeface="Open Sans" panose="020B0606030504020204" pitchFamily="34" charset="0"/>
              </a:rPr>
              <a:t>the</a:t>
            </a:r>
            <a:r>
              <a:rPr lang="hu-HU" sz="2400" b="1" kern="100" dirty="0">
                <a:effectLst/>
                <a:latin typeface="Open Sans" panose="020B0606030504020204" pitchFamily="34" charset="0"/>
                <a:ea typeface="Open Sans" panose="020B0606030504020204" pitchFamily="34" charset="0"/>
                <a:cs typeface="Open Sans" panose="020B0606030504020204" pitchFamily="34" charset="0"/>
              </a:rPr>
              <a:t> </a:t>
            </a:r>
            <a:r>
              <a:rPr lang="hu-HU" sz="2400" b="1" kern="100" dirty="0" err="1">
                <a:effectLst/>
                <a:latin typeface="Open Sans" panose="020B0606030504020204" pitchFamily="34" charset="0"/>
                <a:ea typeface="Open Sans" panose="020B0606030504020204" pitchFamily="34" charset="0"/>
                <a:cs typeface="Open Sans" panose="020B0606030504020204" pitchFamily="34" charset="0"/>
              </a:rPr>
              <a:t>confidence</a:t>
            </a:r>
            <a:r>
              <a:rPr lang="hu-HU" sz="2400" b="1" kern="100" dirty="0">
                <a:effectLst/>
                <a:latin typeface="Open Sans" panose="020B0606030504020204" pitchFamily="34" charset="0"/>
                <a:ea typeface="Open Sans" panose="020B0606030504020204" pitchFamily="34" charset="0"/>
                <a:cs typeface="Open Sans" panose="020B0606030504020204" pitchFamily="34" charset="0"/>
              </a:rPr>
              <a:t> </a:t>
            </a:r>
            <a:r>
              <a:rPr lang="hu-HU" sz="2400" b="1" kern="100" dirty="0" err="1">
                <a:effectLst/>
                <a:latin typeface="Open Sans" panose="020B0606030504020204" pitchFamily="34" charset="0"/>
                <a:ea typeface="Open Sans" panose="020B0606030504020204" pitchFamily="34" charset="0"/>
                <a:cs typeface="Open Sans" panose="020B0606030504020204" pitchFamily="34" charset="0"/>
              </a:rPr>
              <a:t>level</a:t>
            </a:r>
            <a:r>
              <a:rPr lang="hu-HU" sz="2400" b="1" kern="100" dirty="0">
                <a:effectLst/>
                <a:latin typeface="Open Sans" panose="020B0606030504020204" pitchFamily="34" charset="0"/>
                <a:ea typeface="Open Sans" panose="020B0606030504020204" pitchFamily="34" charset="0"/>
                <a:cs typeface="Open Sans" panose="020B0606030504020204" pitchFamily="34" charset="0"/>
              </a:rPr>
              <a:t> and </a:t>
            </a:r>
            <a:r>
              <a:rPr lang="hu-HU" sz="2400" b="1" kern="100" dirty="0" err="1">
                <a:effectLst/>
                <a:latin typeface="Open Sans" panose="020B0606030504020204" pitchFamily="34" charset="0"/>
                <a:ea typeface="Open Sans" panose="020B0606030504020204" pitchFamily="34" charset="0"/>
                <a:cs typeface="Open Sans" panose="020B0606030504020204" pitchFamily="34" charset="0"/>
              </a:rPr>
              <a:t>the</a:t>
            </a:r>
            <a:r>
              <a:rPr lang="hu-HU" sz="24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attitude of pre-service teachers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that determines whether or not they will use the worksheets in the future.</a:t>
            </a:r>
            <a:endParaRPr lang="hu-HU" sz="2400" kern="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Tartalom helye 14">
            <a:extLst>
              <a:ext uri="{FF2B5EF4-FFF2-40B4-BE49-F238E27FC236}">
                <a16:creationId xmlns:a16="http://schemas.microsoft.com/office/drawing/2014/main" id="{F9E9A11C-53B9-4E09-96FB-FAB945F9CB31}"/>
              </a:ext>
            </a:extLst>
          </p:cNvPr>
          <p:cNvPicPr>
            <a:picLocks noChangeAspect="1"/>
          </p:cNvPicPr>
          <p:nvPr/>
        </p:nvPicPr>
        <p:blipFill>
          <a:blip r:embed="rId3"/>
          <a:stretch>
            <a:fillRect/>
          </a:stretch>
        </p:blipFill>
        <p:spPr>
          <a:xfrm>
            <a:off x="2" y="5958155"/>
            <a:ext cx="12192000" cy="850900"/>
          </a:xfrm>
          <a:prstGeom prst="rect">
            <a:avLst/>
          </a:prstGeom>
        </p:spPr>
      </p:pic>
      <p:sp>
        <p:nvSpPr>
          <p:cNvPr id="11" name="Cím 1">
            <a:extLst>
              <a:ext uri="{FF2B5EF4-FFF2-40B4-BE49-F238E27FC236}">
                <a16:creationId xmlns:a16="http://schemas.microsoft.com/office/drawing/2014/main" id="{0B2E556E-3FCC-469A-9020-E74E90D6BEA0}"/>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Cím 1">
            <a:extLst>
              <a:ext uri="{FF2B5EF4-FFF2-40B4-BE49-F238E27FC236}">
                <a16:creationId xmlns:a16="http://schemas.microsoft.com/office/drawing/2014/main" id="{5653220C-17F0-F73B-3E3D-BB90A1005908}"/>
              </a:ext>
            </a:extLst>
          </p:cNvPr>
          <p:cNvSpPr txBox="1">
            <a:spLocks/>
          </p:cNvSpPr>
          <p:nvPr/>
        </p:nvSpPr>
        <p:spPr>
          <a:xfrm>
            <a:off x="2436449" y="6261259"/>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238032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665582" y="-111810"/>
            <a:ext cx="10515600" cy="584775"/>
          </a:xfrm>
          <a:prstGeom prst="rect">
            <a:avLst/>
          </a:prstGeom>
          <a:noFill/>
        </p:spPr>
        <p:txBody>
          <a:bodyPr wrap="square" rtlCol="0">
            <a:spAutoFit/>
          </a:bodyPr>
          <a:lstStyle/>
          <a:p>
            <a:pPr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VIII. REFERENCES</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F9E9A11C-53B9-4E09-96FB-FAB945F9CB31}"/>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0B2E556E-3FCC-469A-9020-E74E90D6BEA0}"/>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21">
            <a:extLst>
              <a:ext uri="{FF2B5EF4-FFF2-40B4-BE49-F238E27FC236}">
                <a16:creationId xmlns:a16="http://schemas.microsoft.com/office/drawing/2014/main" id="{01607616-B22D-8342-EE3E-614BFF5C9EE4}"/>
              </a:ext>
            </a:extLst>
          </p:cNvPr>
          <p:cNvSpPr>
            <a:spLocks noChangeArrowheads="1"/>
          </p:cNvSpPr>
          <p:nvPr/>
        </p:nvSpPr>
        <p:spPr bwMode="auto">
          <a:xfrm>
            <a:off x="358774" y="15765"/>
            <a:ext cx="116427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sp>
        <p:nvSpPr>
          <p:cNvPr id="2" name="Szövegdoboz 1">
            <a:extLst>
              <a:ext uri="{FF2B5EF4-FFF2-40B4-BE49-F238E27FC236}">
                <a16:creationId xmlns:a16="http://schemas.microsoft.com/office/drawing/2014/main" id="{4364FDA8-DE6E-8ED6-4566-A855FF424737}"/>
              </a:ext>
            </a:extLst>
          </p:cNvPr>
          <p:cNvSpPr txBox="1"/>
          <p:nvPr/>
        </p:nvSpPr>
        <p:spPr>
          <a:xfrm flipH="1">
            <a:off x="0" y="1132255"/>
            <a:ext cx="12192000" cy="5047536"/>
          </a:xfrm>
          <a:prstGeom prst="rect">
            <a:avLst/>
          </a:prstGeom>
          <a:noFill/>
        </p:spPr>
        <p:txBody>
          <a:bodyPr wrap="square" rtlCol="0">
            <a:spAutoFit/>
          </a:bodyPr>
          <a:lstStyle/>
          <a:p>
            <a:pPr marL="342900" indent="-342900">
              <a:buFont typeface="Arial" panose="020B0604020202020204" pitchFamily="34" charset="0"/>
              <a:buChar char="•"/>
            </a:pPr>
            <a:r>
              <a:rPr lang="en-GB" sz="2300" dirty="0">
                <a:effectLst/>
                <a:latin typeface="Open Sans" panose="020B0606030504020204" pitchFamily="34" charset="0"/>
                <a:ea typeface="Open Sans" panose="020B0606030504020204" pitchFamily="34" charset="0"/>
                <a:cs typeface="Open Sans" panose="020B0606030504020204" pitchFamily="34" charset="0"/>
              </a:rPr>
              <a:t>Csapó B. (2022). Development of Thinking and Application of Knowledge in the Frameworks for Diagnostic Assessment of Science (in Hungarian), Magyar </a:t>
            </a:r>
            <a:r>
              <a:rPr lang="en-GB" sz="2300" dirty="0" err="1">
                <a:effectLst/>
                <a:latin typeface="Open Sans" panose="020B0606030504020204" pitchFamily="34" charset="0"/>
                <a:ea typeface="Open Sans" panose="020B0606030504020204" pitchFamily="34" charset="0"/>
                <a:cs typeface="Open Sans" panose="020B0606030504020204" pitchFamily="34" charset="0"/>
              </a:rPr>
              <a:t>Tudomány</a:t>
            </a:r>
            <a:r>
              <a:rPr lang="en-GB" sz="2300" dirty="0">
                <a:effectLst/>
                <a:latin typeface="Open Sans" panose="020B0606030504020204" pitchFamily="34" charset="0"/>
                <a:ea typeface="Open Sans" panose="020B0606030504020204" pitchFamily="34" charset="0"/>
                <a:cs typeface="Open Sans" panose="020B0606030504020204" pitchFamily="34" charset="0"/>
              </a:rPr>
              <a:t>. In: </a:t>
            </a:r>
            <a:r>
              <a:rPr lang="en-GB" sz="2300" i="1" dirty="0">
                <a:effectLst/>
                <a:latin typeface="Open Sans" panose="020B0606030504020204" pitchFamily="34" charset="0"/>
                <a:ea typeface="Open Sans" panose="020B0606030504020204" pitchFamily="34" charset="0"/>
                <a:cs typeface="Open Sans" panose="020B0606030504020204" pitchFamily="34" charset="0"/>
              </a:rPr>
              <a:t>Current Issues in Teaching and Learning STEM</a:t>
            </a:r>
            <a:r>
              <a:rPr lang="en-GB" sz="2300" dirty="0">
                <a:effectLst/>
                <a:latin typeface="Open Sans" panose="020B0606030504020204" pitchFamily="34" charset="0"/>
                <a:ea typeface="Open Sans" panose="020B0606030504020204" pitchFamily="34" charset="0"/>
                <a:cs typeface="Open Sans" panose="020B0606030504020204" pitchFamily="34" charset="0"/>
              </a:rPr>
              <a:t>, 2022/11, Thematic compilation, DOI: 10.1556/2065.183.2022.11.2</a:t>
            </a:r>
            <a:endParaRPr lang="hu-HU" sz="23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300" dirty="0" err="1">
                <a:effectLst/>
                <a:latin typeface="Open Sans" panose="020B0606030504020204" pitchFamily="34" charset="0"/>
                <a:ea typeface="Open Sans" panose="020B0606030504020204" pitchFamily="34" charset="0"/>
                <a:cs typeface="Open Sans" panose="020B0606030504020204" pitchFamily="34" charset="0"/>
              </a:rPr>
              <a:t>Hofstein</a:t>
            </a:r>
            <a:r>
              <a:rPr lang="en-GB" sz="2300" dirty="0">
                <a:effectLst/>
                <a:latin typeface="Open Sans" panose="020B0606030504020204" pitchFamily="34" charset="0"/>
                <a:ea typeface="Open Sans" panose="020B0606030504020204" pitchFamily="34" charset="0"/>
                <a:cs typeface="Open Sans" panose="020B0606030504020204" pitchFamily="34" charset="0"/>
              </a:rPr>
              <a:t> A., (2015), The Development of Higher Order Learning Skills in High School Chemistry Laboratory: „Skills for Life”. In E. Serrano-Torregrosa &amp; J. García-Martínez (Eds.), </a:t>
            </a:r>
            <a:r>
              <a:rPr lang="en-GB" sz="2300" i="1" dirty="0">
                <a:effectLst/>
                <a:latin typeface="Open Sans" panose="020B0606030504020204" pitchFamily="34" charset="0"/>
                <a:ea typeface="Open Sans" panose="020B0606030504020204" pitchFamily="34" charset="0"/>
                <a:cs typeface="Open Sans" panose="020B0606030504020204" pitchFamily="34" charset="0"/>
              </a:rPr>
              <a:t>Chemistry Education: Best Practices, Opportunities and Trends.</a:t>
            </a:r>
            <a:r>
              <a:rPr lang="en-GB" sz="2300" dirty="0">
                <a:effectLst/>
                <a:latin typeface="Open Sans" panose="020B0606030504020204" pitchFamily="34" charset="0"/>
                <a:ea typeface="Open Sans" panose="020B0606030504020204" pitchFamily="34" charset="0"/>
                <a:cs typeface="Open Sans" panose="020B0606030504020204" pitchFamily="34" charset="0"/>
              </a:rPr>
              <a:t> Wiley-VCH Verlag GmbH &amp; Co., KGaA, Weinheim, Germany, pp. 517–535. https://onlinelibrary.wiley.com/doi/book/10.1002/9783527679300</a:t>
            </a:r>
            <a:endParaRPr lang="hu-HU" sz="23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3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Szalay, L., Tóth, Z., Borbás, R., Füzesi, I., (2023), </a:t>
            </a:r>
            <a:r>
              <a:rPr lang="en-GB" sz="2300" dirty="0">
                <a:effectLst/>
                <a:latin typeface="Open Sans" panose="020B0606030504020204" pitchFamily="34" charset="0"/>
                <a:ea typeface="Open Sans" panose="020B0606030504020204" pitchFamily="34" charset="0"/>
                <a:cs typeface="Open Sans" panose="020B0606030504020204" pitchFamily="34" charset="0"/>
              </a:rPr>
              <a:t>Scaffolding of experimental design skills,</a:t>
            </a:r>
            <a:r>
              <a:rPr lang="en-GB" sz="23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GB" sz="2300" i="1" dirty="0">
                <a:effectLst/>
                <a:latin typeface="Open Sans" panose="020B0606030504020204" pitchFamily="34" charset="0"/>
                <a:ea typeface="Open Sans" panose="020B0606030504020204" pitchFamily="34" charset="0"/>
                <a:cs typeface="Open Sans" panose="020B0606030504020204" pitchFamily="34" charset="0"/>
              </a:rPr>
              <a:t>Chemistry Education Research and Pract</a:t>
            </a:r>
            <a:r>
              <a:rPr lang="en-GB" sz="2300" dirty="0">
                <a:effectLst/>
                <a:latin typeface="Open Sans" panose="020B0606030504020204" pitchFamily="34" charset="0"/>
                <a:ea typeface="Open Sans" panose="020B0606030504020204" pitchFamily="34" charset="0"/>
                <a:cs typeface="Open Sans" panose="020B0606030504020204" pitchFamily="34" charset="0"/>
              </a:rPr>
              <a:t>ice, </a:t>
            </a:r>
            <a:r>
              <a:rPr lang="en-GB" sz="2300" b="1" dirty="0">
                <a:effectLst/>
                <a:latin typeface="Open Sans" panose="020B0606030504020204" pitchFamily="34" charset="0"/>
                <a:ea typeface="Open Sans" panose="020B0606030504020204" pitchFamily="34" charset="0"/>
                <a:cs typeface="Open Sans" panose="020B0606030504020204" pitchFamily="34" charset="0"/>
              </a:rPr>
              <a:t>24,</a:t>
            </a:r>
            <a:r>
              <a:rPr lang="en-GB" sz="2300" dirty="0">
                <a:effectLst/>
                <a:latin typeface="Open Sans" panose="020B0606030504020204" pitchFamily="34" charset="0"/>
                <a:ea typeface="Open Sans" panose="020B0606030504020204" pitchFamily="34" charset="0"/>
                <a:cs typeface="Open Sans" panose="020B0606030504020204" pitchFamily="34" charset="0"/>
              </a:rPr>
              <a:t> 599 – 623. </a:t>
            </a:r>
            <a:r>
              <a:rPr lang="en-GB" sz="2300" u="sng"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3"/>
              </a:rPr>
              <a:t>https://doi.org/10.1039/D2RP00260D</a:t>
            </a:r>
            <a:endParaRPr lang="hu-HU" sz="23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300" dirty="0">
                <a:effectLst/>
                <a:latin typeface="Open Sans" panose="020B0606030504020204" pitchFamily="34" charset="0"/>
                <a:ea typeface="Open Sans" panose="020B0606030504020204" pitchFamily="34" charset="0"/>
                <a:cs typeface="Open Sans" panose="020B0606030504020204" pitchFamily="34" charset="0"/>
              </a:rPr>
              <a:t>Walker M. (2007). </a:t>
            </a:r>
            <a:r>
              <a:rPr lang="en-GB" sz="2300" i="1" dirty="0">
                <a:effectLst/>
                <a:latin typeface="Open Sans" panose="020B0606030504020204" pitchFamily="34" charset="0"/>
                <a:ea typeface="Open Sans" panose="020B0606030504020204" pitchFamily="34" charset="0"/>
                <a:cs typeface="Open Sans" panose="020B0606030504020204" pitchFamily="34" charset="0"/>
              </a:rPr>
              <a:t>Teaching</a:t>
            </a:r>
            <a:r>
              <a:rPr lang="en-GB" sz="2300" dirty="0">
                <a:effectLst/>
                <a:latin typeface="Open Sans" panose="020B0606030504020204" pitchFamily="34" charset="0"/>
                <a:ea typeface="Open Sans" panose="020B0606030504020204" pitchFamily="34" charset="0"/>
                <a:cs typeface="Open Sans" panose="020B0606030504020204" pitchFamily="34" charset="0"/>
              </a:rPr>
              <a:t> </a:t>
            </a:r>
            <a:r>
              <a:rPr lang="en-GB" sz="2300" i="1" dirty="0">
                <a:effectLst/>
                <a:latin typeface="Open Sans" panose="020B0606030504020204" pitchFamily="34" charset="0"/>
                <a:ea typeface="Open Sans" panose="020B0606030504020204" pitchFamily="34" charset="0"/>
                <a:cs typeface="Open Sans" panose="020B0606030504020204" pitchFamily="34" charset="0"/>
              </a:rPr>
              <a:t>inquiry</a:t>
            </a:r>
            <a:r>
              <a:rPr lang="en-GB" sz="2300" dirty="0">
                <a:effectLst/>
                <a:latin typeface="Open Sans" panose="020B0606030504020204" pitchFamily="34" charset="0"/>
                <a:ea typeface="Open Sans" panose="020B0606030504020204" pitchFamily="34" charset="0"/>
                <a:cs typeface="Open Sans" panose="020B0606030504020204" pitchFamily="34" charset="0"/>
              </a:rPr>
              <a:t> </a:t>
            </a:r>
            <a:r>
              <a:rPr lang="en-GB" sz="2300" i="1" dirty="0">
                <a:effectLst/>
                <a:latin typeface="Open Sans" panose="020B0606030504020204" pitchFamily="34" charset="0"/>
                <a:ea typeface="Open Sans" panose="020B0606030504020204" pitchFamily="34" charset="0"/>
                <a:cs typeface="Open Sans" panose="020B0606030504020204" pitchFamily="34" charset="0"/>
              </a:rPr>
              <a:t>based</a:t>
            </a:r>
            <a:r>
              <a:rPr lang="en-GB" sz="2300" dirty="0">
                <a:effectLst/>
                <a:latin typeface="Open Sans" panose="020B0606030504020204" pitchFamily="34" charset="0"/>
                <a:ea typeface="Open Sans" panose="020B0606030504020204" pitchFamily="34" charset="0"/>
                <a:cs typeface="Open Sans" panose="020B0606030504020204" pitchFamily="34" charset="0"/>
              </a:rPr>
              <a:t> </a:t>
            </a:r>
            <a:r>
              <a:rPr lang="en-GB" sz="2300" i="1" dirty="0">
                <a:effectLst/>
                <a:latin typeface="Open Sans" panose="020B0606030504020204" pitchFamily="34" charset="0"/>
                <a:ea typeface="Open Sans" panose="020B0606030504020204" pitchFamily="34" charset="0"/>
                <a:cs typeface="Open Sans" panose="020B0606030504020204" pitchFamily="34" charset="0"/>
              </a:rPr>
              <a:t>science, </a:t>
            </a:r>
            <a:r>
              <a:rPr lang="en-GB" sz="2300" dirty="0">
                <a:effectLst/>
                <a:latin typeface="Open Sans" panose="020B0606030504020204" pitchFamily="34" charset="0"/>
                <a:ea typeface="Open Sans" panose="020B0606030504020204" pitchFamily="34" charset="0"/>
                <a:cs typeface="Open Sans" panose="020B0606030504020204" pitchFamily="34" charset="0"/>
              </a:rPr>
              <a:t>LaVergne, TN: Lightning Source. </a:t>
            </a:r>
            <a:r>
              <a:rPr lang="hu-HU" sz="2300" dirty="0">
                <a:effectLst/>
                <a:latin typeface="Open Sans" panose="020B0606030504020204" pitchFamily="34" charset="0"/>
                <a:ea typeface="Open Sans" panose="020B0606030504020204" pitchFamily="34" charset="0"/>
                <a:cs typeface="Open Sans" panose="020B0606030504020204" pitchFamily="34" charset="0"/>
              </a:rPr>
              <a:t>ISBN: 978-1312955622</a:t>
            </a:r>
          </a:p>
        </p:txBody>
      </p:sp>
      <p:sp>
        <p:nvSpPr>
          <p:cNvPr id="4" name="Cím 1">
            <a:extLst>
              <a:ext uri="{FF2B5EF4-FFF2-40B4-BE49-F238E27FC236}">
                <a16:creationId xmlns:a16="http://schemas.microsoft.com/office/drawing/2014/main" id="{D60645FB-0AF0-E2C9-A0BC-43CA2DA53D8E}"/>
              </a:ext>
            </a:extLst>
          </p:cNvPr>
          <p:cNvSpPr txBox="1">
            <a:spLocks/>
          </p:cNvSpPr>
          <p:nvPr/>
        </p:nvSpPr>
        <p:spPr>
          <a:xfrm>
            <a:off x="2392964" y="6318960"/>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3198517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artalom helye 7">
            <a:extLst>
              <a:ext uri="{FF2B5EF4-FFF2-40B4-BE49-F238E27FC236}">
                <a16:creationId xmlns:a16="http://schemas.microsoft.com/office/drawing/2014/main" id="{00979729-44D8-A546-B619-79FA9424FCF7}"/>
              </a:ext>
            </a:extLst>
          </p:cNvPr>
          <p:cNvPicPr>
            <a:picLocks noGrp="1" noChangeAspect="1"/>
          </p:cNvPicPr>
          <p:nvPr>
            <p:ph idx="1"/>
          </p:nvPr>
        </p:nvPicPr>
        <p:blipFill>
          <a:blip r:embed="rId2"/>
          <a:stretch>
            <a:fillRect/>
          </a:stretch>
        </p:blipFill>
        <p:spPr>
          <a:xfrm>
            <a:off x="0" y="0"/>
            <a:ext cx="12192000" cy="6858000"/>
          </a:xfrm>
        </p:spPr>
      </p:pic>
      <p:sp>
        <p:nvSpPr>
          <p:cNvPr id="7" name="Cím 1">
            <a:extLst>
              <a:ext uri="{FF2B5EF4-FFF2-40B4-BE49-F238E27FC236}">
                <a16:creationId xmlns:a16="http://schemas.microsoft.com/office/drawing/2014/main" id="{7526A6D4-531E-7D43-81CA-954398D2809F}"/>
              </a:ext>
            </a:extLst>
          </p:cNvPr>
          <p:cNvSpPr txBox="1">
            <a:spLocks/>
          </p:cNvSpPr>
          <p:nvPr/>
        </p:nvSpPr>
        <p:spPr>
          <a:xfrm>
            <a:off x="531036" y="2493835"/>
            <a:ext cx="8963440" cy="21859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36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you for your attention</a:t>
            </a:r>
            <a:r>
              <a:rPr lang="en-US" sz="36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hu-HU" sz="36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lang="hu-HU" sz="36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GB"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study was funded by the</a:t>
            </a:r>
            <a:r>
              <a:rPr lang="hu-HU"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hu-HU" sz="2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Research </a:t>
            </a:r>
            <a:r>
              <a:rPr lang="en-GB" sz="2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Programme for </a:t>
            </a:r>
          </a:p>
          <a:p>
            <a:pPr>
              <a:lnSpc>
                <a:spcPct val="100000"/>
              </a:lnSpc>
            </a:pPr>
            <a:r>
              <a:rPr lang="en-GB" sz="2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Public Education Development of the Hungarian Academy of Sciences</a:t>
            </a:r>
          </a:p>
          <a:p>
            <a:pPr>
              <a:lnSpc>
                <a:spcPct val="100000"/>
              </a:lnSpc>
            </a:pPr>
            <a:endParaRPr lang="hu-HU"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ím 1">
            <a:extLst>
              <a:ext uri="{FF2B5EF4-FFF2-40B4-BE49-F238E27FC236}">
                <a16:creationId xmlns:a16="http://schemas.microsoft.com/office/drawing/2014/main" id="{AA9478DD-715D-4A8A-A6BD-85A4F855DF8E}"/>
              </a:ext>
            </a:extLst>
          </p:cNvPr>
          <p:cNvSpPr txBox="1">
            <a:spLocks/>
          </p:cNvSpPr>
          <p:nvPr/>
        </p:nvSpPr>
        <p:spPr>
          <a:xfrm>
            <a:off x="723899" y="5334080"/>
            <a:ext cx="7751361" cy="107917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4000"/>
              </a:lnSpc>
            </a:pPr>
            <a:r>
              <a:rPr lang="hu-HU" sz="2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Dr. Luca Szalay (luca.szalay@ttk.elte.hu)</a:t>
            </a:r>
          </a:p>
          <a:p>
            <a:pPr>
              <a:lnSpc>
                <a:spcPct val="134000"/>
              </a:lnSpc>
            </a:pPr>
            <a:r>
              <a:rPr lang="en-GB" sz="17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MTA-ELTE Research Group on Inquiry-based Chemistry Education: </a:t>
            </a:r>
          </a:p>
          <a:p>
            <a:pPr>
              <a:lnSpc>
                <a:spcPct val="134000"/>
              </a:lnSpc>
            </a:pPr>
            <a:r>
              <a:rPr lang="hu-HU" sz="2400" spc="3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rPr>
              <a:t>http://ttomc.elte.hu/publications/92</a:t>
            </a:r>
            <a:endParaRPr lang="hu-HU" sz="24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ím 1">
            <a:extLst>
              <a:ext uri="{FF2B5EF4-FFF2-40B4-BE49-F238E27FC236}">
                <a16:creationId xmlns:a16="http://schemas.microsoft.com/office/drawing/2014/main" id="{D7A21185-FF9F-4E99-A9CB-3E79EB5EE0C7}"/>
              </a:ext>
            </a:extLst>
          </p:cNvPr>
          <p:cNvSpPr txBox="1">
            <a:spLocks/>
          </p:cNvSpPr>
          <p:nvPr/>
        </p:nvSpPr>
        <p:spPr>
          <a:xfrm>
            <a:off x="723899" y="5692427"/>
            <a:ext cx="7365636" cy="80722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200" dirty="0">
              <a:solidFill>
                <a:schemeClr val="bg1"/>
              </a:solidFill>
            </a:endParaRPr>
          </a:p>
        </p:txBody>
      </p:sp>
    </p:spTree>
    <p:extLst>
      <p:ext uri="{BB962C8B-B14F-4D97-AF65-F5344CB8AC3E}">
        <p14:creationId xmlns:p14="http://schemas.microsoft.com/office/powerpoint/2010/main" val="173595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918469" y="217804"/>
            <a:ext cx="10515600" cy="584775"/>
          </a:xfrm>
          <a:prstGeom prst="rect">
            <a:avLst/>
          </a:prstGeom>
          <a:noFill/>
        </p:spPr>
        <p:txBody>
          <a:bodyPr wrap="square" rtlCol="0">
            <a:spAutoFit/>
          </a:bodyPr>
          <a:lstStyle/>
          <a:p>
            <a:pPr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I</a:t>
            </a:r>
            <a:r>
              <a:rPr lang="en-GB"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Why</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inquiry</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endParaRPr lang="en-GB" sz="3200" b="1" cap="small"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3" y="1240913"/>
            <a:ext cx="12192002" cy="4697696"/>
          </a:xfrm>
          <a:prstGeom prst="rect">
            <a:avLst/>
          </a:prstGeom>
          <a:noFill/>
        </p:spPr>
        <p:txBody>
          <a:bodyPr wrap="square" rtlCol="0">
            <a:spAutoFit/>
          </a:bodyPr>
          <a:lstStyle/>
          <a:p>
            <a:pPr marL="342900" indent="-342900">
              <a:lnSpc>
                <a:spcPct val="114000"/>
              </a:lnSpc>
              <a:buFont typeface="Arial" panose="020B0604020202020204" pitchFamily="34" charset="0"/>
              <a:buChar char="•"/>
            </a:pPr>
            <a:r>
              <a:rPr lang="pl-PL"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The </a:t>
            </a:r>
            <a:r>
              <a:rPr lang="pl-PL"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focus of student experiments should shift </a:t>
            </a:r>
            <a:r>
              <a:rPr lang="pl-PL"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from reinforcing and demonstrating scientific content to </a:t>
            </a:r>
            <a:r>
              <a:rPr lang="pl-PL"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practicing scientific thinking </a:t>
            </a:r>
            <a:r>
              <a:rPr lang="pl-PL"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(Hofstein, 2015). </a:t>
            </a:r>
          </a:p>
          <a:p>
            <a:pPr marL="342900" indent="-342900">
              <a:lnSpc>
                <a:spcPct val="114000"/>
              </a:lnSpc>
              <a:buFont typeface="Arial" panose="020B0604020202020204" pitchFamily="34" charset="0"/>
              <a:buChar char="•"/>
            </a:pPr>
            <a:r>
              <a:rPr lang="pl-PL"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The </a:t>
            </a:r>
            <a:r>
              <a:rPr lang="pl-PL"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elements of scientific thinking </a:t>
            </a:r>
            <a:r>
              <a:rPr lang="pl-PL"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that are closely related to scientific cognition:</a:t>
            </a:r>
          </a:p>
          <a:p>
            <a:pPr marL="800100" lvl="1" indent="-342900">
              <a:lnSpc>
                <a:spcPct val="114000"/>
              </a:lnSpc>
              <a:buFont typeface="Arial" panose="020B0604020202020204" pitchFamily="34" charset="0"/>
              <a:buChar char="•"/>
            </a:pPr>
            <a:r>
              <a:rPr lang="en-GB"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identification and control of variables</a:t>
            </a:r>
            <a:endParaRPr lang="pl-PL" sz="2400" dirty="0">
              <a:solidFill>
                <a:srgbClr val="012863"/>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14000"/>
              </a:lnSpc>
              <a:buFont typeface="Arial" panose="020B0604020202020204" pitchFamily="34" charset="0"/>
              <a:buChar char="•"/>
            </a:pPr>
            <a:r>
              <a:rPr lang="hu-HU"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c</a:t>
            </a:r>
            <a:r>
              <a:rPr lang="en-GB" sz="2400" dirty="0" err="1">
                <a:solidFill>
                  <a:srgbClr val="012863"/>
                </a:solidFill>
                <a:effectLst/>
                <a:latin typeface="Open Sans" panose="020B0606030504020204" pitchFamily="34" charset="0"/>
                <a:ea typeface="Open Sans" panose="020B0606030504020204" pitchFamily="34" charset="0"/>
                <a:cs typeface="Open Sans" panose="020B0606030504020204" pitchFamily="34" charset="0"/>
              </a:rPr>
              <a:t>ausality</a:t>
            </a:r>
            <a:endParaRPr lang="pl-PL" sz="2400" dirty="0">
              <a:solidFill>
                <a:srgbClr val="012863"/>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14000"/>
              </a:lnSpc>
              <a:buFont typeface="Arial" panose="020B0604020202020204" pitchFamily="34" charset="0"/>
              <a:buChar char="•"/>
            </a:pPr>
            <a:r>
              <a:rPr lang="en-GB"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hypothesis generation</a:t>
            </a:r>
            <a:endParaRPr lang="hu-HU"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14000"/>
              </a:lnSpc>
              <a:buFont typeface="Arial" panose="020B0604020202020204" pitchFamily="34" charset="0"/>
              <a:buChar char="•"/>
            </a:pPr>
            <a:r>
              <a:rPr lang="en-GB"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testing</a:t>
            </a:r>
            <a:r>
              <a:rPr lang="pl-PL"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 and </a:t>
            </a:r>
            <a:r>
              <a:rPr lang="en-GB"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design of experiments (Csapó, 2022).</a:t>
            </a:r>
            <a:endParaRPr lang="hu-HU"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buFont typeface="Arial" panose="020B0604020202020204" pitchFamily="34" charset="0"/>
              <a:buChar char="•"/>
            </a:pPr>
            <a:r>
              <a:rPr lang="hu-HU"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a:t>
            </a: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i</a:t>
            </a:r>
            <a:r>
              <a:rPr lang="en-GB"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nquiry-</a:t>
            </a: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b</a:t>
            </a:r>
            <a:r>
              <a:rPr lang="en-GB"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ased </a:t>
            </a: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s</a:t>
            </a:r>
            <a:r>
              <a:rPr lang="en-GB"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cience </a:t>
            </a: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l</a:t>
            </a:r>
            <a:r>
              <a:rPr lang="en-GB"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earning/</a:t>
            </a: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t</a:t>
            </a:r>
            <a:r>
              <a:rPr lang="en-GB"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eaching/</a:t>
            </a: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e</a:t>
            </a:r>
            <a:r>
              <a:rPr lang="en-GB"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ducation” (IBL, IBST, </a:t>
            </a: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IBSE</a:t>
            </a:r>
            <a:r>
              <a:rPr lang="en-GB"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 teaching/learning process is </a:t>
            </a:r>
            <a:r>
              <a:rPr lang="en-GB"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modelling the steps of scientific research</a:t>
            </a:r>
          </a:p>
          <a:p>
            <a:pPr marL="342900" indent="-342900">
              <a:lnSpc>
                <a:spcPct val="114000"/>
              </a:lnSpc>
              <a:spcAft>
                <a:spcPts val="4800"/>
              </a:spcAft>
              <a:buFont typeface="Arial" panose="020B0604020202020204" pitchFamily="34" charset="0"/>
              <a:buChar char="•"/>
            </a:pPr>
            <a:r>
              <a:rPr lang="hu-HU"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c</a:t>
            </a:r>
            <a:r>
              <a:rPr lang="en-GB" sz="2400" b="1" dirty="0" err="1">
                <a:solidFill>
                  <a:srgbClr val="012863"/>
                </a:solidFill>
                <a:latin typeface="Open Sans" panose="020B0606030504020204" pitchFamily="34" charset="0"/>
                <a:ea typeface="Open Sans" panose="020B0606030504020204" pitchFamily="34" charset="0"/>
                <a:cs typeface="Open Sans" panose="020B0606030504020204" pitchFamily="34" charset="0"/>
              </a:rPr>
              <a:t>lassification</a:t>
            </a: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 </a:t>
            </a:r>
            <a:r>
              <a:rPr lang="en-GB"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according to the </a:t>
            </a:r>
            <a:r>
              <a:rPr lang="hu-HU" sz="2400" dirty="0" err="1">
                <a:solidFill>
                  <a:srgbClr val="012863"/>
                </a:solidFill>
                <a:latin typeface="Open Sans" panose="020B0606030504020204" pitchFamily="34" charset="0"/>
                <a:ea typeface="Open Sans" panose="020B0606030504020204" pitchFamily="34" charset="0"/>
                <a:cs typeface="Open Sans" panose="020B0606030504020204" pitchFamily="34" charset="0"/>
              </a:rPr>
              <a:t>level</a:t>
            </a:r>
            <a:r>
              <a:rPr lang="hu-HU"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 </a:t>
            </a:r>
            <a:r>
              <a:rPr lang="en-GB"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of </a:t>
            </a:r>
            <a:r>
              <a:rPr lang="en-GB" sz="2400" b="1" dirty="0">
                <a:solidFill>
                  <a:srgbClr val="012863"/>
                </a:solidFill>
                <a:latin typeface="Open Sans" panose="020B0606030504020204" pitchFamily="34" charset="0"/>
                <a:ea typeface="Open Sans" panose="020B0606030504020204" pitchFamily="34" charset="0"/>
                <a:cs typeface="Open Sans" panose="020B0606030504020204" pitchFamily="34" charset="0"/>
              </a:rPr>
              <a:t>students’ independence</a:t>
            </a:r>
            <a:r>
              <a:rPr lang="hu-HU" sz="2400" dirty="0">
                <a:solidFill>
                  <a:srgbClr val="012863"/>
                </a:solidFill>
                <a:latin typeface="Open Sans" panose="020B0606030504020204" pitchFamily="34" charset="0"/>
                <a:ea typeface="Open Sans" panose="020B0606030504020204" pitchFamily="34" charset="0"/>
                <a:cs typeface="Open Sans" panose="020B0606030504020204" pitchFamily="34" charset="0"/>
              </a:rPr>
              <a:t>: </a:t>
            </a:r>
            <a:r>
              <a:rPr lang="pl-PL"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In a </a:t>
            </a:r>
            <a:r>
              <a:rPr lang="pl-PL" sz="24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guided-inquiry </a:t>
            </a:r>
            <a:r>
              <a:rPr lang="pl-PL"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format </a:t>
            </a:r>
            <a:r>
              <a:rPr lang="pl-PL" sz="24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students are required to design the experiment</a:t>
            </a:r>
            <a:r>
              <a:rPr lang="en-GB" sz="24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GB"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a:t>
            </a:r>
            <a:r>
              <a:rPr lang="pl-PL" sz="2400" dirty="0">
                <a:solidFill>
                  <a:srgbClr val="012863"/>
                </a:solidFill>
                <a:effectLst/>
                <a:latin typeface="Open Sans" panose="020B0606030504020204" pitchFamily="34" charset="0"/>
                <a:ea typeface="Open Sans" panose="020B0606030504020204" pitchFamily="34" charset="0"/>
                <a:cs typeface="Open Sans" panose="020B0606030504020204" pitchFamily="34" charset="0"/>
              </a:rPr>
              <a:t>Walker, 2007)</a:t>
            </a:r>
            <a:endParaRPr lang="hu-HU" sz="2400" dirty="0">
              <a:solidFill>
                <a:srgbClr val="01286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Tartalom helye 14">
            <a:extLst>
              <a:ext uri="{FF2B5EF4-FFF2-40B4-BE49-F238E27FC236}">
                <a16:creationId xmlns:a16="http://schemas.microsoft.com/office/drawing/2014/main" id="{F9E9A11C-53B9-4E09-96FB-FAB945F9CB31}"/>
              </a:ext>
            </a:extLst>
          </p:cNvPr>
          <p:cNvPicPr>
            <a:picLocks noChangeAspect="1"/>
          </p:cNvPicPr>
          <p:nvPr/>
        </p:nvPicPr>
        <p:blipFill>
          <a:blip r:embed="rId3"/>
          <a:stretch>
            <a:fillRect/>
          </a:stretch>
        </p:blipFill>
        <p:spPr>
          <a:xfrm>
            <a:off x="3" y="6007100"/>
            <a:ext cx="12192000" cy="850900"/>
          </a:xfrm>
          <a:prstGeom prst="rect">
            <a:avLst/>
          </a:prstGeom>
        </p:spPr>
      </p:pic>
      <p:sp>
        <p:nvSpPr>
          <p:cNvPr id="11" name="Cím 1">
            <a:extLst>
              <a:ext uri="{FF2B5EF4-FFF2-40B4-BE49-F238E27FC236}">
                <a16:creationId xmlns:a16="http://schemas.microsoft.com/office/drawing/2014/main" id="{0B2E556E-3FCC-469A-9020-E74E90D6BEA0}"/>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endParaRPr lang="hu-HU"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635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201493" y="164886"/>
            <a:ext cx="11946545" cy="892552"/>
          </a:xfrm>
          <a:prstGeom prst="rect">
            <a:avLst/>
          </a:prstGeom>
          <a:noFill/>
        </p:spPr>
        <p:txBody>
          <a:bodyPr wrap="square" rtlCol="0">
            <a:spAutoFit/>
          </a:bodyPr>
          <a:lstStyle/>
          <a:p>
            <a:pPr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II.1. </a:t>
            </a:r>
            <a:r>
              <a:rPr lang="en-GB"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Research method and sample</a:t>
            </a:r>
            <a:endParaRPr lang="hu-HU" sz="2000" b="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algn="ctr"/>
            <a:r>
              <a:rPr lang="hu-HU"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a:t>
            </a:r>
            <a:r>
              <a:rPr lang="en-GB" sz="20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he tried and tested student sheets are published on the research group’s </a:t>
            </a:r>
            <a:r>
              <a:rPr lang="en-GB" sz="2000" b="1" u="sng"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2"/>
              </a:rPr>
              <a:t>website</a:t>
            </a:r>
            <a:r>
              <a:rPr lang="hu-HU" sz="2000" b="1" u="sng"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rPr>
              <a:t>.</a:t>
            </a:r>
            <a:endParaRPr lang="hu-HU" sz="2000" b="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F9E9A11C-53B9-4E09-96FB-FAB945F9CB31}"/>
              </a:ext>
            </a:extLst>
          </p:cNvPr>
          <p:cNvPicPr>
            <a:picLocks noChangeAspect="1"/>
          </p:cNvPicPr>
          <p:nvPr/>
        </p:nvPicPr>
        <p:blipFill>
          <a:blip r:embed="rId3"/>
          <a:stretch>
            <a:fillRect/>
          </a:stretch>
        </p:blipFill>
        <p:spPr>
          <a:xfrm>
            <a:off x="0" y="6059719"/>
            <a:ext cx="12192000" cy="850900"/>
          </a:xfrm>
          <a:prstGeom prst="rect">
            <a:avLst/>
          </a:prstGeom>
        </p:spPr>
      </p:pic>
      <p:sp>
        <p:nvSpPr>
          <p:cNvPr id="11" name="Cím 1">
            <a:extLst>
              <a:ext uri="{FF2B5EF4-FFF2-40B4-BE49-F238E27FC236}">
                <a16:creationId xmlns:a16="http://schemas.microsoft.com/office/drawing/2014/main" id="{0B2E556E-3FCC-469A-9020-E74E90D6BEA0}"/>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endParaRPr lang="hu-HU"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áblázat 4">
            <a:extLst>
              <a:ext uri="{FF2B5EF4-FFF2-40B4-BE49-F238E27FC236}">
                <a16:creationId xmlns:a16="http://schemas.microsoft.com/office/drawing/2014/main" id="{9E516698-9770-6F57-7254-411EBB64BE31}"/>
              </a:ext>
            </a:extLst>
          </p:cNvPr>
          <p:cNvGraphicFramePr>
            <a:graphicFrameLocks noGrp="1"/>
          </p:cNvGraphicFramePr>
          <p:nvPr>
            <p:ph idx="1"/>
            <p:extLst>
              <p:ext uri="{D42A27DB-BD31-4B8C-83A1-F6EECF244321}">
                <p14:modId xmlns:p14="http://schemas.microsoft.com/office/powerpoint/2010/main" val="4083762459"/>
              </p:ext>
            </p:extLst>
          </p:nvPr>
        </p:nvGraphicFramePr>
        <p:xfrm>
          <a:off x="0" y="967881"/>
          <a:ext cx="12192000" cy="5269179"/>
        </p:xfrm>
        <a:graphic>
          <a:graphicData uri="http://schemas.openxmlformats.org/drawingml/2006/table">
            <a:tbl>
              <a:tblPr firstRow="1" bandRow="1">
                <a:tableStyleId>{5C22544A-7EE6-4342-B048-85BDC9FD1C3A}</a:tableStyleId>
              </a:tblPr>
              <a:tblGrid>
                <a:gridCol w="3151163">
                  <a:extLst>
                    <a:ext uri="{9D8B030D-6E8A-4147-A177-3AD203B41FA5}">
                      <a16:colId xmlns:a16="http://schemas.microsoft.com/office/drawing/2014/main" val="2923725072"/>
                    </a:ext>
                  </a:extLst>
                </a:gridCol>
                <a:gridCol w="9040837">
                  <a:extLst>
                    <a:ext uri="{9D8B030D-6E8A-4147-A177-3AD203B41FA5}">
                      <a16:colId xmlns:a16="http://schemas.microsoft.com/office/drawing/2014/main" val="1347760699"/>
                    </a:ext>
                  </a:extLst>
                </a:gridCol>
              </a:tblGrid>
              <a:tr h="697179">
                <a:tc>
                  <a:txBody>
                    <a:bodyPr/>
                    <a:lstStyle/>
                    <a:p>
                      <a:endParaRPr lang="hu-HU" sz="2000" dirty="0"/>
                    </a:p>
                  </a:txBody>
                  <a:tcPr/>
                </a:tc>
                <a:tc>
                  <a:txBody>
                    <a:bodyPr/>
                    <a:lstStyle/>
                    <a:p>
                      <a:pPr algn="ctr"/>
                      <a:r>
                        <a:rPr lang="en-GB" sz="2400" noProof="0" dirty="0"/>
                        <a:t>Longitudinal research: 4 school years 2021-2025</a:t>
                      </a:r>
                      <a:r>
                        <a:rPr lang="hu-HU" sz="2400" noProof="0" dirty="0"/>
                        <a:t> (</a:t>
                      </a:r>
                      <a:r>
                        <a:rPr lang="hu-HU" sz="2400" noProof="0" dirty="0" err="1"/>
                        <a:t>Grade</a:t>
                      </a:r>
                      <a:r>
                        <a:rPr lang="hu-HU" sz="2400" noProof="0" dirty="0"/>
                        <a:t> 7-10)</a:t>
                      </a:r>
                      <a:endParaRPr lang="en-GB" sz="2400" noProof="0" dirty="0"/>
                    </a:p>
                  </a:txBody>
                  <a:tcPr/>
                </a:tc>
                <a:extLst>
                  <a:ext uri="{0D108BD9-81ED-4DB2-BD59-A6C34878D82A}">
                    <a16:rowId xmlns:a16="http://schemas.microsoft.com/office/drawing/2014/main" val="887964213"/>
                  </a:ext>
                </a:extLst>
              </a:tr>
              <a:tr h="394058">
                <a:tc>
                  <a:txBody>
                    <a:bodyPr/>
                    <a:lstStyle/>
                    <a:p>
                      <a:pPr algn="l"/>
                      <a:r>
                        <a:rPr lang="en-GB" sz="2400" noProof="0"/>
                        <a:t>Intervention</a:t>
                      </a:r>
                    </a:p>
                  </a:txBody>
                  <a:tcPr/>
                </a:tc>
                <a:tc>
                  <a:txBody>
                    <a:bodyPr/>
                    <a:lstStyle/>
                    <a:p>
                      <a:pPr algn="ctr"/>
                      <a:r>
                        <a:rPr lang="en-GB" sz="2400" noProof="0" dirty="0"/>
                        <a:t>6 lessons/school year (=24 lessons</a:t>
                      </a:r>
                      <a:r>
                        <a:rPr lang="hu-HU" sz="2400" noProof="0" dirty="0"/>
                        <a:t>, </a:t>
                      </a:r>
                      <a:r>
                        <a:rPr lang="en-GB" sz="2400" noProof="0" dirty="0"/>
                        <a:t>partially spent with the worksheets)</a:t>
                      </a:r>
                    </a:p>
                  </a:txBody>
                  <a:tcPr/>
                </a:tc>
                <a:extLst>
                  <a:ext uri="{0D108BD9-81ED-4DB2-BD59-A6C34878D82A}">
                    <a16:rowId xmlns:a16="http://schemas.microsoft.com/office/drawing/2014/main" val="3136691759"/>
                  </a:ext>
                </a:extLst>
              </a:tr>
              <a:tr h="449024">
                <a:tc>
                  <a:txBody>
                    <a:bodyPr/>
                    <a:lstStyle/>
                    <a:p>
                      <a:r>
                        <a:rPr lang="en-GB" sz="2400" noProof="0" dirty="0"/>
                        <a:t>Tests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noProof="0" dirty="0"/>
                        <a:t>Test 0 (</a:t>
                      </a:r>
                      <a:r>
                        <a:rPr lang="en-GB" sz="2400" b="1" noProof="0" dirty="0">
                          <a:solidFill>
                            <a:schemeClr val="tx1"/>
                          </a:solidFill>
                        </a:rPr>
                        <a:t>T0</a:t>
                      </a:r>
                      <a:r>
                        <a:rPr lang="en-GB" sz="2400" noProof="0" dirty="0"/>
                        <a:t>): September 20</a:t>
                      </a:r>
                      <a:r>
                        <a:rPr lang="hu-HU" sz="2400" noProof="0" dirty="0"/>
                        <a:t>21 </a:t>
                      </a:r>
                      <a:r>
                        <a:rPr lang="en-GB" sz="2400" noProof="0" dirty="0"/>
                        <a:t>+</a:t>
                      </a:r>
                      <a:r>
                        <a:rPr lang="hu-HU" sz="2400" noProof="0" dirty="0"/>
                        <a:t> </a:t>
                      </a:r>
                      <a:r>
                        <a:rPr lang="en-GB" sz="2400" b="1" noProof="0" dirty="0">
                          <a:solidFill>
                            <a:schemeClr val="tx1"/>
                          </a:solidFill>
                        </a:rPr>
                        <a:t>T1</a:t>
                      </a:r>
                      <a:r>
                        <a:rPr lang="hu-HU" sz="2400" b="1" noProof="0" dirty="0">
                          <a:solidFill>
                            <a:schemeClr val="tx1"/>
                          </a:solidFill>
                        </a:rPr>
                        <a:t> </a:t>
                      </a:r>
                      <a:r>
                        <a:rPr lang="hu-HU" sz="2400" b="0" noProof="0" dirty="0">
                          <a:solidFill>
                            <a:schemeClr val="tx1"/>
                          </a:solidFill>
                        </a:rPr>
                        <a:t>(</a:t>
                      </a:r>
                      <a:r>
                        <a:rPr lang="en-GB" sz="2400" b="1" noProof="0" dirty="0">
                          <a:solidFill>
                            <a:schemeClr val="tx1"/>
                          </a:solidFill>
                        </a:rPr>
                        <a:t>T2</a:t>
                      </a:r>
                      <a:r>
                        <a:rPr lang="en-GB" sz="2400" b="0" noProof="0" dirty="0">
                          <a:solidFill>
                            <a:schemeClr val="tx1"/>
                          </a:solidFill>
                        </a:rPr>
                        <a:t>, </a:t>
                      </a:r>
                      <a:r>
                        <a:rPr lang="en-GB" sz="2400" b="1" noProof="0" dirty="0">
                          <a:solidFill>
                            <a:schemeClr val="tx1"/>
                          </a:solidFill>
                        </a:rPr>
                        <a:t>T3</a:t>
                      </a:r>
                      <a:r>
                        <a:rPr lang="hu-HU" sz="2400" b="1" noProof="0" dirty="0">
                          <a:solidFill>
                            <a:schemeClr val="tx1"/>
                          </a:solidFill>
                        </a:rPr>
                        <a:t>, T4</a:t>
                      </a:r>
                      <a:r>
                        <a:rPr lang="hu-HU" sz="2400" b="0" noProof="0" dirty="0">
                          <a:solidFill>
                            <a:schemeClr val="tx1"/>
                          </a:solidFill>
                        </a:rPr>
                        <a:t>)</a:t>
                      </a:r>
                      <a:r>
                        <a:rPr lang="en-GB" sz="2400" noProof="0" dirty="0">
                          <a:solidFill>
                            <a:schemeClr val="tx1"/>
                          </a:solidFill>
                        </a:rPr>
                        <a:t>: </a:t>
                      </a:r>
                      <a:r>
                        <a:rPr lang="en-GB" sz="2400" noProof="0" dirty="0"/>
                        <a:t>end of each school year</a:t>
                      </a:r>
                    </a:p>
                  </a:txBody>
                  <a:tcPr/>
                </a:tc>
                <a:extLst>
                  <a:ext uri="{0D108BD9-81ED-4DB2-BD59-A6C34878D82A}">
                    <a16:rowId xmlns:a16="http://schemas.microsoft.com/office/drawing/2014/main" val="2186799495"/>
                  </a:ext>
                </a:extLst>
              </a:tr>
              <a:tr h="394058">
                <a:tc>
                  <a:txBody>
                    <a:bodyPr/>
                    <a:lstStyle/>
                    <a:p>
                      <a:r>
                        <a:rPr lang="en-GB" sz="2400" noProof="0"/>
                        <a:t>Number of students</a:t>
                      </a:r>
                    </a:p>
                  </a:txBody>
                  <a:tcPr/>
                </a:tc>
                <a:tc>
                  <a:txBody>
                    <a:bodyPr/>
                    <a:lstStyle/>
                    <a:p>
                      <a:pPr algn="ctr"/>
                      <a:r>
                        <a:rPr lang="hu-HU" sz="2400" b="1" noProof="0" dirty="0"/>
                        <a:t>T0: 890;   T1: 886;   T2: 811;   T3: 603 </a:t>
                      </a:r>
                      <a:r>
                        <a:rPr lang="hu-HU" sz="2400" noProof="0" dirty="0" err="1"/>
                        <a:t>students</a:t>
                      </a:r>
                      <a:r>
                        <a:rPr lang="hu-HU" sz="2400" noProof="0" dirty="0"/>
                        <a:t> </a:t>
                      </a:r>
                      <a:r>
                        <a:rPr lang="hu-HU" sz="2400" noProof="0" dirty="0" err="1"/>
                        <a:t>wrote</a:t>
                      </a:r>
                      <a:r>
                        <a:rPr lang="hu-HU" sz="2400" noProof="0" dirty="0"/>
                        <a:t> </a:t>
                      </a:r>
                      <a:r>
                        <a:rPr lang="hu-HU" sz="2400" noProof="0" dirty="0" err="1"/>
                        <a:t>each</a:t>
                      </a:r>
                      <a:r>
                        <a:rPr lang="hu-HU" sz="2400" noProof="0" dirty="0"/>
                        <a:t> test</a:t>
                      </a:r>
                      <a:endParaRPr lang="en-GB" sz="2400" noProof="0" dirty="0"/>
                    </a:p>
                  </a:txBody>
                  <a:tcPr/>
                </a:tc>
                <a:extLst>
                  <a:ext uri="{0D108BD9-81ED-4DB2-BD59-A6C34878D82A}">
                    <a16:rowId xmlns:a16="http://schemas.microsoft.com/office/drawing/2014/main" val="4037063008"/>
                  </a:ext>
                </a:extLst>
              </a:tr>
              <a:tr h="394058">
                <a:tc>
                  <a:txBody>
                    <a:bodyPr/>
                    <a:lstStyle/>
                    <a:p>
                      <a:r>
                        <a:rPr lang="en-GB" sz="2400" noProof="0" dirty="0"/>
                        <a:t>Age of students (years)</a:t>
                      </a:r>
                    </a:p>
                  </a:txBody>
                  <a:tcPr/>
                </a:tc>
                <a:tc>
                  <a:txBody>
                    <a:bodyPr/>
                    <a:lstStyle/>
                    <a:p>
                      <a:pPr algn="ctr"/>
                      <a:r>
                        <a:rPr lang="en-GB" sz="2400" b="0" noProof="0" dirty="0"/>
                        <a:t>12</a:t>
                      </a:r>
                      <a:r>
                        <a:rPr lang="hu-HU" sz="2400" b="0" noProof="0" dirty="0"/>
                        <a:t>/</a:t>
                      </a:r>
                      <a:r>
                        <a:rPr lang="en-GB" sz="2400" b="0" noProof="0" dirty="0"/>
                        <a:t>13</a:t>
                      </a:r>
                      <a:r>
                        <a:rPr lang="hu-HU" sz="2400" b="0" noProof="0" dirty="0"/>
                        <a:t> (in </a:t>
                      </a:r>
                      <a:r>
                        <a:rPr lang="hu-HU" sz="2400" b="0" noProof="0" dirty="0" err="1"/>
                        <a:t>the</a:t>
                      </a:r>
                      <a:r>
                        <a:rPr lang="hu-HU" sz="2400" b="0" noProof="0" dirty="0"/>
                        <a:t> </a:t>
                      </a:r>
                      <a:r>
                        <a:rPr lang="hu-HU" sz="2400" b="0" noProof="0" dirty="0" err="1"/>
                        <a:t>first</a:t>
                      </a:r>
                      <a:r>
                        <a:rPr lang="hu-HU" sz="2400" b="0" noProof="0" dirty="0"/>
                        <a:t> </a:t>
                      </a:r>
                      <a:r>
                        <a:rPr lang="hu-HU" sz="2400" b="0" noProof="0" dirty="0" err="1"/>
                        <a:t>year</a:t>
                      </a:r>
                      <a:r>
                        <a:rPr lang="hu-HU" sz="2400" b="0" noProof="0" dirty="0"/>
                        <a:t>)</a:t>
                      </a:r>
                      <a:endParaRPr lang="en-GB" sz="2400" noProof="0" dirty="0">
                        <a:solidFill>
                          <a:srgbClr val="FF0000"/>
                        </a:solidFill>
                      </a:endParaRPr>
                    </a:p>
                  </a:txBody>
                  <a:tcPr/>
                </a:tc>
                <a:extLst>
                  <a:ext uri="{0D108BD9-81ED-4DB2-BD59-A6C34878D82A}">
                    <a16:rowId xmlns:a16="http://schemas.microsoft.com/office/drawing/2014/main" val="891010515"/>
                  </a:ext>
                </a:extLst>
              </a:tr>
              <a:tr h="394058">
                <a:tc>
                  <a:txBody>
                    <a:bodyPr/>
                    <a:lstStyle/>
                    <a:p>
                      <a:r>
                        <a:rPr lang="en-GB" sz="2400" noProof="0"/>
                        <a:t>Number of teachers</a:t>
                      </a:r>
                    </a:p>
                  </a:txBody>
                  <a:tcPr/>
                </a:tc>
                <a:tc>
                  <a:txBody>
                    <a:bodyPr/>
                    <a:lstStyle/>
                    <a:p>
                      <a:pPr algn="ctr"/>
                      <a:r>
                        <a:rPr lang="hu-HU" sz="2400" noProof="0" dirty="0"/>
                        <a:t>31 </a:t>
                      </a:r>
                      <a:r>
                        <a:rPr lang="hu-HU" sz="2400" b="0" noProof="0" dirty="0"/>
                        <a:t>(in </a:t>
                      </a:r>
                      <a:r>
                        <a:rPr lang="hu-HU" sz="2400" b="0" noProof="0" dirty="0" err="1"/>
                        <a:t>the</a:t>
                      </a:r>
                      <a:r>
                        <a:rPr lang="hu-HU" sz="2400" b="0" noProof="0" dirty="0"/>
                        <a:t> </a:t>
                      </a:r>
                      <a:r>
                        <a:rPr lang="hu-HU" sz="2400" b="0" noProof="0" dirty="0" err="1"/>
                        <a:t>first</a:t>
                      </a:r>
                      <a:r>
                        <a:rPr lang="hu-HU" sz="2400" b="0" noProof="0" dirty="0"/>
                        <a:t> </a:t>
                      </a:r>
                      <a:r>
                        <a:rPr lang="hu-HU" sz="2400" b="0" noProof="0" dirty="0" err="1"/>
                        <a:t>year</a:t>
                      </a:r>
                      <a:r>
                        <a:rPr lang="hu-HU" sz="2400" b="0" noProof="0" dirty="0"/>
                        <a:t>)</a:t>
                      </a:r>
                      <a:endParaRPr lang="en-GB" sz="2400" noProof="0" dirty="0"/>
                    </a:p>
                  </a:txBody>
                  <a:tcPr/>
                </a:tc>
                <a:extLst>
                  <a:ext uri="{0D108BD9-81ED-4DB2-BD59-A6C34878D82A}">
                    <a16:rowId xmlns:a16="http://schemas.microsoft.com/office/drawing/2014/main" val="1836346026"/>
                  </a:ext>
                </a:extLst>
              </a:tr>
              <a:tr h="394058">
                <a:tc>
                  <a:txBody>
                    <a:bodyPr/>
                    <a:lstStyle/>
                    <a:p>
                      <a:r>
                        <a:rPr lang="en-GB" sz="2400" noProof="0"/>
                        <a:t>Number of schools</a:t>
                      </a:r>
                    </a:p>
                  </a:txBody>
                  <a:tcPr/>
                </a:tc>
                <a:tc>
                  <a:txBody>
                    <a:bodyPr/>
                    <a:lstStyle/>
                    <a:p>
                      <a:pPr algn="ctr"/>
                      <a:r>
                        <a:rPr lang="hu-HU" sz="2400" noProof="0" dirty="0"/>
                        <a:t>25 </a:t>
                      </a:r>
                      <a:r>
                        <a:rPr lang="hu-HU" sz="2400" b="0" noProof="0" dirty="0"/>
                        <a:t>(in </a:t>
                      </a:r>
                      <a:r>
                        <a:rPr lang="hu-HU" sz="2400" b="0" noProof="0" dirty="0" err="1"/>
                        <a:t>the</a:t>
                      </a:r>
                      <a:r>
                        <a:rPr lang="hu-HU" sz="2400" b="0" noProof="0" dirty="0"/>
                        <a:t> </a:t>
                      </a:r>
                      <a:r>
                        <a:rPr lang="hu-HU" sz="2400" b="0" noProof="0" dirty="0" err="1"/>
                        <a:t>first</a:t>
                      </a:r>
                      <a:r>
                        <a:rPr lang="hu-HU" sz="2400" b="0" noProof="0" dirty="0"/>
                        <a:t> </a:t>
                      </a:r>
                      <a:r>
                        <a:rPr lang="hu-HU" sz="2400" b="0" noProof="0" dirty="0" err="1"/>
                        <a:t>year</a:t>
                      </a:r>
                      <a:r>
                        <a:rPr lang="hu-HU" sz="2400" b="0" noProof="0" dirty="0"/>
                        <a:t>)</a:t>
                      </a:r>
                      <a:endParaRPr lang="en-GB" sz="2400" noProof="0" dirty="0"/>
                    </a:p>
                  </a:txBody>
                  <a:tcPr/>
                </a:tc>
                <a:extLst>
                  <a:ext uri="{0D108BD9-81ED-4DB2-BD59-A6C34878D82A}">
                    <a16:rowId xmlns:a16="http://schemas.microsoft.com/office/drawing/2014/main" val="2821142067"/>
                  </a:ext>
                </a:extLst>
              </a:tr>
              <a:tr h="394058">
                <a:tc>
                  <a:txBody>
                    <a:bodyPr/>
                    <a:lstStyle/>
                    <a:p>
                      <a:r>
                        <a:rPr lang="en-GB" sz="2400" noProof="0"/>
                        <a:t>Group 1 (control)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noProof="0" dirty="0"/>
                        <a:t>only step-by-step experiments</a:t>
                      </a:r>
                    </a:p>
                  </a:txBody>
                  <a:tcPr/>
                </a:tc>
                <a:extLst>
                  <a:ext uri="{0D108BD9-81ED-4DB2-BD59-A6C34878D82A}">
                    <a16:rowId xmlns:a16="http://schemas.microsoft.com/office/drawing/2014/main" val="2447019213"/>
                  </a:ext>
                </a:extLst>
              </a:tr>
              <a:tr h="394058">
                <a:tc>
                  <a:txBody>
                    <a:bodyPr/>
                    <a:lstStyle/>
                    <a:p>
                      <a:r>
                        <a:rPr lang="en-GB" sz="2400" noProof="0"/>
                        <a:t>Group 2 (experimental)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noProof="0" dirty="0" err="1">
                          <a:solidFill>
                            <a:schemeClr val="tx1"/>
                          </a:solidFill>
                        </a:rPr>
                        <a:t>Schem</a:t>
                      </a:r>
                      <a:r>
                        <a:rPr lang="hu-HU" sz="2400" b="0" noProof="0" dirty="0">
                          <a:solidFill>
                            <a:schemeClr val="tx1"/>
                          </a:solidFill>
                        </a:rPr>
                        <a:t>e</a:t>
                      </a:r>
                      <a:r>
                        <a:rPr lang="en-GB" sz="2400" b="0" noProof="0" dirty="0">
                          <a:solidFill>
                            <a:schemeClr val="tx1"/>
                          </a:solidFill>
                        </a:rPr>
                        <a:t> to teach</a:t>
                      </a:r>
                      <a:r>
                        <a:rPr lang="hu-HU" sz="2400" b="0" noProof="0" dirty="0">
                          <a:solidFill>
                            <a:schemeClr val="tx1"/>
                          </a:solidFill>
                        </a:rPr>
                        <a:t> </a:t>
                      </a:r>
                      <a:r>
                        <a:rPr lang="en-GB" sz="2400" b="0" noProof="0" dirty="0">
                          <a:solidFill>
                            <a:schemeClr val="tx1"/>
                          </a:solidFill>
                        </a:rPr>
                        <a:t>experiment</a:t>
                      </a:r>
                      <a:r>
                        <a:rPr lang="hu-HU" sz="2400" b="0" noProof="0" dirty="0" err="1">
                          <a:solidFill>
                            <a:schemeClr val="tx1"/>
                          </a:solidFill>
                        </a:rPr>
                        <a:t>al</a:t>
                      </a:r>
                      <a:r>
                        <a:rPr lang="en-GB" sz="2400" b="0" noProof="0" dirty="0">
                          <a:solidFill>
                            <a:schemeClr val="tx1"/>
                          </a:solidFill>
                        </a:rPr>
                        <a:t> design</a:t>
                      </a:r>
                      <a:r>
                        <a:rPr lang="hu-HU" sz="2400" b="0" noProof="0" dirty="0">
                          <a:solidFill>
                            <a:schemeClr val="tx1"/>
                          </a:solidFill>
                        </a:rPr>
                        <a:t> </a:t>
                      </a:r>
                      <a:r>
                        <a:rPr lang="hu-HU" sz="2400" b="1" noProof="0" dirty="0">
                          <a:solidFill>
                            <a:schemeClr val="tx1"/>
                          </a:solidFill>
                        </a:rPr>
                        <a:t>AFTER </a:t>
                      </a:r>
                      <a:r>
                        <a:rPr lang="en-GB" sz="2400" b="1" noProof="0" dirty="0">
                          <a:solidFill>
                            <a:schemeClr val="tx1"/>
                          </a:solidFill>
                        </a:rPr>
                        <a:t>step-by-step experiments</a:t>
                      </a:r>
                    </a:p>
                  </a:txBody>
                  <a:tcPr/>
                </a:tc>
                <a:extLst>
                  <a:ext uri="{0D108BD9-81ED-4DB2-BD59-A6C34878D82A}">
                    <a16:rowId xmlns:a16="http://schemas.microsoft.com/office/drawing/2014/main" val="758568418"/>
                  </a:ext>
                </a:extLst>
              </a:tr>
              <a:tr h="394058">
                <a:tc>
                  <a:txBody>
                    <a:bodyPr/>
                    <a:lstStyle/>
                    <a:p>
                      <a:r>
                        <a:rPr lang="en-GB" sz="2400" noProof="0" dirty="0"/>
                        <a:t>Group 3 (experimental)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noProof="0" dirty="0" err="1">
                          <a:solidFill>
                            <a:schemeClr val="tx1"/>
                          </a:solidFill>
                        </a:rPr>
                        <a:t>Schem</a:t>
                      </a:r>
                      <a:r>
                        <a:rPr lang="hu-HU" sz="2400" b="0" noProof="0" dirty="0">
                          <a:solidFill>
                            <a:schemeClr val="tx1"/>
                          </a:solidFill>
                        </a:rPr>
                        <a:t>e</a:t>
                      </a:r>
                      <a:r>
                        <a:rPr lang="en-GB" sz="2400" b="0" noProof="0" dirty="0">
                          <a:solidFill>
                            <a:schemeClr val="tx1"/>
                          </a:solidFill>
                        </a:rPr>
                        <a:t> to help</a:t>
                      </a:r>
                      <a:r>
                        <a:rPr lang="hu-HU" sz="2400" b="0" noProof="0" dirty="0">
                          <a:solidFill>
                            <a:schemeClr val="tx1"/>
                          </a:solidFill>
                        </a:rPr>
                        <a:t> </a:t>
                      </a:r>
                      <a:r>
                        <a:rPr lang="en-GB" sz="2400" b="0" noProof="0" dirty="0">
                          <a:solidFill>
                            <a:schemeClr val="tx1"/>
                          </a:solidFill>
                        </a:rPr>
                        <a:t>experiment</a:t>
                      </a:r>
                      <a:r>
                        <a:rPr lang="hu-HU" sz="2400" b="0" noProof="0" dirty="0" err="1">
                          <a:solidFill>
                            <a:schemeClr val="tx1"/>
                          </a:solidFill>
                        </a:rPr>
                        <a:t>al</a:t>
                      </a:r>
                      <a:r>
                        <a:rPr lang="en-GB" sz="2400" b="0" noProof="0" dirty="0">
                          <a:solidFill>
                            <a:schemeClr val="tx1"/>
                          </a:solidFill>
                        </a:rPr>
                        <a:t> design</a:t>
                      </a:r>
                      <a:r>
                        <a:rPr lang="hu-HU" sz="2400" b="0" noProof="0" dirty="0">
                          <a:solidFill>
                            <a:schemeClr val="tx1"/>
                          </a:solidFill>
                        </a:rPr>
                        <a:t> </a:t>
                      </a:r>
                      <a:r>
                        <a:rPr lang="hu-HU" sz="2400" b="1" noProof="0" dirty="0">
                          <a:solidFill>
                            <a:schemeClr val="tx1"/>
                          </a:solidFill>
                        </a:rPr>
                        <a:t>BEFORE </a:t>
                      </a:r>
                      <a:r>
                        <a:rPr lang="en-GB" sz="2400" b="1" noProof="0" dirty="0">
                          <a:solidFill>
                            <a:schemeClr val="tx1"/>
                          </a:solidFill>
                        </a:rPr>
                        <a:t>planning experiments</a:t>
                      </a:r>
                    </a:p>
                  </a:txBody>
                  <a:tcPr/>
                </a:tc>
                <a:extLst>
                  <a:ext uri="{0D108BD9-81ED-4DB2-BD59-A6C34878D82A}">
                    <a16:rowId xmlns:a16="http://schemas.microsoft.com/office/drawing/2014/main" val="3749041403"/>
                  </a:ext>
                </a:extLst>
              </a:tr>
              <a:tr h="394058">
                <a:tc>
                  <a:txBody>
                    <a:bodyPr/>
                    <a:lstStyle/>
                    <a:p>
                      <a:r>
                        <a:rPr lang="hu-HU" sz="2400" noProof="0" dirty="0"/>
                        <a:t>+ </a:t>
                      </a:r>
                      <a:r>
                        <a:rPr lang="hu-HU" sz="2400" noProof="0" dirty="0" err="1"/>
                        <a:t>Motivation</a:t>
                      </a:r>
                      <a:endParaRPr lang="en-GB" sz="2400" noProof="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noProof="0" dirty="0">
                          <a:solidFill>
                            <a:schemeClr val="tx1"/>
                          </a:solidFill>
                        </a:rPr>
                        <a:t>Context-based tasks</a:t>
                      </a:r>
                      <a:r>
                        <a:rPr lang="hu-HU" sz="2400" b="0" noProof="0" dirty="0">
                          <a:solidFill>
                            <a:schemeClr val="tx1"/>
                          </a:solidFill>
                        </a:rPr>
                        <a:t> </a:t>
                      </a:r>
                      <a:r>
                        <a:rPr lang="en-GB" sz="2400" b="0" noProof="0" dirty="0">
                          <a:solidFill>
                            <a:schemeClr val="tx1"/>
                          </a:solidFill>
                        </a:rPr>
                        <a:t>+</a:t>
                      </a:r>
                      <a:r>
                        <a:rPr lang="hu-HU" sz="2400" b="0" noProof="0" dirty="0">
                          <a:solidFill>
                            <a:schemeClr val="tx1"/>
                          </a:solidFill>
                        </a:rPr>
                        <a:t> </a:t>
                      </a:r>
                      <a:r>
                        <a:rPr lang="en-GB" sz="2400" b="0" noProof="0" dirty="0">
                          <a:solidFill>
                            <a:schemeClr val="tx1"/>
                          </a:solidFill>
                        </a:rPr>
                        <a:t>elements of systems thinking for all the students</a:t>
                      </a:r>
                    </a:p>
                  </a:txBody>
                  <a:tcPr/>
                </a:tc>
                <a:extLst>
                  <a:ext uri="{0D108BD9-81ED-4DB2-BD59-A6C34878D82A}">
                    <a16:rowId xmlns:a16="http://schemas.microsoft.com/office/drawing/2014/main" val="4064293128"/>
                  </a:ext>
                </a:extLst>
              </a:tr>
            </a:tbl>
          </a:graphicData>
        </a:graphic>
      </p:graphicFrame>
    </p:spTree>
    <p:extLst>
      <p:ext uri="{BB962C8B-B14F-4D97-AF65-F5344CB8AC3E}">
        <p14:creationId xmlns:p14="http://schemas.microsoft.com/office/powerpoint/2010/main" val="10962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ím 1">
            <a:extLst>
              <a:ext uri="{FF2B5EF4-FFF2-40B4-BE49-F238E27FC236}">
                <a16:creationId xmlns:a16="http://schemas.microsoft.com/office/drawing/2014/main" id="{0DD0954D-4121-4088-9587-C0F9A9EDD37C}"/>
              </a:ext>
            </a:extLst>
          </p:cNvPr>
          <p:cNvSpPr>
            <a:spLocks noGrp="1"/>
          </p:cNvSpPr>
          <p:nvPr>
            <p:ph type="title"/>
          </p:nvPr>
        </p:nvSpPr>
        <p:spPr>
          <a:xfrm>
            <a:off x="-98474" y="32592"/>
            <a:ext cx="12322223" cy="546101"/>
          </a:xfrm>
        </p:spPr>
        <p:txBody>
          <a:bodyPr/>
          <a:lstStyle/>
          <a:p>
            <a:pPr algn="ctr">
              <a:defRPr/>
            </a:pPr>
            <a:r>
              <a:rPr lang="hu-HU" altLang="hu-HU" sz="3200" cap="none" dirty="0">
                <a:solidFill>
                  <a:srgbClr val="012863"/>
                </a:solidFill>
                <a:latin typeface="Open Sans" panose="020B0606030504020204" pitchFamily="34" charset="0"/>
                <a:ea typeface="Open Sans" panose="020B0606030504020204" pitchFamily="34" charset="0"/>
                <a:cs typeface="Open Sans" panose="020B0606030504020204" pitchFamily="34" charset="0"/>
              </a:rPr>
              <a:t>II.2. </a:t>
            </a:r>
            <a:r>
              <a:rPr lang="en-GB" sz="3200" cap="none" dirty="0">
                <a:solidFill>
                  <a:srgbClr val="012851"/>
                </a:solidFill>
                <a:latin typeface="Open Sans" panose="020B0606030504020204" pitchFamily="34" charset="0"/>
                <a:ea typeface="Open Sans" panose="020B0606030504020204" pitchFamily="34" charset="0"/>
                <a:cs typeface="Open Sans" panose="020B0606030504020204" pitchFamily="34" charset="0"/>
              </a:rPr>
              <a:t>R</a:t>
            </a:r>
            <a:r>
              <a:rPr lang="hu-HU" sz="3200" cap="none"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esearch</a:t>
            </a:r>
            <a:r>
              <a:rPr lang="hu-HU" sz="3200" cap="none"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cap="none"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model</a:t>
            </a:r>
            <a:r>
              <a:rPr lang="hu-HU" sz="3200" cap="none"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cap="none"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for</a:t>
            </a:r>
            <a:r>
              <a:rPr lang="hu-HU" sz="3200" cap="none" dirty="0">
                <a:solidFill>
                  <a:srgbClr val="012851"/>
                </a:solidFill>
                <a:latin typeface="Open Sans" panose="020B0606030504020204" pitchFamily="34" charset="0"/>
                <a:ea typeface="Open Sans" panose="020B0606030504020204" pitchFamily="34" charset="0"/>
                <a:cs typeface="Open Sans" panose="020B0606030504020204" pitchFamily="34" charset="0"/>
              </a:rPr>
              <a:t> 2021/2022.</a:t>
            </a:r>
            <a:br>
              <a:rPr lang="en-GB" sz="3200" b="1" dirty="0">
                <a:solidFill>
                  <a:srgbClr val="012851"/>
                </a:solidFill>
                <a:ea typeface="Open Sans" panose="020B0606030504020204" pitchFamily="34" charset="0"/>
                <a:cs typeface="Open Sans" panose="020B0606030504020204" pitchFamily="34" charset="0"/>
              </a:rPr>
            </a:br>
            <a:endParaRPr lang="en-GB" altLang="hu-HU" sz="3200" b="0" cap="none" dirty="0">
              <a:solidFill>
                <a:srgbClr val="0128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Lekerekített téglalap 2">
            <a:extLst>
              <a:ext uri="{FF2B5EF4-FFF2-40B4-BE49-F238E27FC236}">
                <a16:creationId xmlns:a16="http://schemas.microsoft.com/office/drawing/2014/main" id="{02D5382E-B534-43A0-84AE-512F28C92513}"/>
              </a:ext>
            </a:extLst>
          </p:cNvPr>
          <p:cNvSpPr/>
          <p:nvPr/>
        </p:nvSpPr>
        <p:spPr>
          <a:xfrm>
            <a:off x="1031083" y="581568"/>
            <a:ext cx="4483100" cy="2578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solidFill>
                  <a:prstClr val="white"/>
                </a:solidFill>
                <a:latin typeface="Calibri" panose="020F0502020204030204" pitchFamily="34" charset="0"/>
              </a:rPr>
              <a:t>6 student sheets for 6 lessons </a:t>
            </a:r>
            <a:endParaRPr lang="hu-HU" dirty="0">
              <a:solidFill>
                <a:prstClr val="white"/>
              </a:solidFill>
              <a:latin typeface="Calibri" panose="020F0502020204030204" pitchFamily="34" charset="0"/>
            </a:endParaRPr>
          </a:p>
          <a:p>
            <a:pPr>
              <a:defRPr/>
            </a:pPr>
            <a:r>
              <a:rPr lang="en-GB" b="1" dirty="0">
                <a:solidFill>
                  <a:prstClr val="white"/>
                </a:solidFill>
                <a:latin typeface="Calibri" panose="020F0502020204030204" pitchFamily="34" charset="0"/>
              </a:rPr>
              <a:t> in </a:t>
            </a:r>
            <a:r>
              <a:rPr lang="en-GB" b="1" u="sng" dirty="0">
                <a:solidFill>
                  <a:prstClr val="white"/>
                </a:solidFill>
                <a:latin typeface="Calibri" panose="020F0502020204030204" pitchFamily="34" charset="0"/>
              </a:rPr>
              <a:t>3 versions:</a:t>
            </a:r>
            <a:endParaRPr lang="hu-HU" dirty="0">
              <a:solidFill>
                <a:prstClr val="white"/>
              </a:solidFill>
              <a:latin typeface="Calibri" panose="020F0502020204030204" pitchFamily="34" charset="0"/>
            </a:endParaRPr>
          </a:p>
          <a:p>
            <a:pPr>
              <a:defRPr/>
            </a:pPr>
            <a:r>
              <a:rPr lang="en-GB" b="1" dirty="0">
                <a:solidFill>
                  <a:prstClr val="white"/>
                </a:solidFill>
                <a:latin typeface="Calibri" panose="020F0502020204030204" pitchFamily="34" charset="0"/>
              </a:rPr>
              <a:t>Type 1:</a:t>
            </a:r>
            <a:r>
              <a:rPr lang="hu-HU" b="1" dirty="0">
                <a:solidFill>
                  <a:prstClr val="white"/>
                </a:solidFill>
                <a:latin typeface="Calibri" panose="020F0502020204030204" pitchFamily="34" charset="0"/>
              </a:rPr>
              <a:t> </a:t>
            </a:r>
            <a:r>
              <a:rPr lang="hu-HU" b="1" dirty="0" err="1">
                <a:solidFill>
                  <a:prstClr val="white"/>
                </a:solidFill>
                <a:latin typeface="Calibri" panose="020F0502020204030204" pitchFamily="34" charset="0"/>
              </a:rPr>
              <a:t>only</a:t>
            </a:r>
            <a:r>
              <a:rPr lang="en-GB" b="1" dirty="0">
                <a:solidFill>
                  <a:prstClr val="white"/>
                </a:solidFill>
                <a:latin typeface="Calibri" panose="020F0502020204030204" pitchFamily="34" charset="0"/>
              </a:rPr>
              <a:t> step-by-step</a:t>
            </a:r>
            <a:r>
              <a:rPr lang="en-GB" dirty="0">
                <a:solidFill>
                  <a:prstClr val="white"/>
                </a:solidFill>
                <a:latin typeface="Calibri" panose="020F0502020204030204" pitchFamily="34" charset="0"/>
              </a:rPr>
              <a:t> experiments</a:t>
            </a:r>
            <a:endParaRPr lang="hu-HU" dirty="0">
              <a:solidFill>
                <a:prstClr val="white"/>
              </a:solidFill>
              <a:latin typeface="Calibri" panose="020F0502020204030204" pitchFamily="34" charset="0"/>
            </a:endParaRPr>
          </a:p>
          <a:p>
            <a:pPr>
              <a:defRPr/>
            </a:pPr>
            <a:r>
              <a:rPr lang="en-GB" b="1" dirty="0">
                <a:solidFill>
                  <a:prstClr val="white"/>
                </a:solidFill>
                <a:latin typeface="Calibri" panose="020F0502020204030204" pitchFamily="34" charset="0"/>
              </a:rPr>
              <a:t>Type 2: </a:t>
            </a:r>
            <a:r>
              <a:rPr lang="en-GB" dirty="0">
                <a:solidFill>
                  <a:prstClr val="white"/>
                </a:solidFill>
                <a:latin typeface="Calibri" panose="020F0502020204030204" pitchFamily="34" charset="0"/>
              </a:rPr>
              <a:t>step-by-step experiments +</a:t>
            </a:r>
            <a:r>
              <a:rPr lang="hu-HU" dirty="0">
                <a:solidFill>
                  <a:prstClr val="white"/>
                </a:solidFill>
                <a:latin typeface="Calibri" panose="020F0502020204030204" pitchFamily="34" charset="0"/>
              </a:rPr>
              <a:t> </a:t>
            </a:r>
            <a:r>
              <a:rPr lang="en-GB" b="1" dirty="0" err="1">
                <a:solidFill>
                  <a:srgbClr val="FFC000"/>
                </a:solidFill>
                <a:latin typeface="Calibri" panose="020F0502020204030204" pitchFamily="34" charset="0"/>
              </a:rPr>
              <a:t>schem</a:t>
            </a:r>
            <a:r>
              <a:rPr lang="hu-HU" b="1" dirty="0">
                <a:solidFill>
                  <a:srgbClr val="FFC000"/>
                </a:solidFill>
                <a:latin typeface="Calibri" panose="020F0502020204030204" pitchFamily="34" charset="0"/>
              </a:rPr>
              <a:t>e</a:t>
            </a:r>
            <a:r>
              <a:rPr lang="en-GB" b="1" dirty="0">
                <a:solidFill>
                  <a:srgbClr val="FFC000"/>
                </a:solidFill>
                <a:latin typeface="Calibri" panose="020F0502020204030204" pitchFamily="34" charset="0"/>
              </a:rPr>
              <a:t> </a:t>
            </a:r>
            <a:r>
              <a:rPr lang="hu-HU" b="1" dirty="0" err="1">
                <a:solidFill>
                  <a:srgbClr val="FFC000"/>
                </a:solidFill>
                <a:latin typeface="Calibri" panose="020F0502020204030204" pitchFamily="34" charset="0"/>
              </a:rPr>
              <a:t>filled</a:t>
            </a:r>
            <a:r>
              <a:rPr lang="hu-HU" b="1" dirty="0">
                <a:solidFill>
                  <a:srgbClr val="FFC000"/>
                </a:solidFill>
                <a:latin typeface="Calibri" panose="020F0502020204030204" pitchFamily="34" charset="0"/>
              </a:rPr>
              <a:t> in</a:t>
            </a:r>
            <a:r>
              <a:rPr lang="en-GB" b="1" dirty="0">
                <a:solidFill>
                  <a:srgbClr val="FFC000"/>
                </a:solidFill>
                <a:latin typeface="Calibri" panose="020F0502020204030204" pitchFamily="34" charset="0"/>
              </a:rPr>
              <a:t> AFTER </a:t>
            </a:r>
            <a:r>
              <a:rPr lang="en-GB" dirty="0">
                <a:latin typeface="Calibri" panose="020F0502020204030204" pitchFamily="34" charset="0"/>
              </a:rPr>
              <a:t>the experiments</a:t>
            </a:r>
            <a:endParaRPr lang="hu-HU" dirty="0">
              <a:latin typeface="Calibri" panose="020F0502020204030204" pitchFamily="34" charset="0"/>
            </a:endParaRPr>
          </a:p>
          <a:p>
            <a:pPr>
              <a:defRPr/>
            </a:pPr>
            <a:r>
              <a:rPr lang="en-GB" b="1" dirty="0">
                <a:solidFill>
                  <a:prstClr val="white"/>
                </a:solidFill>
                <a:latin typeface="Calibri" panose="020F0502020204030204" pitchFamily="34" charset="0"/>
              </a:rPr>
              <a:t>Type 3: </a:t>
            </a:r>
            <a:r>
              <a:rPr lang="en-GB" b="1" dirty="0" err="1">
                <a:solidFill>
                  <a:srgbClr val="FFFF00"/>
                </a:solidFill>
                <a:latin typeface="Calibri" panose="020F0502020204030204" pitchFamily="34" charset="0"/>
              </a:rPr>
              <a:t>schem</a:t>
            </a:r>
            <a:r>
              <a:rPr lang="hu-HU" b="1" dirty="0">
                <a:solidFill>
                  <a:srgbClr val="FFFF00"/>
                </a:solidFill>
                <a:latin typeface="Calibri" panose="020F0502020204030204" pitchFamily="34" charset="0"/>
              </a:rPr>
              <a:t>e</a:t>
            </a:r>
            <a:r>
              <a:rPr lang="en-GB" b="1" dirty="0">
                <a:solidFill>
                  <a:srgbClr val="FFFF00"/>
                </a:solidFill>
                <a:latin typeface="Calibri" panose="020F0502020204030204" pitchFamily="34" charset="0"/>
              </a:rPr>
              <a:t> filled </a:t>
            </a:r>
            <a:r>
              <a:rPr lang="hu-HU" b="1" dirty="0">
                <a:solidFill>
                  <a:srgbClr val="FFFF00"/>
                </a:solidFill>
                <a:latin typeface="Calibri" panose="020F0502020204030204" pitchFamily="34" charset="0"/>
              </a:rPr>
              <a:t>in BEFORE </a:t>
            </a:r>
            <a:r>
              <a:rPr lang="en-GB" dirty="0">
                <a:latin typeface="Calibri" panose="020F0502020204030204" pitchFamily="34" charset="0"/>
              </a:rPr>
              <a:t>the experiments</a:t>
            </a:r>
            <a:r>
              <a:rPr lang="hu-HU" dirty="0">
                <a:latin typeface="Calibri" panose="020F0502020204030204" pitchFamily="34" charset="0"/>
              </a:rPr>
              <a:t> </a:t>
            </a:r>
            <a:r>
              <a:rPr lang="hu-HU" dirty="0" err="1">
                <a:latin typeface="Calibri" panose="020F0502020204030204" pitchFamily="34" charset="0"/>
              </a:rPr>
              <a:t>to</a:t>
            </a:r>
            <a:r>
              <a:rPr lang="hu-HU" dirty="0">
                <a:latin typeface="Calibri" panose="020F0502020204030204" pitchFamily="34" charset="0"/>
              </a:rPr>
              <a:t> </a:t>
            </a:r>
            <a:r>
              <a:rPr lang="hu-HU" dirty="0" err="1">
                <a:latin typeface="Calibri" panose="020F0502020204030204" pitchFamily="34" charset="0"/>
              </a:rPr>
              <a:t>help</a:t>
            </a:r>
            <a:r>
              <a:rPr lang="hu-HU" dirty="0">
                <a:latin typeface="Calibri" panose="020F0502020204030204" pitchFamily="34" charset="0"/>
              </a:rPr>
              <a:t> </a:t>
            </a:r>
            <a:r>
              <a:rPr lang="hu-HU" dirty="0" err="1">
                <a:latin typeface="Calibri" panose="020F0502020204030204" pitchFamily="34" charset="0"/>
              </a:rPr>
              <a:t>experimental</a:t>
            </a:r>
            <a:r>
              <a:rPr lang="hu-HU" dirty="0">
                <a:latin typeface="Calibri" panose="020F0502020204030204" pitchFamily="34" charset="0"/>
              </a:rPr>
              <a:t> design</a:t>
            </a:r>
          </a:p>
        </p:txBody>
      </p:sp>
      <p:sp>
        <p:nvSpPr>
          <p:cNvPr id="8" name="Lekerekített téglalap 7">
            <a:extLst>
              <a:ext uri="{FF2B5EF4-FFF2-40B4-BE49-F238E27FC236}">
                <a16:creationId xmlns:a16="http://schemas.microsoft.com/office/drawing/2014/main" id="{4FD9F2EC-D8D5-40C1-A98F-29DA65A8EA7F}"/>
              </a:ext>
            </a:extLst>
          </p:cNvPr>
          <p:cNvSpPr/>
          <p:nvPr/>
        </p:nvSpPr>
        <p:spPr>
          <a:xfrm>
            <a:off x="2306639" y="3343275"/>
            <a:ext cx="1603375" cy="738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prstClr val="white"/>
                </a:solidFill>
                <a:latin typeface="Calibri" panose="020F0502020204030204" pitchFamily="34" charset="0"/>
              </a:rPr>
              <a:t>Choosing sample</a:t>
            </a:r>
            <a:endParaRPr lang="hu-HU" sz="2000" dirty="0">
              <a:solidFill>
                <a:prstClr val="white"/>
              </a:solidFill>
              <a:latin typeface="Calibri" panose="020F0502020204030204" pitchFamily="34" charset="0"/>
            </a:endParaRPr>
          </a:p>
        </p:txBody>
      </p:sp>
      <p:sp>
        <p:nvSpPr>
          <p:cNvPr id="9" name="Lekerekített téglalap 8">
            <a:extLst>
              <a:ext uri="{FF2B5EF4-FFF2-40B4-BE49-F238E27FC236}">
                <a16:creationId xmlns:a16="http://schemas.microsoft.com/office/drawing/2014/main" id="{DD40A28E-8A9C-4F28-86AB-BD989F99BC7D}"/>
              </a:ext>
            </a:extLst>
          </p:cNvPr>
          <p:cNvSpPr/>
          <p:nvPr/>
        </p:nvSpPr>
        <p:spPr>
          <a:xfrm>
            <a:off x="2308226" y="4398964"/>
            <a:ext cx="1495425" cy="541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prstClr val="white"/>
                </a:solidFill>
                <a:latin typeface="Calibri" panose="020F0502020204030204" pitchFamily="34" charset="0"/>
              </a:rPr>
              <a:t>Data collection</a:t>
            </a:r>
            <a:endParaRPr lang="hu-HU" sz="2000" dirty="0">
              <a:solidFill>
                <a:prstClr val="white"/>
              </a:solidFill>
              <a:latin typeface="Calibri" panose="020F0502020204030204" pitchFamily="34" charset="0"/>
            </a:endParaRPr>
          </a:p>
        </p:txBody>
      </p:sp>
      <p:sp>
        <p:nvSpPr>
          <p:cNvPr id="43" name="Lekerekített téglalap 42">
            <a:extLst>
              <a:ext uri="{FF2B5EF4-FFF2-40B4-BE49-F238E27FC236}">
                <a16:creationId xmlns:a16="http://schemas.microsoft.com/office/drawing/2014/main" id="{0D69A1E1-44FD-40E9-BF8B-3AF3598FF150}"/>
              </a:ext>
            </a:extLst>
          </p:cNvPr>
          <p:cNvSpPr/>
          <p:nvPr/>
        </p:nvSpPr>
        <p:spPr>
          <a:xfrm>
            <a:off x="6651229" y="4234658"/>
            <a:ext cx="2630488" cy="73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FC000"/>
                </a:solidFill>
                <a:latin typeface="Calibri" panose="020F0502020204030204" pitchFamily="34" charset="0"/>
              </a:rPr>
              <a:t>6 </a:t>
            </a:r>
            <a:r>
              <a:rPr lang="hu-HU" b="1" dirty="0">
                <a:solidFill>
                  <a:srgbClr val="FFC000"/>
                </a:solidFill>
                <a:latin typeface="Calibri" panose="020F0502020204030204" pitchFamily="34" charset="0"/>
              </a:rPr>
              <a:t>  T</a:t>
            </a:r>
            <a:r>
              <a:rPr lang="en-GB" b="1" dirty="0" err="1">
                <a:solidFill>
                  <a:srgbClr val="FFC000"/>
                </a:solidFill>
                <a:latin typeface="Calibri" panose="020F0502020204030204" pitchFamily="34" charset="0"/>
              </a:rPr>
              <a:t>ype</a:t>
            </a:r>
            <a:r>
              <a:rPr lang="en-GB" b="1" dirty="0">
                <a:solidFill>
                  <a:srgbClr val="FFC000"/>
                </a:solidFill>
                <a:latin typeface="Calibri" panose="020F0502020204030204" pitchFamily="34" charset="0"/>
              </a:rPr>
              <a:t> </a:t>
            </a:r>
            <a:r>
              <a:rPr lang="hu-HU" b="1" dirty="0">
                <a:solidFill>
                  <a:srgbClr val="FFC000"/>
                </a:solidFill>
                <a:latin typeface="Calibri" panose="020F0502020204030204" pitchFamily="34" charset="0"/>
              </a:rPr>
              <a:t>2</a:t>
            </a:r>
            <a:r>
              <a:rPr lang="en-GB" b="1" dirty="0">
                <a:solidFill>
                  <a:srgbClr val="FFC000"/>
                </a:solidFill>
                <a:latin typeface="Calibri" panose="020F0502020204030204" pitchFamily="34" charset="0"/>
              </a:rPr>
              <a:t> </a:t>
            </a:r>
            <a:r>
              <a:rPr lang="en-GB" b="1" dirty="0">
                <a:solidFill>
                  <a:prstClr val="white"/>
                </a:solidFill>
                <a:latin typeface="Calibri" panose="020F0502020204030204" pitchFamily="34" charset="0"/>
              </a:rPr>
              <a:t>student sheets</a:t>
            </a:r>
            <a:endParaRPr lang="hu-HU" b="1" dirty="0">
              <a:solidFill>
                <a:prstClr val="white"/>
              </a:solidFill>
              <a:latin typeface="Calibri" panose="020F0502020204030204" pitchFamily="34" charset="0"/>
            </a:endParaRPr>
          </a:p>
        </p:txBody>
      </p:sp>
      <p:sp>
        <p:nvSpPr>
          <p:cNvPr id="44" name="Lekerekített téglalap 43">
            <a:extLst>
              <a:ext uri="{FF2B5EF4-FFF2-40B4-BE49-F238E27FC236}">
                <a16:creationId xmlns:a16="http://schemas.microsoft.com/office/drawing/2014/main" id="{A6731F68-1BBA-4737-8E6C-24C6E254907F}"/>
              </a:ext>
            </a:extLst>
          </p:cNvPr>
          <p:cNvSpPr/>
          <p:nvPr/>
        </p:nvSpPr>
        <p:spPr>
          <a:xfrm>
            <a:off x="5191056" y="3381375"/>
            <a:ext cx="1323975" cy="776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Group</a:t>
            </a:r>
            <a:r>
              <a:rPr lang="hu-HU" b="1" dirty="0">
                <a:solidFill>
                  <a:prstClr val="white"/>
                </a:solidFill>
                <a:latin typeface="Calibri" panose="020F0502020204030204" pitchFamily="34" charset="0"/>
              </a:rPr>
              <a:t> </a:t>
            </a:r>
            <a:r>
              <a:rPr lang="hu-HU" b="1" dirty="0">
                <a:solidFill>
                  <a:prstClr val="white"/>
                </a:solidFill>
                <a:latin typeface="Calibri" panose="020F0502020204030204" pitchFamily="34" charset="0"/>
                <a:cs typeface="Arial" panose="020B0604020202020204" pitchFamily="34" charset="0"/>
              </a:rPr>
              <a:t>1</a:t>
            </a:r>
            <a:endParaRPr lang="en-GB" b="1" dirty="0">
              <a:solidFill>
                <a:prstClr val="white"/>
              </a:solidFill>
              <a:latin typeface="Calibri" panose="020F0502020204030204" pitchFamily="34" charset="0"/>
              <a:cs typeface="Arial" panose="020B0604020202020204" pitchFamily="34" charset="0"/>
            </a:endParaRPr>
          </a:p>
        </p:txBody>
      </p:sp>
      <p:sp>
        <p:nvSpPr>
          <p:cNvPr id="45" name="Lekerekített téglalap 44">
            <a:extLst>
              <a:ext uri="{FF2B5EF4-FFF2-40B4-BE49-F238E27FC236}">
                <a16:creationId xmlns:a16="http://schemas.microsoft.com/office/drawing/2014/main" id="{894377BD-9B4A-44FC-94F7-14C0504B0656}"/>
              </a:ext>
            </a:extLst>
          </p:cNvPr>
          <p:cNvSpPr/>
          <p:nvPr/>
        </p:nvSpPr>
        <p:spPr>
          <a:xfrm>
            <a:off x="5193705" y="4256985"/>
            <a:ext cx="1311275"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Group</a:t>
            </a:r>
            <a:r>
              <a:rPr lang="hu-HU" b="1" dirty="0">
                <a:solidFill>
                  <a:prstClr val="white"/>
                </a:solidFill>
                <a:latin typeface="Calibri" panose="020F0502020204030204" pitchFamily="34" charset="0"/>
                <a:cs typeface="Arial" panose="020B0604020202020204" pitchFamily="34" charset="0"/>
              </a:rPr>
              <a:t> 2</a:t>
            </a:r>
            <a:endParaRPr lang="en-GB" b="1" dirty="0">
              <a:solidFill>
                <a:prstClr val="white"/>
              </a:solidFill>
              <a:latin typeface="Calibri" panose="020F0502020204030204" pitchFamily="34" charset="0"/>
              <a:cs typeface="Arial" panose="020B0604020202020204" pitchFamily="34" charset="0"/>
            </a:endParaRPr>
          </a:p>
        </p:txBody>
      </p:sp>
      <p:sp>
        <p:nvSpPr>
          <p:cNvPr id="46" name="Lekerekített téglalap 45">
            <a:extLst>
              <a:ext uri="{FF2B5EF4-FFF2-40B4-BE49-F238E27FC236}">
                <a16:creationId xmlns:a16="http://schemas.microsoft.com/office/drawing/2014/main" id="{427123A2-E070-44E4-8FF6-A49980EA4FCE}"/>
              </a:ext>
            </a:extLst>
          </p:cNvPr>
          <p:cNvSpPr/>
          <p:nvPr/>
        </p:nvSpPr>
        <p:spPr>
          <a:xfrm>
            <a:off x="9511903" y="4352926"/>
            <a:ext cx="695325" cy="53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Post-test</a:t>
            </a:r>
            <a:endParaRPr lang="hu-HU" dirty="0">
              <a:solidFill>
                <a:prstClr val="white"/>
              </a:solidFill>
              <a:latin typeface="Calibri" panose="020F0502020204030204" pitchFamily="34" charset="0"/>
            </a:endParaRPr>
          </a:p>
        </p:txBody>
      </p:sp>
      <p:sp>
        <p:nvSpPr>
          <p:cNvPr id="47" name="Lekerekített téglalap 46">
            <a:extLst>
              <a:ext uri="{FF2B5EF4-FFF2-40B4-BE49-F238E27FC236}">
                <a16:creationId xmlns:a16="http://schemas.microsoft.com/office/drawing/2014/main" id="{67959975-FBA3-461B-8FB2-DF16CA4BD0BF}"/>
              </a:ext>
            </a:extLst>
          </p:cNvPr>
          <p:cNvSpPr/>
          <p:nvPr/>
        </p:nvSpPr>
        <p:spPr>
          <a:xfrm>
            <a:off x="9515476" y="3451225"/>
            <a:ext cx="695325" cy="534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Post-test</a:t>
            </a:r>
            <a:endParaRPr lang="hu-HU" dirty="0">
              <a:solidFill>
                <a:prstClr val="white"/>
              </a:solidFill>
              <a:latin typeface="Calibri" panose="020F0502020204030204" pitchFamily="34" charset="0"/>
            </a:endParaRPr>
          </a:p>
        </p:txBody>
      </p:sp>
      <p:sp>
        <p:nvSpPr>
          <p:cNvPr id="48" name="Lekerekített téglalap 47">
            <a:extLst>
              <a:ext uri="{FF2B5EF4-FFF2-40B4-BE49-F238E27FC236}">
                <a16:creationId xmlns:a16="http://schemas.microsoft.com/office/drawing/2014/main" id="{C0D3CA9E-2DF3-4F16-8EC3-1CD07B32C82A}"/>
              </a:ext>
            </a:extLst>
          </p:cNvPr>
          <p:cNvSpPr/>
          <p:nvPr/>
        </p:nvSpPr>
        <p:spPr>
          <a:xfrm>
            <a:off x="6654801" y="3349625"/>
            <a:ext cx="2632075" cy="738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b="1" dirty="0">
                <a:solidFill>
                  <a:prstClr val="white"/>
                </a:solidFill>
                <a:latin typeface="Calibri" panose="020F0502020204030204" pitchFamily="34" charset="0"/>
              </a:rPr>
              <a:t>6   T</a:t>
            </a:r>
            <a:r>
              <a:rPr lang="en-GB" b="1" dirty="0" err="1">
                <a:solidFill>
                  <a:prstClr val="white"/>
                </a:solidFill>
                <a:latin typeface="Calibri" panose="020F0502020204030204" pitchFamily="34" charset="0"/>
              </a:rPr>
              <a:t>ype</a:t>
            </a:r>
            <a:r>
              <a:rPr lang="en-GB" b="1" dirty="0">
                <a:solidFill>
                  <a:prstClr val="white"/>
                </a:solidFill>
                <a:latin typeface="Calibri" panose="020F0502020204030204" pitchFamily="34" charset="0"/>
              </a:rPr>
              <a:t> 1 student sheets</a:t>
            </a:r>
            <a:endParaRPr lang="hu-HU" b="1" dirty="0">
              <a:solidFill>
                <a:prstClr val="white"/>
              </a:solidFill>
              <a:latin typeface="Calibri" panose="020F0502020204030204" pitchFamily="34" charset="0"/>
            </a:endParaRPr>
          </a:p>
        </p:txBody>
      </p:sp>
      <p:sp>
        <p:nvSpPr>
          <p:cNvPr id="49" name="Lekerekített téglalap 48">
            <a:extLst>
              <a:ext uri="{FF2B5EF4-FFF2-40B4-BE49-F238E27FC236}">
                <a16:creationId xmlns:a16="http://schemas.microsoft.com/office/drawing/2014/main" id="{2D2535DD-1801-40BC-AA03-F8E7E5D2A9A2}"/>
              </a:ext>
            </a:extLst>
          </p:cNvPr>
          <p:cNvSpPr/>
          <p:nvPr/>
        </p:nvSpPr>
        <p:spPr>
          <a:xfrm>
            <a:off x="4120446" y="3440114"/>
            <a:ext cx="711200" cy="2439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Pre-test</a:t>
            </a:r>
            <a:endParaRPr lang="hu-HU" dirty="0">
              <a:solidFill>
                <a:prstClr val="white"/>
              </a:solidFill>
              <a:latin typeface="Calibri" panose="020F0502020204030204" pitchFamily="34" charset="0"/>
            </a:endParaRPr>
          </a:p>
        </p:txBody>
      </p:sp>
      <p:sp>
        <p:nvSpPr>
          <p:cNvPr id="50" name="Lekerekített téglalap 49">
            <a:extLst>
              <a:ext uri="{FF2B5EF4-FFF2-40B4-BE49-F238E27FC236}">
                <a16:creationId xmlns:a16="http://schemas.microsoft.com/office/drawing/2014/main" id="{C7FFC7C8-F12A-4D0F-84A2-54A7D0F5EE42}"/>
              </a:ext>
            </a:extLst>
          </p:cNvPr>
          <p:cNvSpPr/>
          <p:nvPr/>
        </p:nvSpPr>
        <p:spPr>
          <a:xfrm>
            <a:off x="5721934" y="2116138"/>
            <a:ext cx="4895268" cy="741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prstClr val="white"/>
                </a:solidFill>
                <a:latin typeface="Calibri" panose="020F0502020204030204" pitchFamily="34" charset="0"/>
              </a:rPr>
              <a:t>Statistical analysis of data</a:t>
            </a:r>
            <a:endParaRPr lang="hu-HU" sz="2000" dirty="0">
              <a:solidFill>
                <a:prstClr val="white"/>
              </a:solidFill>
              <a:latin typeface="Calibri" panose="020F0502020204030204" pitchFamily="34" charset="0"/>
            </a:endParaRPr>
          </a:p>
        </p:txBody>
      </p:sp>
      <p:cxnSp>
        <p:nvCxnSpPr>
          <p:cNvPr id="99" name="Egyenes összekötő nyíllal 98">
            <a:extLst>
              <a:ext uri="{FF2B5EF4-FFF2-40B4-BE49-F238E27FC236}">
                <a16:creationId xmlns:a16="http://schemas.microsoft.com/office/drawing/2014/main" id="{B72CEC67-4DF2-49ED-82C6-131A5CFFBCDA}"/>
              </a:ext>
            </a:extLst>
          </p:cNvPr>
          <p:cNvCxnSpPr>
            <a:cxnSpLocks/>
          </p:cNvCxnSpPr>
          <p:nvPr/>
        </p:nvCxnSpPr>
        <p:spPr>
          <a:xfrm>
            <a:off x="2989264" y="4078289"/>
            <a:ext cx="7937" cy="327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églalap: lekerekített 53">
            <a:extLst>
              <a:ext uri="{FF2B5EF4-FFF2-40B4-BE49-F238E27FC236}">
                <a16:creationId xmlns:a16="http://schemas.microsoft.com/office/drawing/2014/main" id="{F09307CC-6929-4411-8E9C-380B227B7E0B}"/>
              </a:ext>
            </a:extLst>
          </p:cNvPr>
          <p:cNvSpPr/>
          <p:nvPr/>
        </p:nvSpPr>
        <p:spPr>
          <a:xfrm>
            <a:off x="5193705" y="5121986"/>
            <a:ext cx="1336675" cy="768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Group</a:t>
            </a:r>
            <a:r>
              <a:rPr lang="hu-HU" b="1" dirty="0">
                <a:solidFill>
                  <a:prstClr val="white"/>
                </a:solidFill>
                <a:latin typeface="Calibri" panose="020F0502020204030204" pitchFamily="34" charset="0"/>
              </a:rPr>
              <a:t> </a:t>
            </a:r>
            <a:r>
              <a:rPr lang="hu-HU" b="1" dirty="0">
                <a:solidFill>
                  <a:prstClr val="white"/>
                </a:solidFill>
                <a:latin typeface="Calibri" panose="020F0502020204030204" pitchFamily="34" charset="0"/>
                <a:cs typeface="Arial" panose="020B0604020202020204" pitchFamily="34" charset="0"/>
              </a:rPr>
              <a:t>3</a:t>
            </a:r>
            <a:endParaRPr lang="en-GB" b="1" dirty="0">
              <a:solidFill>
                <a:prstClr val="white"/>
              </a:solidFill>
              <a:latin typeface="Calibri" panose="020F0502020204030204" pitchFamily="34" charset="0"/>
              <a:cs typeface="Arial" panose="020B0604020202020204" pitchFamily="34" charset="0"/>
            </a:endParaRPr>
          </a:p>
        </p:txBody>
      </p:sp>
      <p:sp>
        <p:nvSpPr>
          <p:cNvPr id="150" name="Téglalap: lekerekített 149">
            <a:extLst>
              <a:ext uri="{FF2B5EF4-FFF2-40B4-BE49-F238E27FC236}">
                <a16:creationId xmlns:a16="http://schemas.microsoft.com/office/drawing/2014/main" id="{1D95BDBD-A4BD-4481-8324-069FDF6CB9B2}"/>
              </a:ext>
            </a:extLst>
          </p:cNvPr>
          <p:cNvSpPr/>
          <p:nvPr/>
        </p:nvSpPr>
        <p:spPr>
          <a:xfrm>
            <a:off x="6645275" y="5119689"/>
            <a:ext cx="2630488" cy="725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FFF00"/>
                </a:solidFill>
                <a:latin typeface="Calibri" panose="020F0502020204030204" pitchFamily="34" charset="0"/>
              </a:rPr>
              <a:t>6 </a:t>
            </a:r>
            <a:r>
              <a:rPr lang="hu-HU" b="1" dirty="0">
                <a:solidFill>
                  <a:srgbClr val="FFFF00"/>
                </a:solidFill>
                <a:latin typeface="Calibri" panose="020F0502020204030204" pitchFamily="34" charset="0"/>
              </a:rPr>
              <a:t>  T</a:t>
            </a:r>
            <a:r>
              <a:rPr lang="en-GB" b="1" dirty="0" err="1">
                <a:solidFill>
                  <a:srgbClr val="FFFF00"/>
                </a:solidFill>
                <a:latin typeface="Calibri" panose="020F0502020204030204" pitchFamily="34" charset="0"/>
              </a:rPr>
              <a:t>ype</a:t>
            </a:r>
            <a:r>
              <a:rPr lang="en-GB" b="1" dirty="0">
                <a:solidFill>
                  <a:srgbClr val="FFFF00"/>
                </a:solidFill>
                <a:latin typeface="Calibri" panose="020F0502020204030204" pitchFamily="34" charset="0"/>
              </a:rPr>
              <a:t> </a:t>
            </a:r>
            <a:r>
              <a:rPr lang="hu-HU" b="1" dirty="0">
                <a:solidFill>
                  <a:srgbClr val="FFFF00"/>
                </a:solidFill>
                <a:latin typeface="Calibri" panose="020F0502020204030204" pitchFamily="34" charset="0"/>
              </a:rPr>
              <a:t>3</a:t>
            </a:r>
            <a:r>
              <a:rPr lang="en-GB" b="1" dirty="0">
                <a:solidFill>
                  <a:srgbClr val="FFFF00"/>
                </a:solidFill>
                <a:latin typeface="Calibri" panose="020F0502020204030204" pitchFamily="34" charset="0"/>
              </a:rPr>
              <a:t> </a:t>
            </a:r>
            <a:r>
              <a:rPr lang="en-GB" b="1" dirty="0">
                <a:solidFill>
                  <a:prstClr val="white"/>
                </a:solidFill>
                <a:latin typeface="Calibri" panose="020F0502020204030204" pitchFamily="34" charset="0"/>
              </a:rPr>
              <a:t>student sheets</a:t>
            </a:r>
            <a:endParaRPr lang="hu-HU" b="1" dirty="0">
              <a:solidFill>
                <a:prstClr val="white"/>
              </a:solidFill>
              <a:latin typeface="Calibri" panose="020F0502020204030204" pitchFamily="34" charset="0"/>
            </a:endParaRPr>
          </a:p>
        </p:txBody>
      </p:sp>
      <p:sp>
        <p:nvSpPr>
          <p:cNvPr id="151" name="Téglalap: lekerekített 150">
            <a:extLst>
              <a:ext uri="{FF2B5EF4-FFF2-40B4-BE49-F238E27FC236}">
                <a16:creationId xmlns:a16="http://schemas.microsoft.com/office/drawing/2014/main" id="{92C75892-C50C-4F1B-8E41-A2D5B52F079F}"/>
              </a:ext>
            </a:extLst>
          </p:cNvPr>
          <p:cNvSpPr/>
          <p:nvPr/>
        </p:nvSpPr>
        <p:spPr>
          <a:xfrm>
            <a:off x="9515476" y="5216525"/>
            <a:ext cx="695325" cy="527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pitchFamily="34" charset="0"/>
              </a:rPr>
              <a:t>Post-test</a:t>
            </a:r>
            <a:endParaRPr lang="hu-HU" dirty="0">
              <a:solidFill>
                <a:prstClr val="white"/>
              </a:solidFill>
              <a:latin typeface="Calibri" panose="020F0502020204030204" pitchFamily="34" charset="0"/>
            </a:endParaRPr>
          </a:p>
        </p:txBody>
      </p:sp>
      <p:cxnSp>
        <p:nvCxnSpPr>
          <p:cNvPr id="180" name="Egyenes összekötő nyíllal 179">
            <a:extLst>
              <a:ext uri="{FF2B5EF4-FFF2-40B4-BE49-F238E27FC236}">
                <a16:creationId xmlns:a16="http://schemas.microsoft.com/office/drawing/2014/main" id="{1360E7D8-ED63-4D6C-ABC7-2A3E883E2528}"/>
              </a:ext>
            </a:extLst>
          </p:cNvPr>
          <p:cNvCxnSpPr>
            <a:stCxn id="48" idx="3"/>
            <a:endCxn id="47" idx="1"/>
          </p:cNvCxnSpPr>
          <p:nvPr/>
        </p:nvCxnSpPr>
        <p:spPr>
          <a:xfrm flipV="1">
            <a:off x="9286875" y="3717925"/>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2" name="Egyenes összekötő nyíllal 181">
            <a:extLst>
              <a:ext uri="{FF2B5EF4-FFF2-40B4-BE49-F238E27FC236}">
                <a16:creationId xmlns:a16="http://schemas.microsoft.com/office/drawing/2014/main" id="{EC21E37B-499B-4E79-B7D2-86BAF426E198}"/>
              </a:ext>
            </a:extLst>
          </p:cNvPr>
          <p:cNvCxnSpPr>
            <a:stCxn id="43" idx="3"/>
            <a:endCxn id="46" idx="1"/>
          </p:cNvCxnSpPr>
          <p:nvPr/>
        </p:nvCxnSpPr>
        <p:spPr>
          <a:xfrm>
            <a:off x="9281718" y="4601371"/>
            <a:ext cx="230185" cy="19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Egyenes összekötő nyíllal 184">
            <a:extLst>
              <a:ext uri="{FF2B5EF4-FFF2-40B4-BE49-F238E27FC236}">
                <a16:creationId xmlns:a16="http://schemas.microsoft.com/office/drawing/2014/main" id="{D41B6A27-42A5-4AD1-A6D9-1BEB6BFB2B0F}"/>
              </a:ext>
            </a:extLst>
          </p:cNvPr>
          <p:cNvCxnSpPr>
            <a:cxnSpLocks/>
            <a:stCxn id="150" idx="3"/>
            <a:endCxn id="151" idx="1"/>
          </p:cNvCxnSpPr>
          <p:nvPr/>
        </p:nvCxnSpPr>
        <p:spPr>
          <a:xfrm flipV="1">
            <a:off x="9275763" y="5480050"/>
            <a:ext cx="239712"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 name="Egyenes összekötő 204">
            <a:extLst>
              <a:ext uri="{FF2B5EF4-FFF2-40B4-BE49-F238E27FC236}">
                <a16:creationId xmlns:a16="http://schemas.microsoft.com/office/drawing/2014/main" id="{8E3851EA-DDE5-4550-B301-0EA0E827F562}"/>
              </a:ext>
            </a:extLst>
          </p:cNvPr>
          <p:cNvCxnSpPr>
            <a:cxnSpLocks/>
            <a:stCxn id="150" idx="3"/>
            <a:endCxn id="150" idx="3"/>
          </p:cNvCxnSpPr>
          <p:nvPr/>
        </p:nvCxnSpPr>
        <p:spPr>
          <a:xfrm>
            <a:off x="9275763" y="54816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Egyenes összekötő nyíllal 233">
            <a:extLst>
              <a:ext uri="{FF2B5EF4-FFF2-40B4-BE49-F238E27FC236}">
                <a16:creationId xmlns:a16="http://schemas.microsoft.com/office/drawing/2014/main" id="{AE533259-E99C-45E7-82F9-392DFA340AB4}"/>
              </a:ext>
            </a:extLst>
          </p:cNvPr>
          <p:cNvCxnSpPr/>
          <p:nvPr/>
        </p:nvCxnSpPr>
        <p:spPr>
          <a:xfrm flipV="1">
            <a:off x="10499725" y="2835276"/>
            <a:ext cx="0" cy="2644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6" name="Egyenes összekötő nyíllal 235">
            <a:extLst>
              <a:ext uri="{FF2B5EF4-FFF2-40B4-BE49-F238E27FC236}">
                <a16:creationId xmlns:a16="http://schemas.microsoft.com/office/drawing/2014/main" id="{6DD383E4-94A6-4C7C-BAA7-1B5E740DD347}"/>
              </a:ext>
            </a:extLst>
          </p:cNvPr>
          <p:cNvCxnSpPr/>
          <p:nvPr/>
        </p:nvCxnSpPr>
        <p:spPr>
          <a:xfrm flipV="1">
            <a:off x="10379075" y="2844800"/>
            <a:ext cx="0" cy="1766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8" name="Egyenes összekötő nyíllal 237">
            <a:extLst>
              <a:ext uri="{FF2B5EF4-FFF2-40B4-BE49-F238E27FC236}">
                <a16:creationId xmlns:a16="http://schemas.microsoft.com/office/drawing/2014/main" id="{BB2AE152-B287-4E3C-8CD8-DA9F6041ABB0}"/>
              </a:ext>
            </a:extLst>
          </p:cNvPr>
          <p:cNvCxnSpPr/>
          <p:nvPr/>
        </p:nvCxnSpPr>
        <p:spPr>
          <a:xfrm flipV="1">
            <a:off x="10280650" y="2844801"/>
            <a:ext cx="0" cy="855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2" name="Egyenes összekötő 241">
            <a:extLst>
              <a:ext uri="{FF2B5EF4-FFF2-40B4-BE49-F238E27FC236}">
                <a16:creationId xmlns:a16="http://schemas.microsoft.com/office/drawing/2014/main" id="{155E4841-98C6-4543-90C5-ECFBEAD51FB5}"/>
              </a:ext>
            </a:extLst>
          </p:cNvPr>
          <p:cNvCxnSpPr>
            <a:stCxn id="47" idx="3"/>
          </p:cNvCxnSpPr>
          <p:nvPr/>
        </p:nvCxnSpPr>
        <p:spPr>
          <a:xfrm flipV="1">
            <a:off x="10210800" y="3713163"/>
            <a:ext cx="69850"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Egyenes összekötő 243">
            <a:extLst>
              <a:ext uri="{FF2B5EF4-FFF2-40B4-BE49-F238E27FC236}">
                <a16:creationId xmlns:a16="http://schemas.microsoft.com/office/drawing/2014/main" id="{377FC3BF-02D8-4C17-B356-962B9DB5BEC7}"/>
              </a:ext>
            </a:extLst>
          </p:cNvPr>
          <p:cNvCxnSpPr>
            <a:stCxn id="46" idx="3"/>
          </p:cNvCxnSpPr>
          <p:nvPr/>
        </p:nvCxnSpPr>
        <p:spPr>
          <a:xfrm>
            <a:off x="10207228" y="4621213"/>
            <a:ext cx="168275" cy="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Egyenes összekötő 245">
            <a:extLst>
              <a:ext uri="{FF2B5EF4-FFF2-40B4-BE49-F238E27FC236}">
                <a16:creationId xmlns:a16="http://schemas.microsoft.com/office/drawing/2014/main" id="{0F705ABD-428D-4104-A8C9-483932E5BEFF}"/>
              </a:ext>
            </a:extLst>
          </p:cNvPr>
          <p:cNvCxnSpPr>
            <a:stCxn id="151" idx="3"/>
          </p:cNvCxnSpPr>
          <p:nvPr/>
        </p:nvCxnSpPr>
        <p:spPr>
          <a:xfrm>
            <a:off x="10210801" y="5480050"/>
            <a:ext cx="288925"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Szövegdoboz 1">
            <a:extLst>
              <a:ext uri="{FF2B5EF4-FFF2-40B4-BE49-F238E27FC236}">
                <a16:creationId xmlns:a16="http://schemas.microsoft.com/office/drawing/2014/main" id="{68311AE2-0D0D-4AE0-A35D-727AF60B220B}"/>
              </a:ext>
            </a:extLst>
          </p:cNvPr>
          <p:cNvSpPr txBox="1"/>
          <p:nvPr/>
        </p:nvSpPr>
        <p:spPr>
          <a:xfrm>
            <a:off x="1774862" y="5991863"/>
            <a:ext cx="8842340" cy="830997"/>
          </a:xfrm>
          <a:prstGeom prst="rect">
            <a:avLst/>
          </a:prstGeom>
          <a:noFill/>
        </p:spPr>
        <p:txBody>
          <a:bodyPr wrap="square" rtlCol="0">
            <a:spAutoFit/>
          </a:bodyPr>
          <a:lstStyle/>
          <a:p>
            <a:pPr>
              <a:defRPr/>
            </a:pPr>
            <a:r>
              <a:rPr lang="en-GB" sz="2400" b="1" dirty="0"/>
              <a:t>Note: Context-based </a:t>
            </a:r>
            <a:r>
              <a:rPr lang="hu-HU" sz="2400" b="1" dirty="0"/>
              <a:t>/</a:t>
            </a:r>
            <a:r>
              <a:rPr lang="en-GB" sz="2400" b="1" dirty="0"/>
              <a:t> systems thinking tasks are on each type </a:t>
            </a:r>
            <a:r>
              <a:rPr lang="hu-HU" sz="2400" b="1" dirty="0"/>
              <a:t>of </a:t>
            </a:r>
            <a:r>
              <a:rPr lang="hu-HU" sz="2400" b="1" dirty="0" err="1"/>
              <a:t>the</a:t>
            </a:r>
            <a:r>
              <a:rPr lang="en-GB" sz="2400" b="1" dirty="0"/>
              <a:t> student worksheets for </a:t>
            </a:r>
            <a:r>
              <a:rPr lang="en-GB" sz="2400" b="1" u="sng" dirty="0"/>
              <a:t>motivational </a:t>
            </a:r>
            <a:r>
              <a:rPr lang="en-GB" sz="2400" b="1" dirty="0"/>
              <a:t>purposes.</a:t>
            </a:r>
          </a:p>
        </p:txBody>
      </p:sp>
      <p:sp>
        <p:nvSpPr>
          <p:cNvPr id="4" name="Szövegdoboz 3">
            <a:extLst>
              <a:ext uri="{FF2B5EF4-FFF2-40B4-BE49-F238E27FC236}">
                <a16:creationId xmlns:a16="http://schemas.microsoft.com/office/drawing/2014/main" id="{7E95A509-93B2-4367-BFAD-C8CEDF4CA72B}"/>
              </a:ext>
            </a:extLst>
          </p:cNvPr>
          <p:cNvSpPr txBox="1"/>
          <p:nvPr/>
        </p:nvSpPr>
        <p:spPr>
          <a:xfrm>
            <a:off x="5614988" y="665932"/>
            <a:ext cx="6517836" cy="1446550"/>
          </a:xfrm>
          <a:prstGeom prst="rect">
            <a:avLst/>
          </a:prstGeom>
          <a:noFill/>
        </p:spPr>
        <p:txBody>
          <a:bodyPr wrap="square" rtlCol="0">
            <a:spAutoFit/>
          </a:bodyPr>
          <a:lstStyle/>
          <a:p>
            <a:r>
              <a:rPr lang="en-GB" sz="2200" b="1" dirty="0">
                <a:solidFill>
                  <a:srgbClr val="00B050"/>
                </a:solidFill>
              </a:rPr>
              <a:t>Direct teaching of the experimental design skills </a:t>
            </a:r>
          </a:p>
          <a:p>
            <a:r>
              <a:rPr lang="en-GB" sz="2200" b="1" dirty="0">
                <a:solidFill>
                  <a:srgbClr val="00B050"/>
                </a:solidFill>
              </a:rPr>
              <a:t>worked better in the previous project </a:t>
            </a:r>
            <a:r>
              <a:rPr lang="en-GB" sz="2200" b="1" dirty="0">
                <a:solidFill>
                  <a:srgbClr val="00B050"/>
                </a:solidFill>
                <a:latin typeface="Calibri" panose="020F0502020204030204" pitchFamily="34" charset="0"/>
                <a:cs typeface="Calibri" panose="020F0502020204030204" pitchFamily="34" charset="0"/>
              </a:rPr>
              <a:t>→ </a:t>
            </a:r>
            <a:r>
              <a:rPr lang="en-GB" sz="2200" b="1" dirty="0">
                <a:highlight>
                  <a:srgbClr val="FFFF00"/>
                </a:highlight>
                <a:latin typeface="Calibri" panose="020F0502020204030204" pitchFamily="34" charset="0"/>
                <a:cs typeface="Calibri" panose="020F0502020204030204" pitchFamily="34" charset="0"/>
              </a:rPr>
              <a:t>Has the </a:t>
            </a:r>
          </a:p>
          <a:p>
            <a:r>
              <a:rPr lang="en-GB" sz="2200" b="1" dirty="0">
                <a:highlight>
                  <a:srgbClr val="FFFF00"/>
                </a:highlight>
                <a:latin typeface="Calibri" panose="020F0502020204030204" pitchFamily="34" charset="0"/>
                <a:cs typeface="Calibri" panose="020F0502020204030204" pitchFamily="34" charset="0"/>
              </a:rPr>
              <a:t>teaching of using a </a:t>
            </a:r>
            <a:r>
              <a:rPr lang="en-GB" sz="2200" b="1" dirty="0" err="1">
                <a:highlight>
                  <a:srgbClr val="FFFF00"/>
                </a:highlight>
                <a:latin typeface="Calibri" panose="020F0502020204030204" pitchFamily="34" charset="0"/>
                <a:cs typeface="Calibri" panose="020F0502020204030204" pitchFamily="34" charset="0"/>
              </a:rPr>
              <a:t>schem</a:t>
            </a:r>
            <a:r>
              <a:rPr lang="hu-HU" sz="2200" b="1" dirty="0">
                <a:highlight>
                  <a:srgbClr val="FFFF00"/>
                </a:highlight>
                <a:latin typeface="Calibri" panose="020F0502020204030204" pitchFamily="34" charset="0"/>
                <a:cs typeface="Calibri" panose="020F0502020204030204" pitchFamily="34" charset="0"/>
              </a:rPr>
              <a:t>e</a:t>
            </a:r>
            <a:r>
              <a:rPr lang="en-GB" sz="2200" b="1" dirty="0">
                <a:highlight>
                  <a:srgbClr val="FFFF00"/>
                </a:highlight>
                <a:latin typeface="Calibri" panose="020F0502020204030204" pitchFamily="34" charset="0"/>
                <a:cs typeface="Calibri" panose="020F0502020204030204" pitchFamily="34" charset="0"/>
              </a:rPr>
              <a:t> to </a:t>
            </a:r>
            <a:r>
              <a:rPr lang="hu-HU" sz="2200" b="1" dirty="0" err="1">
                <a:highlight>
                  <a:srgbClr val="FFFF00"/>
                </a:highlight>
                <a:latin typeface="Calibri" panose="020F0502020204030204" pitchFamily="34" charset="0"/>
                <a:cs typeface="Calibri" panose="020F0502020204030204" pitchFamily="34" charset="0"/>
              </a:rPr>
              <a:t>develop</a:t>
            </a:r>
            <a:r>
              <a:rPr lang="en-GB" sz="2200" b="1" dirty="0">
                <a:highlight>
                  <a:srgbClr val="FFFF00"/>
                </a:highlight>
                <a:latin typeface="Calibri" panose="020F0502020204030204" pitchFamily="34" charset="0"/>
                <a:cs typeface="Calibri" panose="020F0502020204030204" pitchFamily="34" charset="0"/>
              </a:rPr>
              <a:t> experimental design even more effect on </a:t>
            </a:r>
            <a:r>
              <a:rPr lang="hu-HU" sz="2200" b="1" dirty="0" err="1">
                <a:highlight>
                  <a:srgbClr val="FFFF00"/>
                </a:highlight>
                <a:latin typeface="Calibri" panose="020F0502020204030204" pitchFamily="34" charset="0"/>
                <a:cs typeface="Calibri" panose="020F0502020204030204" pitchFamily="34" charset="0"/>
              </a:rPr>
              <a:t>experimental</a:t>
            </a:r>
            <a:r>
              <a:rPr lang="hu-HU" sz="2200" b="1" dirty="0">
                <a:highlight>
                  <a:srgbClr val="FFFF00"/>
                </a:highlight>
                <a:latin typeface="Calibri" panose="020F0502020204030204" pitchFamily="34" charset="0"/>
                <a:cs typeface="Calibri" panose="020F0502020204030204" pitchFamily="34" charset="0"/>
              </a:rPr>
              <a:t> design </a:t>
            </a:r>
            <a:r>
              <a:rPr lang="hu-HU" sz="2200" b="1" dirty="0" err="1">
                <a:highlight>
                  <a:srgbClr val="FFFF00"/>
                </a:highlight>
                <a:latin typeface="Calibri" panose="020F0502020204030204" pitchFamily="34" charset="0"/>
                <a:cs typeface="Calibri" panose="020F0502020204030204" pitchFamily="34" charset="0"/>
              </a:rPr>
              <a:t>skills</a:t>
            </a:r>
            <a:r>
              <a:rPr lang="en-GB" sz="2200" b="1" dirty="0">
                <a:highlight>
                  <a:srgbClr val="FFFF00"/>
                </a:highlight>
                <a:latin typeface="Calibri" panose="020F0502020204030204" pitchFamily="34" charset="0"/>
                <a:cs typeface="Calibri" panose="020F0502020204030204" pitchFamily="34" charset="0"/>
              </a:rPr>
              <a:t>?</a:t>
            </a:r>
            <a:endParaRPr lang="en-GB" sz="2200" b="1" dirty="0">
              <a:highlight>
                <a:srgbClr val="FFFF00"/>
              </a:highlight>
            </a:endParaRPr>
          </a:p>
        </p:txBody>
      </p:sp>
      <p:cxnSp>
        <p:nvCxnSpPr>
          <p:cNvPr id="22" name="Egyenes összekötő nyíllal 21">
            <a:extLst>
              <a:ext uri="{FF2B5EF4-FFF2-40B4-BE49-F238E27FC236}">
                <a16:creationId xmlns:a16="http://schemas.microsoft.com/office/drawing/2014/main" id="{5899ED86-6369-FBFE-38D2-A5926D8B8EDA}"/>
              </a:ext>
            </a:extLst>
          </p:cNvPr>
          <p:cNvCxnSpPr>
            <a:stCxn id="9" idx="3"/>
            <a:endCxn id="49" idx="1"/>
          </p:cNvCxnSpPr>
          <p:nvPr/>
        </p:nvCxnSpPr>
        <p:spPr>
          <a:xfrm flipV="1">
            <a:off x="3803651" y="4659817"/>
            <a:ext cx="316795" cy="9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gyenes összekötő nyíllal 23">
            <a:extLst>
              <a:ext uri="{FF2B5EF4-FFF2-40B4-BE49-F238E27FC236}">
                <a16:creationId xmlns:a16="http://schemas.microsoft.com/office/drawing/2014/main" id="{7408F976-4313-96FC-5D11-95BCA553DEEF}"/>
              </a:ext>
            </a:extLst>
          </p:cNvPr>
          <p:cNvCxnSpPr>
            <a:stCxn id="49" idx="3"/>
            <a:endCxn id="45" idx="1"/>
          </p:cNvCxnSpPr>
          <p:nvPr/>
        </p:nvCxnSpPr>
        <p:spPr>
          <a:xfrm flipV="1">
            <a:off x="4831646" y="4657035"/>
            <a:ext cx="362059" cy="2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gyenes összekötő nyíllal 25">
            <a:extLst>
              <a:ext uri="{FF2B5EF4-FFF2-40B4-BE49-F238E27FC236}">
                <a16:creationId xmlns:a16="http://schemas.microsoft.com/office/drawing/2014/main" id="{10D0A391-370B-CF6A-A9A0-1B86570AEB26}"/>
              </a:ext>
            </a:extLst>
          </p:cNvPr>
          <p:cNvCxnSpPr>
            <a:stCxn id="49" idx="3"/>
            <a:endCxn id="44" idx="1"/>
          </p:cNvCxnSpPr>
          <p:nvPr/>
        </p:nvCxnSpPr>
        <p:spPr>
          <a:xfrm flipV="1">
            <a:off x="4831646" y="3769519"/>
            <a:ext cx="359410" cy="890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gyenes összekötő nyíllal 27">
            <a:extLst>
              <a:ext uri="{FF2B5EF4-FFF2-40B4-BE49-F238E27FC236}">
                <a16:creationId xmlns:a16="http://schemas.microsoft.com/office/drawing/2014/main" id="{8DB0C3D2-1DD3-3A3D-0BE7-C9C5F0CD0B01}"/>
              </a:ext>
            </a:extLst>
          </p:cNvPr>
          <p:cNvCxnSpPr>
            <a:stCxn id="49" idx="3"/>
            <a:endCxn id="54" idx="1"/>
          </p:cNvCxnSpPr>
          <p:nvPr/>
        </p:nvCxnSpPr>
        <p:spPr>
          <a:xfrm>
            <a:off x="4831646" y="4659817"/>
            <a:ext cx="362059" cy="846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Egyenes összekötő nyíllal 39">
            <a:extLst>
              <a:ext uri="{FF2B5EF4-FFF2-40B4-BE49-F238E27FC236}">
                <a16:creationId xmlns:a16="http://schemas.microsoft.com/office/drawing/2014/main" id="{BF35E33C-5D99-9BF5-3A08-08448603AFA0}"/>
              </a:ext>
            </a:extLst>
          </p:cNvPr>
          <p:cNvCxnSpPr>
            <a:cxnSpLocks/>
          </p:cNvCxnSpPr>
          <p:nvPr/>
        </p:nvCxnSpPr>
        <p:spPr>
          <a:xfrm flipV="1">
            <a:off x="4831646" y="2857500"/>
            <a:ext cx="890288" cy="593725"/>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59" name="Szabadkéz 58">
                <a:extLst>
                  <a:ext uri="{FF2B5EF4-FFF2-40B4-BE49-F238E27FC236}">
                    <a16:creationId xmlns:a16="http://schemas.microsoft.com/office/drawing/2014/main" id="{411BE5A4-574C-C42A-9831-3CE588C3D38D}"/>
                  </a:ext>
                </a:extLst>
              </p14:cNvPr>
              <p14:cNvContentPartPr/>
              <p14:nvPr/>
            </p14:nvContentPartPr>
            <p14:xfrm>
              <a:off x="9351502" y="6220102"/>
              <a:ext cx="360" cy="360"/>
            </p14:xfrm>
          </p:contentPart>
        </mc:Choice>
        <mc:Fallback xmlns="">
          <p:pic>
            <p:nvPicPr>
              <p:cNvPr id="59" name="Szabadkéz 58">
                <a:extLst>
                  <a:ext uri="{FF2B5EF4-FFF2-40B4-BE49-F238E27FC236}">
                    <a16:creationId xmlns:a16="http://schemas.microsoft.com/office/drawing/2014/main" id="{411BE5A4-574C-C42A-9831-3CE588C3D38D}"/>
                  </a:ext>
                </a:extLst>
              </p:cNvPr>
              <p:cNvPicPr/>
              <p:nvPr/>
            </p:nvPicPr>
            <p:blipFill>
              <a:blip r:embed="rId4"/>
              <a:stretch>
                <a:fillRect/>
              </a:stretch>
            </p:blipFill>
            <p:spPr>
              <a:xfrm>
                <a:off x="9342502" y="6211102"/>
                <a:ext cx="18000" cy="18000"/>
              </a:xfrm>
              <a:prstGeom prst="rect">
                <a:avLst/>
              </a:prstGeom>
            </p:spPr>
          </p:pic>
        </mc:Fallback>
      </mc:AlternateContent>
      <p:grpSp>
        <p:nvGrpSpPr>
          <p:cNvPr id="65" name="Csoportba foglalás 64">
            <a:extLst>
              <a:ext uri="{FF2B5EF4-FFF2-40B4-BE49-F238E27FC236}">
                <a16:creationId xmlns:a16="http://schemas.microsoft.com/office/drawing/2014/main" id="{3CAB8958-0963-5A79-5453-BBD4CB460015}"/>
              </a:ext>
            </a:extLst>
          </p:cNvPr>
          <p:cNvGrpSpPr/>
          <p:nvPr/>
        </p:nvGrpSpPr>
        <p:grpSpPr>
          <a:xfrm>
            <a:off x="8919502" y="6206422"/>
            <a:ext cx="2880" cy="360"/>
            <a:chOff x="8919502" y="6206422"/>
            <a:chExt cx="2880" cy="360"/>
          </a:xfrm>
        </p:grpSpPr>
        <mc:AlternateContent xmlns:mc="http://schemas.openxmlformats.org/markup-compatibility/2006" xmlns:p14="http://schemas.microsoft.com/office/powerpoint/2010/main">
          <mc:Choice Requires="p14">
            <p:contentPart p14:bwMode="auto" r:id="rId5">
              <p14:nvContentPartPr>
                <p14:cNvPr id="60" name="Szabadkéz 59">
                  <a:extLst>
                    <a:ext uri="{FF2B5EF4-FFF2-40B4-BE49-F238E27FC236}">
                      <a16:creationId xmlns:a16="http://schemas.microsoft.com/office/drawing/2014/main" id="{EA7ABC34-F824-BFF7-2E81-FA598BEC8866}"/>
                    </a:ext>
                  </a:extLst>
                </p14:cNvPr>
                <p14:cNvContentPartPr/>
                <p14:nvPr/>
              </p14:nvContentPartPr>
              <p14:xfrm>
                <a:off x="8922022" y="6206422"/>
                <a:ext cx="360" cy="360"/>
              </p14:xfrm>
            </p:contentPart>
          </mc:Choice>
          <mc:Fallback xmlns="">
            <p:pic>
              <p:nvPicPr>
                <p:cNvPr id="60" name="Szabadkéz 59">
                  <a:extLst>
                    <a:ext uri="{FF2B5EF4-FFF2-40B4-BE49-F238E27FC236}">
                      <a16:creationId xmlns:a16="http://schemas.microsoft.com/office/drawing/2014/main" id="{EA7ABC34-F824-BFF7-2E81-FA598BEC8866}"/>
                    </a:ext>
                  </a:extLst>
                </p:cNvPr>
                <p:cNvPicPr/>
                <p:nvPr/>
              </p:nvPicPr>
              <p:blipFill>
                <a:blip r:embed="rId4"/>
                <a:stretch>
                  <a:fillRect/>
                </a:stretch>
              </p:blipFill>
              <p:spPr>
                <a:xfrm>
                  <a:off x="8913022" y="61977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1" name="Szabadkéz 60">
                  <a:extLst>
                    <a:ext uri="{FF2B5EF4-FFF2-40B4-BE49-F238E27FC236}">
                      <a16:creationId xmlns:a16="http://schemas.microsoft.com/office/drawing/2014/main" id="{FC56413B-9E44-6490-2E33-5892A7F4A52D}"/>
                    </a:ext>
                  </a:extLst>
                </p14:cNvPr>
                <p14:cNvContentPartPr/>
                <p14:nvPr/>
              </p14:nvContentPartPr>
              <p14:xfrm>
                <a:off x="8919502" y="6206422"/>
                <a:ext cx="2880" cy="360"/>
              </p14:xfrm>
            </p:contentPart>
          </mc:Choice>
          <mc:Fallback xmlns="">
            <p:pic>
              <p:nvPicPr>
                <p:cNvPr id="61" name="Szabadkéz 60">
                  <a:extLst>
                    <a:ext uri="{FF2B5EF4-FFF2-40B4-BE49-F238E27FC236}">
                      <a16:creationId xmlns:a16="http://schemas.microsoft.com/office/drawing/2014/main" id="{FC56413B-9E44-6490-2E33-5892A7F4A52D}"/>
                    </a:ext>
                  </a:extLst>
                </p:cNvPr>
                <p:cNvPicPr/>
                <p:nvPr/>
              </p:nvPicPr>
              <p:blipFill>
                <a:blip r:embed="rId7"/>
                <a:stretch>
                  <a:fillRect/>
                </a:stretch>
              </p:blipFill>
              <p:spPr>
                <a:xfrm>
                  <a:off x="8910862" y="6197782"/>
                  <a:ext cx="2052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66" name="Szabadkéz 65">
                <a:extLst>
                  <a:ext uri="{FF2B5EF4-FFF2-40B4-BE49-F238E27FC236}">
                    <a16:creationId xmlns:a16="http://schemas.microsoft.com/office/drawing/2014/main" id="{67955006-5C9D-E661-EDF2-1B802BC24059}"/>
                  </a:ext>
                </a:extLst>
              </p14:cNvPr>
              <p14:cNvContentPartPr/>
              <p14:nvPr/>
            </p14:nvContentPartPr>
            <p14:xfrm>
              <a:off x="9171142" y="6150982"/>
              <a:ext cx="360" cy="360"/>
            </p14:xfrm>
          </p:contentPart>
        </mc:Choice>
        <mc:Fallback xmlns="">
          <p:pic>
            <p:nvPicPr>
              <p:cNvPr id="66" name="Szabadkéz 65">
                <a:extLst>
                  <a:ext uri="{FF2B5EF4-FFF2-40B4-BE49-F238E27FC236}">
                    <a16:creationId xmlns:a16="http://schemas.microsoft.com/office/drawing/2014/main" id="{67955006-5C9D-E661-EDF2-1B802BC24059}"/>
                  </a:ext>
                </a:extLst>
              </p:cNvPr>
              <p:cNvPicPr/>
              <p:nvPr/>
            </p:nvPicPr>
            <p:blipFill>
              <a:blip r:embed="rId4"/>
              <a:stretch>
                <a:fillRect/>
              </a:stretch>
            </p:blipFill>
            <p:spPr>
              <a:xfrm>
                <a:off x="9162502" y="6141982"/>
                <a:ext cx="18000" cy="18000"/>
              </a:xfrm>
              <a:prstGeom prst="rect">
                <a:avLst/>
              </a:prstGeom>
            </p:spPr>
          </p:pic>
        </mc:Fallback>
      </mc:AlternateContent>
      <p:grpSp>
        <p:nvGrpSpPr>
          <p:cNvPr id="74" name="Csoportba foglalás 73">
            <a:extLst>
              <a:ext uri="{FF2B5EF4-FFF2-40B4-BE49-F238E27FC236}">
                <a16:creationId xmlns:a16="http://schemas.microsoft.com/office/drawing/2014/main" id="{9F8FC695-078C-C515-0B91-56A56DB8DF5D}"/>
              </a:ext>
            </a:extLst>
          </p:cNvPr>
          <p:cNvGrpSpPr/>
          <p:nvPr/>
        </p:nvGrpSpPr>
        <p:grpSpPr>
          <a:xfrm>
            <a:off x="8825182" y="6220102"/>
            <a:ext cx="360" cy="14400"/>
            <a:chOff x="8825182" y="6220102"/>
            <a:chExt cx="360" cy="14400"/>
          </a:xfrm>
        </p:grpSpPr>
        <mc:AlternateContent xmlns:mc="http://schemas.openxmlformats.org/markup-compatibility/2006" xmlns:p14="http://schemas.microsoft.com/office/powerpoint/2010/main">
          <mc:Choice Requires="p14">
            <p:contentPart p14:bwMode="auto" r:id="rId9">
              <p14:nvContentPartPr>
                <p14:cNvPr id="62" name="Szabadkéz 61">
                  <a:extLst>
                    <a:ext uri="{FF2B5EF4-FFF2-40B4-BE49-F238E27FC236}">
                      <a16:creationId xmlns:a16="http://schemas.microsoft.com/office/drawing/2014/main" id="{0B59DFF6-F6AC-3FAB-75D0-14564CA9229F}"/>
                    </a:ext>
                  </a:extLst>
                </p14:cNvPr>
                <p14:cNvContentPartPr/>
                <p14:nvPr/>
              </p14:nvContentPartPr>
              <p14:xfrm>
                <a:off x="8825182" y="6234142"/>
                <a:ext cx="360" cy="360"/>
              </p14:xfrm>
            </p:contentPart>
          </mc:Choice>
          <mc:Fallback xmlns="">
            <p:pic>
              <p:nvPicPr>
                <p:cNvPr id="62" name="Szabadkéz 61">
                  <a:extLst>
                    <a:ext uri="{FF2B5EF4-FFF2-40B4-BE49-F238E27FC236}">
                      <a16:creationId xmlns:a16="http://schemas.microsoft.com/office/drawing/2014/main" id="{0B59DFF6-F6AC-3FAB-75D0-14564CA9229F}"/>
                    </a:ext>
                  </a:extLst>
                </p:cNvPr>
                <p:cNvPicPr/>
                <p:nvPr/>
              </p:nvPicPr>
              <p:blipFill>
                <a:blip r:embed="rId4"/>
                <a:stretch>
                  <a:fillRect/>
                </a:stretch>
              </p:blipFill>
              <p:spPr>
                <a:xfrm>
                  <a:off x="8816182" y="62255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3" name="Szabadkéz 62">
                  <a:extLst>
                    <a:ext uri="{FF2B5EF4-FFF2-40B4-BE49-F238E27FC236}">
                      <a16:creationId xmlns:a16="http://schemas.microsoft.com/office/drawing/2014/main" id="{FB9C88CF-4216-9171-0C51-6C3E635B2AF6}"/>
                    </a:ext>
                  </a:extLst>
                </p14:cNvPr>
                <p14:cNvContentPartPr/>
                <p14:nvPr/>
              </p14:nvContentPartPr>
              <p14:xfrm>
                <a:off x="8825182" y="6234142"/>
                <a:ext cx="360" cy="360"/>
              </p14:xfrm>
            </p:contentPart>
          </mc:Choice>
          <mc:Fallback xmlns="">
            <p:pic>
              <p:nvPicPr>
                <p:cNvPr id="63" name="Szabadkéz 62">
                  <a:extLst>
                    <a:ext uri="{FF2B5EF4-FFF2-40B4-BE49-F238E27FC236}">
                      <a16:creationId xmlns:a16="http://schemas.microsoft.com/office/drawing/2014/main" id="{FB9C88CF-4216-9171-0C51-6C3E635B2AF6}"/>
                    </a:ext>
                  </a:extLst>
                </p:cNvPr>
                <p:cNvPicPr/>
                <p:nvPr/>
              </p:nvPicPr>
              <p:blipFill>
                <a:blip r:embed="rId4"/>
                <a:stretch>
                  <a:fillRect/>
                </a:stretch>
              </p:blipFill>
              <p:spPr>
                <a:xfrm>
                  <a:off x="8816182" y="62255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7" name="Szabadkéz 66">
                  <a:extLst>
                    <a:ext uri="{FF2B5EF4-FFF2-40B4-BE49-F238E27FC236}">
                      <a16:creationId xmlns:a16="http://schemas.microsoft.com/office/drawing/2014/main" id="{4F7586A5-5E8F-6331-52DD-FCA8CF6B4B08}"/>
                    </a:ext>
                  </a:extLst>
                </p14:cNvPr>
                <p14:cNvContentPartPr/>
                <p14:nvPr/>
              </p14:nvContentPartPr>
              <p14:xfrm>
                <a:off x="8825182" y="6220102"/>
                <a:ext cx="360" cy="360"/>
              </p14:xfrm>
            </p:contentPart>
          </mc:Choice>
          <mc:Fallback xmlns="">
            <p:pic>
              <p:nvPicPr>
                <p:cNvPr id="67" name="Szabadkéz 66">
                  <a:extLst>
                    <a:ext uri="{FF2B5EF4-FFF2-40B4-BE49-F238E27FC236}">
                      <a16:creationId xmlns:a16="http://schemas.microsoft.com/office/drawing/2014/main" id="{4F7586A5-5E8F-6331-52DD-FCA8CF6B4B08}"/>
                    </a:ext>
                  </a:extLst>
                </p:cNvPr>
                <p:cNvPicPr/>
                <p:nvPr/>
              </p:nvPicPr>
              <p:blipFill>
                <a:blip r:embed="rId4"/>
                <a:stretch>
                  <a:fillRect/>
                </a:stretch>
              </p:blipFill>
              <p:spPr>
                <a:xfrm>
                  <a:off x="8816182" y="62111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8" name="Szabadkéz 67">
                  <a:extLst>
                    <a:ext uri="{FF2B5EF4-FFF2-40B4-BE49-F238E27FC236}">
                      <a16:creationId xmlns:a16="http://schemas.microsoft.com/office/drawing/2014/main" id="{7EEFA7A5-91FF-5871-CFB9-70F24571F4BF}"/>
                    </a:ext>
                  </a:extLst>
                </p14:cNvPr>
                <p14:cNvContentPartPr/>
                <p14:nvPr/>
              </p14:nvContentPartPr>
              <p14:xfrm>
                <a:off x="8825182" y="6220102"/>
                <a:ext cx="360" cy="360"/>
              </p14:xfrm>
            </p:contentPart>
          </mc:Choice>
          <mc:Fallback xmlns="">
            <p:pic>
              <p:nvPicPr>
                <p:cNvPr id="68" name="Szabadkéz 67">
                  <a:extLst>
                    <a:ext uri="{FF2B5EF4-FFF2-40B4-BE49-F238E27FC236}">
                      <a16:creationId xmlns:a16="http://schemas.microsoft.com/office/drawing/2014/main" id="{7EEFA7A5-91FF-5871-CFB9-70F24571F4BF}"/>
                    </a:ext>
                  </a:extLst>
                </p:cNvPr>
                <p:cNvPicPr/>
                <p:nvPr/>
              </p:nvPicPr>
              <p:blipFill>
                <a:blip r:embed="rId4"/>
                <a:stretch>
                  <a:fillRect/>
                </a:stretch>
              </p:blipFill>
              <p:spPr>
                <a:xfrm>
                  <a:off x="8816182" y="6211102"/>
                  <a:ext cx="18000" cy="18000"/>
                </a:xfrm>
                <a:prstGeom prst="rect">
                  <a:avLst/>
                </a:prstGeom>
              </p:spPr>
            </p:pic>
          </mc:Fallback>
        </mc:AlternateContent>
      </p:grpSp>
      <p:grpSp>
        <p:nvGrpSpPr>
          <p:cNvPr id="73" name="Csoportba foglalás 72">
            <a:extLst>
              <a:ext uri="{FF2B5EF4-FFF2-40B4-BE49-F238E27FC236}">
                <a16:creationId xmlns:a16="http://schemas.microsoft.com/office/drawing/2014/main" id="{47C4413B-CB0B-7EB4-89A8-278BC3C6F0D8}"/>
              </a:ext>
            </a:extLst>
          </p:cNvPr>
          <p:cNvGrpSpPr/>
          <p:nvPr/>
        </p:nvGrpSpPr>
        <p:grpSpPr>
          <a:xfrm>
            <a:off x="6635662" y="6220102"/>
            <a:ext cx="360" cy="360"/>
            <a:chOff x="6635662" y="6220102"/>
            <a:chExt cx="360" cy="360"/>
          </a:xfrm>
        </p:grpSpPr>
        <mc:AlternateContent xmlns:mc="http://schemas.openxmlformats.org/markup-compatibility/2006" xmlns:p14="http://schemas.microsoft.com/office/powerpoint/2010/main">
          <mc:Choice Requires="p14">
            <p:contentPart p14:bwMode="auto" r:id="rId13">
              <p14:nvContentPartPr>
                <p14:cNvPr id="69" name="Szabadkéz 68">
                  <a:extLst>
                    <a:ext uri="{FF2B5EF4-FFF2-40B4-BE49-F238E27FC236}">
                      <a16:creationId xmlns:a16="http://schemas.microsoft.com/office/drawing/2014/main" id="{E831B1B1-40D2-44E6-363C-710113078565}"/>
                    </a:ext>
                  </a:extLst>
                </p14:cNvPr>
                <p14:cNvContentPartPr/>
                <p14:nvPr/>
              </p14:nvContentPartPr>
              <p14:xfrm>
                <a:off x="6635662" y="6220102"/>
                <a:ext cx="360" cy="360"/>
              </p14:xfrm>
            </p:contentPart>
          </mc:Choice>
          <mc:Fallback xmlns="">
            <p:pic>
              <p:nvPicPr>
                <p:cNvPr id="69" name="Szabadkéz 68">
                  <a:extLst>
                    <a:ext uri="{FF2B5EF4-FFF2-40B4-BE49-F238E27FC236}">
                      <a16:creationId xmlns:a16="http://schemas.microsoft.com/office/drawing/2014/main" id="{E831B1B1-40D2-44E6-363C-710113078565}"/>
                    </a:ext>
                  </a:extLst>
                </p:cNvPr>
                <p:cNvPicPr/>
                <p:nvPr/>
              </p:nvPicPr>
              <p:blipFill>
                <a:blip r:embed="rId4"/>
                <a:stretch>
                  <a:fillRect/>
                </a:stretch>
              </p:blipFill>
              <p:spPr>
                <a:xfrm>
                  <a:off x="6627022" y="62111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0" name="Szabadkéz 69">
                  <a:extLst>
                    <a:ext uri="{FF2B5EF4-FFF2-40B4-BE49-F238E27FC236}">
                      <a16:creationId xmlns:a16="http://schemas.microsoft.com/office/drawing/2014/main" id="{3BBF6478-C3B2-72D6-2961-41F22BD6431E}"/>
                    </a:ext>
                  </a:extLst>
                </p14:cNvPr>
                <p14:cNvContentPartPr/>
                <p14:nvPr/>
              </p14:nvContentPartPr>
              <p14:xfrm>
                <a:off x="6635662" y="6220102"/>
                <a:ext cx="360" cy="360"/>
              </p14:xfrm>
            </p:contentPart>
          </mc:Choice>
          <mc:Fallback xmlns="">
            <p:pic>
              <p:nvPicPr>
                <p:cNvPr id="70" name="Szabadkéz 69">
                  <a:extLst>
                    <a:ext uri="{FF2B5EF4-FFF2-40B4-BE49-F238E27FC236}">
                      <a16:creationId xmlns:a16="http://schemas.microsoft.com/office/drawing/2014/main" id="{3BBF6478-C3B2-72D6-2961-41F22BD6431E}"/>
                    </a:ext>
                  </a:extLst>
                </p:cNvPr>
                <p:cNvPicPr/>
                <p:nvPr/>
              </p:nvPicPr>
              <p:blipFill>
                <a:blip r:embed="rId4"/>
                <a:stretch>
                  <a:fillRect/>
                </a:stretch>
              </p:blipFill>
              <p:spPr>
                <a:xfrm>
                  <a:off x="6627022" y="621110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71" name="Szabadkéz 70">
                <a:extLst>
                  <a:ext uri="{FF2B5EF4-FFF2-40B4-BE49-F238E27FC236}">
                    <a16:creationId xmlns:a16="http://schemas.microsoft.com/office/drawing/2014/main" id="{2B4522E7-F50F-AA9C-6BBA-1592CC10FC63}"/>
                  </a:ext>
                </a:extLst>
              </p14:cNvPr>
              <p14:cNvContentPartPr/>
              <p14:nvPr/>
            </p14:nvContentPartPr>
            <p14:xfrm>
              <a:off x="6261982" y="2895142"/>
              <a:ext cx="360" cy="360"/>
            </p14:xfrm>
          </p:contentPart>
        </mc:Choice>
        <mc:Fallback xmlns="">
          <p:pic>
            <p:nvPicPr>
              <p:cNvPr id="71" name="Szabadkéz 70">
                <a:extLst>
                  <a:ext uri="{FF2B5EF4-FFF2-40B4-BE49-F238E27FC236}">
                    <a16:creationId xmlns:a16="http://schemas.microsoft.com/office/drawing/2014/main" id="{2B4522E7-F50F-AA9C-6BBA-1592CC10FC63}"/>
                  </a:ext>
                </a:extLst>
              </p:cNvPr>
              <p:cNvPicPr/>
              <p:nvPr/>
            </p:nvPicPr>
            <p:blipFill>
              <a:blip r:embed="rId4"/>
              <a:stretch>
                <a:fillRect/>
              </a:stretch>
            </p:blipFill>
            <p:spPr>
              <a:xfrm>
                <a:off x="6252982" y="28861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2" name="Szabadkéz 71">
                <a:extLst>
                  <a:ext uri="{FF2B5EF4-FFF2-40B4-BE49-F238E27FC236}">
                    <a16:creationId xmlns:a16="http://schemas.microsoft.com/office/drawing/2014/main" id="{8BCCDF7B-169D-A93A-EB29-2936CBBF49DD}"/>
                  </a:ext>
                </a:extLst>
              </p14:cNvPr>
              <p14:cNvContentPartPr/>
              <p14:nvPr/>
            </p14:nvContentPartPr>
            <p14:xfrm>
              <a:off x="5361262" y="789502"/>
              <a:ext cx="360" cy="360"/>
            </p14:xfrm>
          </p:contentPart>
        </mc:Choice>
        <mc:Fallback xmlns="">
          <p:pic>
            <p:nvPicPr>
              <p:cNvPr id="72" name="Szabadkéz 71">
                <a:extLst>
                  <a:ext uri="{FF2B5EF4-FFF2-40B4-BE49-F238E27FC236}">
                    <a16:creationId xmlns:a16="http://schemas.microsoft.com/office/drawing/2014/main" id="{8BCCDF7B-169D-A93A-EB29-2936CBBF49DD}"/>
                  </a:ext>
                </a:extLst>
              </p:cNvPr>
              <p:cNvPicPr/>
              <p:nvPr/>
            </p:nvPicPr>
            <p:blipFill>
              <a:blip r:embed="rId4"/>
              <a:stretch>
                <a:fillRect/>
              </a:stretch>
            </p:blipFill>
            <p:spPr>
              <a:xfrm>
                <a:off x="5352622" y="780502"/>
                <a:ext cx="18000" cy="18000"/>
              </a:xfrm>
              <a:prstGeom prst="rect">
                <a:avLst/>
              </a:prstGeom>
            </p:spPr>
          </p:pic>
        </mc:Fallback>
      </mc:AlternateContent>
    </p:spTree>
    <p:extLst>
      <p:ext uri="{BB962C8B-B14F-4D97-AF65-F5344CB8AC3E}">
        <p14:creationId xmlns:p14="http://schemas.microsoft.com/office/powerpoint/2010/main" val="3705215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F9E9A11C-53B9-4E09-96FB-FAB945F9CB31}"/>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0B2E556E-3FCC-469A-9020-E74E90D6BEA0}"/>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
        <p:nvSpPr>
          <p:cNvPr id="9" name="Rectangle 21">
            <a:extLst>
              <a:ext uri="{FF2B5EF4-FFF2-40B4-BE49-F238E27FC236}">
                <a16:creationId xmlns:a16="http://schemas.microsoft.com/office/drawing/2014/main" id="{01607616-B22D-8342-EE3E-614BFF5C9EE4}"/>
              </a:ext>
            </a:extLst>
          </p:cNvPr>
          <p:cNvSpPr>
            <a:spLocks noChangeArrowheads="1"/>
          </p:cNvSpPr>
          <p:nvPr/>
        </p:nvSpPr>
        <p:spPr bwMode="auto">
          <a:xfrm>
            <a:off x="479463" y="74759"/>
            <a:ext cx="1154969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II.3. E</a:t>
            </a:r>
            <a:r>
              <a:rPr lang="en-US"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xperimental</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design tasks</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example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a:p>
            <a:pPr lvl="1" algn="ct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Teacher</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guide</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of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worksheet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15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about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reaction</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rate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5" name="Rectangle 56">
            <a:extLst>
              <a:ext uri="{FF2B5EF4-FFF2-40B4-BE49-F238E27FC236}">
                <a16:creationId xmlns:a16="http://schemas.microsoft.com/office/drawing/2014/main" id="{2A42B805-17C6-A01C-E858-5F5E86A7D9D7}"/>
              </a:ext>
            </a:extLst>
          </p:cNvPr>
          <p:cNvSpPr>
            <a:spLocks noChangeArrowheads="1"/>
          </p:cNvSpPr>
          <p:nvPr/>
        </p:nvSpPr>
        <p:spPr bwMode="auto">
          <a:xfrm>
            <a:off x="158309" y="-2590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2" name="Rectangle 64">
            <a:extLst>
              <a:ext uri="{FF2B5EF4-FFF2-40B4-BE49-F238E27FC236}">
                <a16:creationId xmlns:a16="http://schemas.microsoft.com/office/drawing/2014/main" id="{BC1A408D-14E3-D3F2-5454-B182EBE564A4}"/>
              </a:ext>
            </a:extLst>
          </p:cNvPr>
          <p:cNvSpPr>
            <a:spLocks noChangeArrowheads="1"/>
          </p:cNvSpPr>
          <p:nvPr/>
        </p:nvSpPr>
        <p:spPr bwMode="auto">
          <a:xfrm>
            <a:off x="158309" y="198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18" name="Rectangle 134">
            <a:extLst>
              <a:ext uri="{FF2B5EF4-FFF2-40B4-BE49-F238E27FC236}">
                <a16:creationId xmlns:a16="http://schemas.microsoft.com/office/drawing/2014/main" id="{811B415E-6923-885C-A3C5-D31EB0297671}"/>
              </a:ext>
            </a:extLst>
          </p:cNvPr>
          <p:cNvSpPr>
            <a:spLocks noChangeArrowheads="1"/>
          </p:cNvSpPr>
          <p:nvPr/>
        </p:nvSpPr>
        <p:spPr bwMode="auto">
          <a:xfrm>
            <a:off x="5641145" y="37095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2" name="Szövegdoboz 11">
            <a:extLst>
              <a:ext uri="{FF2B5EF4-FFF2-40B4-BE49-F238E27FC236}">
                <a16:creationId xmlns:a16="http://schemas.microsoft.com/office/drawing/2014/main" id="{FA1E676E-4F0E-8927-A4DE-9D484120435F}"/>
              </a:ext>
            </a:extLst>
          </p:cNvPr>
          <p:cNvSpPr txBox="1"/>
          <p:nvPr/>
        </p:nvSpPr>
        <p:spPr>
          <a:xfrm>
            <a:off x="0" y="1275362"/>
            <a:ext cx="12192000" cy="4708981"/>
          </a:xfrm>
          <a:prstGeom prst="rect">
            <a:avLst/>
          </a:prstGeom>
          <a:noFill/>
        </p:spPr>
        <p:txBody>
          <a:bodyPr wrap="square">
            <a:spAutoFit/>
          </a:bodyPr>
          <a:lstStyle/>
          <a:p>
            <a:pPr algn="just">
              <a:buNone/>
            </a:pPr>
            <a:r>
              <a:rPr lang="en-GB" sz="2000" b="1" dirty="0">
                <a:effectLst/>
                <a:latin typeface="Open Sans" panose="020B0606030504020204" pitchFamily="34" charset="0"/>
                <a:ea typeface="Open Sans" panose="020B0606030504020204" pitchFamily="34" charset="0"/>
                <a:cs typeface="Open Sans" panose="020B0606030504020204" pitchFamily="34" charset="0"/>
              </a:rPr>
              <a:t>Experiment I:</a:t>
            </a:r>
            <a:r>
              <a:rPr lang="en-GB" sz="2000" dirty="0">
                <a:effectLst/>
                <a:latin typeface="Open Sans" panose="020B0606030504020204" pitchFamily="34" charset="0"/>
                <a:ea typeface="Open Sans" panose="020B0606030504020204" pitchFamily="34" charset="0"/>
                <a:cs typeface="Open Sans" panose="020B0606030504020204" pitchFamily="34" charset="0"/>
              </a:rPr>
              <a:t> Place the droppers containing the Na</a:t>
            </a:r>
            <a:r>
              <a:rPr lang="en-GB" sz="20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2000" dirty="0">
                <a:effectLst/>
                <a:latin typeface="Open Sans" panose="020B0606030504020204" pitchFamily="34" charset="0"/>
                <a:ea typeface="Open Sans" panose="020B0606030504020204" pitchFamily="34" charset="0"/>
                <a:cs typeface="Open Sans" panose="020B0606030504020204" pitchFamily="34" charset="0"/>
              </a:rPr>
              <a:t>S</a:t>
            </a:r>
            <a:r>
              <a:rPr lang="en-GB" sz="20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2000" dirty="0">
                <a:effectLst/>
                <a:latin typeface="Open Sans" panose="020B0606030504020204" pitchFamily="34" charset="0"/>
                <a:ea typeface="Open Sans" panose="020B0606030504020204" pitchFamily="34" charset="0"/>
                <a:cs typeface="Open Sans" panose="020B0606030504020204" pitchFamily="34" charset="0"/>
              </a:rPr>
              <a:t>O</a:t>
            </a:r>
            <a:r>
              <a:rPr lang="en-GB" sz="2000" baseline="-25000" dirty="0">
                <a:effectLst/>
                <a:latin typeface="Open Sans" panose="020B0606030504020204" pitchFamily="34" charset="0"/>
                <a:ea typeface="Open Sans" panose="020B0606030504020204" pitchFamily="34" charset="0"/>
                <a:cs typeface="Open Sans" panose="020B0606030504020204" pitchFamily="34" charset="0"/>
              </a:rPr>
              <a:t>3</a:t>
            </a:r>
            <a:r>
              <a:rPr lang="en-GB" sz="2000" dirty="0">
                <a:effectLst/>
                <a:latin typeface="Open Sans" panose="020B0606030504020204" pitchFamily="34" charset="0"/>
                <a:ea typeface="Open Sans" panose="020B0606030504020204" pitchFamily="34" charset="0"/>
                <a:cs typeface="Open Sans" panose="020B0606030504020204" pitchFamily="34" charset="0"/>
              </a:rPr>
              <a:t> solution and the hydrochloric acid solution in the cold water bath with the closed ends down (or place the bottles containing these solutions in the cold water bath). When they have cooled, drop 1 drop of Na</a:t>
            </a:r>
            <a:r>
              <a:rPr lang="en-GB" sz="20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2000" dirty="0">
                <a:effectLst/>
                <a:latin typeface="Open Sans" panose="020B0606030504020204" pitchFamily="34" charset="0"/>
                <a:ea typeface="Open Sans" panose="020B0606030504020204" pitchFamily="34" charset="0"/>
                <a:cs typeface="Open Sans" panose="020B0606030504020204" pitchFamily="34" charset="0"/>
              </a:rPr>
              <a:t>S</a:t>
            </a:r>
            <a:r>
              <a:rPr lang="en-GB" sz="20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2000" dirty="0">
                <a:effectLst/>
                <a:latin typeface="Open Sans" panose="020B0606030504020204" pitchFamily="34" charset="0"/>
                <a:ea typeface="Open Sans" panose="020B0606030504020204" pitchFamily="34" charset="0"/>
                <a:cs typeface="Open Sans" panose="020B0606030504020204" pitchFamily="34" charset="0"/>
              </a:rPr>
              <a:t>O</a:t>
            </a:r>
            <a:r>
              <a:rPr lang="en-GB" sz="2000" baseline="-25000" dirty="0">
                <a:effectLst/>
                <a:latin typeface="Open Sans" panose="020B0606030504020204" pitchFamily="34" charset="0"/>
                <a:ea typeface="Open Sans" panose="020B0606030504020204" pitchFamily="34" charset="0"/>
                <a:cs typeface="Open Sans" panose="020B0606030504020204" pitchFamily="34" charset="0"/>
              </a:rPr>
              <a:t>3</a:t>
            </a:r>
            <a:r>
              <a:rPr lang="en-GB" sz="2000" dirty="0">
                <a:effectLst/>
                <a:latin typeface="Open Sans" panose="020B0606030504020204" pitchFamily="34" charset="0"/>
                <a:ea typeface="Open Sans" panose="020B0606030504020204" pitchFamily="34" charset="0"/>
                <a:cs typeface="Open Sans" panose="020B0606030504020204" pitchFamily="34" charset="0"/>
              </a:rPr>
              <a:t> solution in the centre of the circle marked "Experiment I" on the plastic folder and drop 1 drop of hydrochloric acid (HCl solution) on it. Using the stopwatch function on your mobile phone, measure the time that elapses before you can no longer see the dot in the middle of the circle under the liquid. Record your experience and explain the changes!</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000" b="1" dirty="0">
                <a:effectLst/>
                <a:latin typeface="Open Sans" panose="020B0606030504020204" pitchFamily="34" charset="0"/>
                <a:ea typeface="Open Sans" panose="020B0606030504020204" pitchFamily="34" charset="0"/>
                <a:cs typeface="Open Sans" panose="020B0606030504020204" pitchFamily="34" charset="0"/>
              </a:rPr>
              <a:t>Observation:</a:t>
            </a:r>
            <a:r>
              <a:rPr lang="en-GB" sz="2000" dirty="0">
                <a:effectLst/>
                <a:latin typeface="Open Sans" panose="020B0606030504020204" pitchFamily="34" charset="0"/>
                <a:ea typeface="Open Sans" panose="020B0606030504020204" pitchFamily="34" charset="0"/>
                <a:cs typeface="Open Sans" panose="020B0606030504020204" pitchFamily="34" charset="0"/>
              </a:rPr>
              <a:t> After a while, the solution first became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white (opalescent)</a:t>
            </a:r>
            <a:r>
              <a:rPr lang="en-GB" sz="2000" dirty="0">
                <a:effectLst/>
                <a:latin typeface="Open Sans" panose="020B0606030504020204" pitchFamily="34" charset="0"/>
                <a:ea typeface="Open Sans" panose="020B0606030504020204" pitchFamily="34" charset="0"/>
                <a:cs typeface="Open Sans" panose="020B0606030504020204" pitchFamily="34" charset="0"/>
              </a:rPr>
              <a:t>, and later changed to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yellow</a:t>
            </a:r>
            <a:r>
              <a:rPr lang="en-GB" sz="2000" dirty="0">
                <a:effectLst/>
                <a:latin typeface="Open Sans" panose="020B0606030504020204" pitchFamily="34" charset="0"/>
                <a:ea typeface="Open Sans" panose="020B0606030504020204" pitchFamily="34" charset="0"/>
                <a:cs typeface="Open Sans" panose="020B0606030504020204" pitchFamily="34" charset="0"/>
              </a:rPr>
              <a:t>.</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The dot in the middle of the circle is no longer visible after this time: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30 s</a:t>
            </a:r>
            <a:r>
              <a:rPr lang="en-GB" sz="2000" dirty="0">
                <a:effectLst/>
                <a:latin typeface="Open Sans" panose="020B0606030504020204" pitchFamily="34" charset="0"/>
                <a:ea typeface="Open Sans" panose="020B0606030504020204" pitchFamily="34" charset="0"/>
                <a:cs typeface="Open Sans" panose="020B0606030504020204" pitchFamily="34" charset="0"/>
              </a:rPr>
              <a:t>.</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000" b="1" dirty="0">
                <a:effectLst/>
                <a:latin typeface="Open Sans" panose="020B0606030504020204" pitchFamily="34" charset="0"/>
                <a:ea typeface="Open Sans" panose="020B0606030504020204" pitchFamily="34" charset="0"/>
                <a:cs typeface="Open Sans" panose="020B0606030504020204" pitchFamily="34" charset="0"/>
              </a:rPr>
              <a:t>Explanation:</a:t>
            </a:r>
            <a:r>
              <a:rPr lang="en-GB" sz="2000" dirty="0">
                <a:effectLst/>
                <a:latin typeface="Open Sans" panose="020B0606030504020204" pitchFamily="34" charset="0"/>
                <a:ea typeface="Open Sans" panose="020B0606030504020204" pitchFamily="34" charset="0"/>
                <a:cs typeface="Open Sans" panose="020B0606030504020204" pitchFamily="34" charset="0"/>
              </a:rPr>
              <a:t> The reaction between the sodium thiosulphate solution and hydrochloric acid is given by the following equation </a:t>
            </a:r>
            <a:r>
              <a:rPr lang="en-GB" sz="2000" b="1" dirty="0">
                <a:effectLst/>
                <a:latin typeface="Open Sans" panose="020B0606030504020204" pitchFamily="34" charset="0"/>
                <a:ea typeface="Open Sans" panose="020B0606030504020204" pitchFamily="34" charset="0"/>
                <a:cs typeface="Open Sans" panose="020B0606030504020204" pitchFamily="34" charset="0"/>
              </a:rPr>
              <a:t>which has to be balanced</a:t>
            </a:r>
            <a:r>
              <a:rPr lang="en-GB" sz="2000" dirty="0">
                <a:effectLst/>
                <a:latin typeface="Open Sans" panose="020B0606030504020204" pitchFamily="34" charset="0"/>
                <a:ea typeface="Open Sans" panose="020B0606030504020204" pitchFamily="34" charset="0"/>
                <a:cs typeface="Open Sans" panose="020B0606030504020204" pitchFamily="34" charset="0"/>
              </a:rPr>
              <a:t>. The colour was caused by the resulting </a:t>
            </a:r>
            <a:r>
              <a:rPr lang="en-GB" sz="20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sulfur</a:t>
            </a:r>
            <a:r>
              <a:rPr lang="en-GB" sz="2000" dirty="0">
                <a:effectLst/>
                <a:latin typeface="Open Sans" panose="020B0606030504020204" pitchFamily="34" charset="0"/>
                <a:ea typeface="Open Sans" panose="020B0606030504020204" pitchFamily="34" charset="0"/>
                <a:cs typeface="Open Sans" panose="020B0606030504020204" pitchFamily="34" charset="0"/>
              </a:rPr>
              <a:t>. The pungent smelling gas is the </a:t>
            </a:r>
            <a:r>
              <a:rPr lang="en-GB" sz="20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sulfur</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dioxide</a:t>
            </a:r>
            <a:r>
              <a:rPr lang="en-GB" sz="2000" dirty="0">
                <a:effectLst/>
                <a:latin typeface="Open Sans" panose="020B0606030504020204" pitchFamily="34" charset="0"/>
                <a:ea typeface="Open Sans" panose="020B0606030504020204" pitchFamily="34" charset="0"/>
                <a:cs typeface="Open Sans" panose="020B0606030504020204" pitchFamily="34" charset="0"/>
              </a:rPr>
              <a:t>.</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a:p>
            <a:pPr algn="ctr"/>
            <a:r>
              <a:rPr lang="en-GB" sz="2000" dirty="0">
                <a:effectLst/>
                <a:latin typeface="Open Sans" panose="020B0606030504020204" pitchFamily="34" charset="0"/>
                <a:ea typeface="Open Sans" panose="020B0606030504020204" pitchFamily="34" charset="0"/>
                <a:cs typeface="Open Sans" panose="020B0606030504020204" pitchFamily="34" charset="0"/>
              </a:rPr>
              <a:t>Na</a:t>
            </a:r>
            <a:r>
              <a:rPr lang="en-GB" sz="20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2000" dirty="0">
                <a:effectLst/>
                <a:latin typeface="Open Sans" panose="020B0606030504020204" pitchFamily="34" charset="0"/>
                <a:ea typeface="Open Sans" panose="020B0606030504020204" pitchFamily="34" charset="0"/>
                <a:cs typeface="Open Sans" panose="020B0606030504020204" pitchFamily="34" charset="0"/>
              </a:rPr>
              <a:t>S</a:t>
            </a:r>
            <a:r>
              <a:rPr lang="en-GB" sz="20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2000" dirty="0">
                <a:effectLst/>
                <a:latin typeface="Open Sans" panose="020B0606030504020204" pitchFamily="34" charset="0"/>
                <a:ea typeface="Open Sans" panose="020B0606030504020204" pitchFamily="34" charset="0"/>
                <a:cs typeface="Open Sans" panose="020B0606030504020204" pitchFamily="34" charset="0"/>
              </a:rPr>
              <a:t>O</a:t>
            </a:r>
            <a:r>
              <a:rPr lang="en-GB" sz="2000" baseline="-25000" dirty="0">
                <a:effectLst/>
                <a:latin typeface="Open Sans" panose="020B0606030504020204" pitchFamily="34" charset="0"/>
                <a:ea typeface="Open Sans" panose="020B0606030504020204" pitchFamily="34" charset="0"/>
                <a:cs typeface="Open Sans" panose="020B0606030504020204" pitchFamily="34" charset="0"/>
              </a:rPr>
              <a:t>3</a:t>
            </a:r>
            <a:r>
              <a:rPr lang="en-GB" sz="2000" dirty="0">
                <a:effectLst/>
                <a:latin typeface="Open Sans" panose="020B0606030504020204" pitchFamily="34" charset="0"/>
                <a:ea typeface="Open Sans" panose="020B0606030504020204" pitchFamily="34" charset="0"/>
                <a:cs typeface="Open Sans" panose="020B0606030504020204" pitchFamily="34" charset="0"/>
              </a:rPr>
              <a:t> +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a:t>
            </a:r>
            <a:r>
              <a:rPr lang="en-GB" sz="2000" dirty="0">
                <a:effectLst/>
                <a:latin typeface="Open Sans" panose="020B0606030504020204" pitchFamily="34" charset="0"/>
                <a:ea typeface="Open Sans" panose="020B0606030504020204" pitchFamily="34" charset="0"/>
                <a:cs typeface="Open Sans" panose="020B0606030504020204" pitchFamily="34" charset="0"/>
              </a:rPr>
              <a:t> HCl → </a:t>
            </a:r>
            <a:r>
              <a:rPr lang="en-GB" sz="2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a:t>
            </a:r>
            <a:r>
              <a:rPr lang="en-GB" sz="2000" dirty="0">
                <a:effectLst/>
                <a:latin typeface="Open Sans" panose="020B0606030504020204" pitchFamily="34" charset="0"/>
                <a:ea typeface="Open Sans" panose="020B0606030504020204" pitchFamily="34" charset="0"/>
                <a:cs typeface="Open Sans" panose="020B0606030504020204" pitchFamily="34" charset="0"/>
              </a:rPr>
              <a:t> NaCl + SO</a:t>
            </a:r>
            <a:r>
              <a:rPr lang="en-GB" sz="20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2000" dirty="0">
                <a:effectLst/>
                <a:latin typeface="Open Sans" panose="020B0606030504020204" pitchFamily="34" charset="0"/>
                <a:ea typeface="Open Sans" panose="020B0606030504020204" pitchFamily="34" charset="0"/>
                <a:cs typeface="Open Sans" panose="020B0606030504020204" pitchFamily="34" charset="0"/>
              </a:rPr>
              <a:t> + </a:t>
            </a:r>
            <a:r>
              <a:rPr lang="en-GB" sz="2000" u="sng" dirty="0">
                <a:effectLst/>
                <a:latin typeface="Open Sans" panose="020B0606030504020204" pitchFamily="34" charset="0"/>
                <a:ea typeface="Open Sans" panose="020B0606030504020204" pitchFamily="34" charset="0"/>
                <a:cs typeface="Open Sans" panose="020B0606030504020204" pitchFamily="34" charset="0"/>
              </a:rPr>
              <a:t>S</a:t>
            </a:r>
            <a:r>
              <a:rPr lang="en-GB" sz="2000" dirty="0">
                <a:effectLst/>
                <a:latin typeface="Open Sans" panose="020B0606030504020204" pitchFamily="34" charset="0"/>
                <a:ea typeface="Open Sans" panose="020B0606030504020204" pitchFamily="34" charset="0"/>
                <a:cs typeface="Open Sans" panose="020B0606030504020204" pitchFamily="34" charset="0"/>
              </a:rPr>
              <a:t> + H</a:t>
            </a:r>
            <a:r>
              <a:rPr lang="en-GB" sz="2000" baseline="-25000" dirty="0">
                <a:effectLst/>
                <a:latin typeface="Open Sans" panose="020B0606030504020204" pitchFamily="34" charset="0"/>
                <a:ea typeface="Open Sans" panose="020B0606030504020204" pitchFamily="34" charset="0"/>
                <a:cs typeface="Open Sans" panose="020B0606030504020204" pitchFamily="34" charset="0"/>
              </a:rPr>
              <a:t>2</a:t>
            </a:r>
            <a:r>
              <a:rPr lang="en-GB" sz="2000" dirty="0">
                <a:effectLst/>
                <a:latin typeface="Open Sans" panose="020B0606030504020204" pitchFamily="34" charset="0"/>
                <a:ea typeface="Open Sans" panose="020B0606030504020204" pitchFamily="34" charset="0"/>
                <a:cs typeface="Open Sans" panose="020B0606030504020204" pitchFamily="34" charset="0"/>
              </a:rPr>
              <a:t>O</a:t>
            </a:r>
            <a:endParaRPr lang="hu-HU" sz="20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3" name="Kép 2" descr="A képen ruházat, személy, Tanulás, fedett pályás látható&#10;&#10;Előfordulhat, hogy a mesterséges intelligencia által létrehozott tartalom helytelen.">
            <a:extLst>
              <a:ext uri="{FF2B5EF4-FFF2-40B4-BE49-F238E27FC236}">
                <a16:creationId xmlns:a16="http://schemas.microsoft.com/office/drawing/2014/main" id="{16EB2331-DE4B-E315-E099-B1C2A87063AA}"/>
              </a:ext>
            </a:extLst>
          </p:cNvPr>
          <p:cNvPicPr>
            <a:picLocks noChangeAspect="1"/>
          </p:cNvPicPr>
          <p:nvPr/>
        </p:nvPicPr>
        <p:blipFill>
          <a:blip r:embed="rId3"/>
          <a:stretch>
            <a:fillRect/>
          </a:stretch>
        </p:blipFill>
        <p:spPr>
          <a:xfrm>
            <a:off x="2531073" y="1185261"/>
            <a:ext cx="6527867" cy="4895900"/>
          </a:xfrm>
          <a:prstGeom prst="rect">
            <a:avLst/>
          </a:prstGeom>
        </p:spPr>
      </p:pic>
      <p:sp>
        <p:nvSpPr>
          <p:cNvPr id="4" name="Cím 3">
            <a:extLst>
              <a:ext uri="{FF2B5EF4-FFF2-40B4-BE49-F238E27FC236}">
                <a16:creationId xmlns:a16="http://schemas.microsoft.com/office/drawing/2014/main" id="{B84176A0-7A30-D7E3-E19D-3ECE64ED3BC1}"/>
              </a:ext>
            </a:extLst>
          </p:cNvPr>
          <p:cNvSpPr>
            <a:spLocks noGrp="1"/>
          </p:cNvSpPr>
          <p:nvPr>
            <p:ph type="title"/>
          </p:nvPr>
        </p:nvSpPr>
        <p:spPr/>
        <p:txBody>
          <a:bodyPr/>
          <a:lstStyle/>
          <a:p>
            <a:endParaRPr lang="hu-HU"/>
          </a:p>
        </p:txBody>
      </p:sp>
      <p:sp>
        <p:nvSpPr>
          <p:cNvPr id="5" name="Tartalom helye 4">
            <a:extLst>
              <a:ext uri="{FF2B5EF4-FFF2-40B4-BE49-F238E27FC236}">
                <a16:creationId xmlns:a16="http://schemas.microsoft.com/office/drawing/2014/main" id="{2441D218-708F-D2C2-83A4-ECE60D164810}"/>
              </a:ext>
            </a:extLst>
          </p:cNvPr>
          <p:cNvSpPr>
            <a:spLocks noGrp="1"/>
          </p:cNvSpPr>
          <p:nvPr>
            <p:ph idx="1"/>
          </p:nvPr>
        </p:nvSpPr>
        <p:spPr/>
        <p:txBody>
          <a:bodyPr/>
          <a:lstStyle/>
          <a:p>
            <a:endParaRPr lang="hu-HU" dirty="0"/>
          </a:p>
        </p:txBody>
      </p:sp>
    </p:spTree>
    <p:extLst>
      <p:ext uri="{BB962C8B-B14F-4D97-AF65-F5344CB8AC3E}">
        <p14:creationId xmlns:p14="http://schemas.microsoft.com/office/powerpoint/2010/main" val="54527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5B517-6F33-B23A-7F58-A6B12FEB2511}"/>
            </a:ext>
          </a:extLst>
        </p:cNvPr>
        <p:cNvGrpSpPr/>
        <p:nvPr/>
      </p:nvGrpSpPr>
      <p:grpSpPr>
        <a:xfrm>
          <a:off x="0" y="0"/>
          <a:ext cx="0" cy="0"/>
          <a:chOff x="0" y="0"/>
          <a:chExt cx="0" cy="0"/>
        </a:xfrm>
      </p:grpSpPr>
      <p:cxnSp>
        <p:nvCxnSpPr>
          <p:cNvPr id="6" name="Egyenes összekötő 5">
            <a:extLst>
              <a:ext uri="{FF2B5EF4-FFF2-40B4-BE49-F238E27FC236}">
                <a16:creationId xmlns:a16="http://schemas.microsoft.com/office/drawing/2014/main" id="{63419183-E3D7-C9CA-F4E2-34BDFB0E4148}"/>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30E5C380-A398-982E-6A1B-049DE8DF6AC2}"/>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9C137CC4-6173-1D1A-C438-46BE11C1FAF8}"/>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
        <p:nvSpPr>
          <p:cNvPr id="9" name="Rectangle 21">
            <a:extLst>
              <a:ext uri="{FF2B5EF4-FFF2-40B4-BE49-F238E27FC236}">
                <a16:creationId xmlns:a16="http://schemas.microsoft.com/office/drawing/2014/main" id="{BC9FCB61-9D44-52CB-65F8-8FE56351017C}"/>
              </a:ext>
            </a:extLst>
          </p:cNvPr>
          <p:cNvSpPr>
            <a:spLocks noChangeArrowheads="1"/>
          </p:cNvSpPr>
          <p:nvPr/>
        </p:nvSpPr>
        <p:spPr bwMode="auto">
          <a:xfrm>
            <a:off x="358774" y="275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35" name="Rectangle 56">
            <a:extLst>
              <a:ext uri="{FF2B5EF4-FFF2-40B4-BE49-F238E27FC236}">
                <a16:creationId xmlns:a16="http://schemas.microsoft.com/office/drawing/2014/main" id="{B6989878-3AD1-AC58-81D5-F0F71336011C}"/>
              </a:ext>
            </a:extLst>
          </p:cNvPr>
          <p:cNvSpPr>
            <a:spLocks noChangeArrowheads="1"/>
          </p:cNvSpPr>
          <p:nvPr/>
        </p:nvSpPr>
        <p:spPr bwMode="auto">
          <a:xfrm>
            <a:off x="158309" y="-2590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2" name="Rectangle 64">
            <a:extLst>
              <a:ext uri="{FF2B5EF4-FFF2-40B4-BE49-F238E27FC236}">
                <a16:creationId xmlns:a16="http://schemas.microsoft.com/office/drawing/2014/main" id="{7C00027F-4EDC-8852-6338-70857B165C80}"/>
              </a:ext>
            </a:extLst>
          </p:cNvPr>
          <p:cNvSpPr>
            <a:spLocks noChangeArrowheads="1"/>
          </p:cNvSpPr>
          <p:nvPr/>
        </p:nvSpPr>
        <p:spPr bwMode="auto">
          <a:xfrm>
            <a:off x="158309" y="198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18" name="Rectangle 134">
            <a:extLst>
              <a:ext uri="{FF2B5EF4-FFF2-40B4-BE49-F238E27FC236}">
                <a16:creationId xmlns:a16="http://schemas.microsoft.com/office/drawing/2014/main" id="{39E53C09-9DDD-13AC-C8AC-75B7DB38C391}"/>
              </a:ext>
            </a:extLst>
          </p:cNvPr>
          <p:cNvSpPr>
            <a:spLocks noChangeArrowheads="1"/>
          </p:cNvSpPr>
          <p:nvPr/>
        </p:nvSpPr>
        <p:spPr bwMode="auto">
          <a:xfrm>
            <a:off x="5641145" y="37095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3" name="Szövegdoboz 2">
            <a:extLst>
              <a:ext uri="{FF2B5EF4-FFF2-40B4-BE49-F238E27FC236}">
                <a16:creationId xmlns:a16="http://schemas.microsoft.com/office/drawing/2014/main" id="{E8D509E9-C1D2-7635-F165-41A5E9BECC1C}"/>
              </a:ext>
            </a:extLst>
          </p:cNvPr>
          <p:cNvSpPr txBox="1"/>
          <p:nvPr/>
        </p:nvSpPr>
        <p:spPr>
          <a:xfrm>
            <a:off x="158309" y="1166939"/>
            <a:ext cx="11833226" cy="4893647"/>
          </a:xfrm>
          <a:prstGeom prst="rect">
            <a:avLst/>
          </a:prstGeom>
          <a:noFill/>
        </p:spPr>
        <p:txBody>
          <a:bodyPr wrap="square">
            <a:spAutoFit/>
          </a:bodyPr>
          <a:lstStyle/>
          <a:p>
            <a:pPr algn="just">
              <a:buNone/>
            </a:pPr>
            <a:r>
              <a:rPr lang="en-GB" sz="2400" b="1" dirty="0">
                <a:effectLst/>
                <a:latin typeface="Open Sans" panose="020B0606030504020204" pitchFamily="34" charset="0"/>
                <a:ea typeface="Open Sans" panose="020B0606030504020204" pitchFamily="34" charset="0"/>
                <a:cs typeface="Open Sans" panose="020B0606030504020204" pitchFamily="34" charset="0"/>
              </a:rPr>
              <a:t>Experiment II:</a:t>
            </a:r>
            <a:r>
              <a:rPr lang="en-GB" sz="2400" dirty="0">
                <a:effectLst/>
                <a:latin typeface="Open Sans" panose="020B0606030504020204" pitchFamily="34" charset="0"/>
                <a:ea typeface="Open Sans" panose="020B0606030504020204" pitchFamily="34" charset="0"/>
                <a:cs typeface="Open Sans" panose="020B0606030504020204" pitchFamily="34" charset="0"/>
              </a:rPr>
              <a:t> Use Experiment I as a control experiment, and compare the observations of the following two experiments to its observations. How could you use the materials and equipment you have to</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marL="450215" algn="just">
              <a:buNone/>
            </a:pPr>
            <a:r>
              <a:rPr lang="en-GB" sz="2400" dirty="0">
                <a:effectLst/>
                <a:latin typeface="Open Sans" panose="020B0606030504020204" pitchFamily="34" charset="0"/>
                <a:ea typeface="Open Sans" panose="020B0606030504020204" pitchFamily="34" charset="0"/>
                <a:cs typeface="Open Sans" panose="020B0606030504020204" pitchFamily="34" charset="0"/>
              </a:rPr>
              <a:t>(a) </a:t>
            </a:r>
            <a:r>
              <a:rPr lang="en-GB" sz="2400" b="1" dirty="0">
                <a:effectLst/>
                <a:latin typeface="Open Sans" panose="020B0606030504020204" pitchFamily="34" charset="0"/>
                <a:ea typeface="Open Sans" panose="020B0606030504020204" pitchFamily="34" charset="0"/>
                <a:cs typeface="Open Sans" panose="020B0606030504020204" pitchFamily="34" charset="0"/>
              </a:rPr>
              <a:t>slow down</a:t>
            </a:r>
            <a:r>
              <a:rPr lang="en-GB" sz="2400" dirty="0">
                <a:effectLst/>
                <a:latin typeface="Open Sans" panose="020B0606030504020204" pitchFamily="34" charset="0"/>
                <a:ea typeface="Open Sans" panose="020B0606030504020204" pitchFamily="34" charset="0"/>
                <a:cs typeface="Open Sans" panose="020B0606030504020204" pitchFamily="34" charset="0"/>
              </a:rPr>
              <a:t> the reaction in Experiment I in the circle marked </a:t>
            </a:r>
            <a:r>
              <a:rPr lang="en-GB" sz="2400" dirty="0" err="1">
                <a:effectLst/>
                <a:latin typeface="Open Sans" panose="020B0606030504020204" pitchFamily="34" charset="0"/>
                <a:ea typeface="Open Sans" panose="020B0606030504020204" pitchFamily="34" charset="0"/>
                <a:cs typeface="Open Sans" panose="020B0606030504020204" pitchFamily="34" charset="0"/>
              </a:rPr>
              <a:t>II.a</a:t>
            </a:r>
            <a:r>
              <a:rPr lang="en-GB" sz="2400" dirty="0">
                <a:effectLst/>
                <a:latin typeface="Open Sans" panose="020B0606030504020204" pitchFamily="34" charset="0"/>
                <a:ea typeface="Open Sans" panose="020B0606030504020204" pitchFamily="34" charset="0"/>
                <a:cs typeface="Open Sans" panose="020B0606030504020204" pitchFamily="34" charset="0"/>
              </a:rPr>
              <a:t>)?</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marL="450215" algn="just">
              <a:buNone/>
            </a:pPr>
            <a:r>
              <a:rPr lang="en-GB" sz="2400" dirty="0">
                <a:effectLst/>
                <a:latin typeface="Open Sans" panose="020B0606030504020204" pitchFamily="34" charset="0"/>
                <a:ea typeface="Open Sans" panose="020B0606030504020204" pitchFamily="34" charset="0"/>
                <a:cs typeface="Open Sans" panose="020B0606030504020204" pitchFamily="34" charset="0"/>
              </a:rPr>
              <a:t>(b) </a:t>
            </a:r>
            <a:r>
              <a:rPr lang="en-GB" sz="2400" b="1" dirty="0">
                <a:effectLst/>
                <a:latin typeface="Open Sans" panose="020B0606030504020204" pitchFamily="34" charset="0"/>
                <a:ea typeface="Open Sans" panose="020B0606030504020204" pitchFamily="34" charset="0"/>
                <a:cs typeface="Open Sans" panose="020B0606030504020204" pitchFamily="34" charset="0"/>
              </a:rPr>
              <a:t>accelerate </a:t>
            </a:r>
            <a:r>
              <a:rPr lang="en-GB" sz="2400" dirty="0">
                <a:effectLst/>
                <a:latin typeface="Open Sans" panose="020B0606030504020204" pitchFamily="34" charset="0"/>
                <a:ea typeface="Open Sans" panose="020B0606030504020204" pitchFamily="34" charset="0"/>
                <a:cs typeface="Open Sans" panose="020B0606030504020204" pitchFamily="34" charset="0"/>
              </a:rPr>
              <a:t>the reaction in Experiment I in the circle marked </a:t>
            </a:r>
            <a:r>
              <a:rPr lang="en-GB" sz="2400" dirty="0" err="1">
                <a:effectLst/>
                <a:latin typeface="Open Sans" panose="020B0606030504020204" pitchFamily="34" charset="0"/>
                <a:ea typeface="Open Sans" panose="020B0606030504020204" pitchFamily="34" charset="0"/>
                <a:cs typeface="Open Sans" panose="020B0606030504020204" pitchFamily="34" charset="0"/>
              </a:rPr>
              <a:t>II.b</a:t>
            </a:r>
            <a:r>
              <a:rPr lang="en-GB" sz="2400" dirty="0">
                <a:effectLst/>
                <a:latin typeface="Open Sans" panose="020B0606030504020204" pitchFamily="34" charset="0"/>
                <a:ea typeface="Open Sans" panose="020B0606030504020204" pitchFamily="34" charset="0"/>
                <a:cs typeface="Open Sans" panose="020B0606030504020204" pitchFamily="34" charset="0"/>
              </a:rPr>
              <a:t>)?</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400" dirty="0">
                <a:effectLst/>
                <a:latin typeface="Open Sans" panose="020B0606030504020204" pitchFamily="34" charset="0"/>
                <a:ea typeface="Open Sans" panose="020B0606030504020204" pitchFamily="34" charset="0"/>
                <a:cs typeface="Open Sans" panose="020B0606030504020204" pitchFamily="34" charset="0"/>
              </a:rPr>
              <a:t>1. WHAT ARE THE INDEPENDENT VARIABLES THAT YOU HAVE TO CHANGE IN THE EXPERIMENTS?</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2400" b="1" dirty="0">
                <a:effectLst/>
                <a:latin typeface="Open Sans" panose="020B0606030504020204" pitchFamily="34" charset="0"/>
                <a:ea typeface="Open Sans" panose="020B0606030504020204" pitchFamily="34" charset="0"/>
                <a:cs typeface="Open Sans" panose="020B0606030504020204" pitchFamily="34" charset="0"/>
              </a:rPr>
              <a:t>YOU ARE ONLY ALLOWED TO CHANGE ONE FACTOR AT A TIME!</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marL="450215" algn="ctr">
              <a:buNone/>
            </a:pPr>
            <a:r>
              <a:rPr lang="en-GB" sz="2400" dirty="0">
                <a:effectLst/>
                <a:latin typeface="Open Sans" panose="020B0606030504020204" pitchFamily="34" charset="0"/>
                <a:ea typeface="Open Sans" panose="020B0606030504020204" pitchFamily="34" charset="0"/>
                <a:cs typeface="Open Sans" panose="020B0606030504020204" pitchFamily="34" charset="0"/>
              </a:rPr>
              <a:t>a) </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Concentration.	</a:t>
            </a:r>
            <a:r>
              <a:rPr lang="en-GB" sz="2400" dirty="0">
                <a:effectLst/>
                <a:latin typeface="Open Sans" panose="020B0606030504020204" pitchFamily="34" charset="0"/>
                <a:ea typeface="Open Sans" panose="020B0606030504020204" pitchFamily="34" charset="0"/>
                <a:cs typeface="Open Sans" panose="020B0606030504020204" pitchFamily="34" charset="0"/>
              </a:rPr>
              <a:t>	b) </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Temperature.</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400" dirty="0">
                <a:effectLst/>
                <a:latin typeface="Open Sans" panose="020B0606030504020204" pitchFamily="34" charset="0"/>
                <a:ea typeface="Open Sans" panose="020B0606030504020204" pitchFamily="34" charset="0"/>
                <a:cs typeface="Open Sans" panose="020B0606030504020204" pitchFamily="34" charset="0"/>
              </a:rPr>
              <a:t>2. WHAT IS THE DEPENDENT VARIABLE? </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The reaction time.</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400" dirty="0">
                <a:effectLst/>
                <a:latin typeface="Open Sans" panose="020B0606030504020204" pitchFamily="34" charset="0"/>
                <a:ea typeface="Open Sans" panose="020B0606030504020204" pitchFamily="34" charset="0"/>
                <a:cs typeface="Open Sans" panose="020B0606030504020204" pitchFamily="34" charset="0"/>
              </a:rPr>
              <a:t>3. HOW CAN YOU TEST THIS DEPENDENT VARIABLE?</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By losing the visibility of the point in the centre of the circle.</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Szövegdoboz 4">
            <a:extLst>
              <a:ext uri="{FF2B5EF4-FFF2-40B4-BE49-F238E27FC236}">
                <a16:creationId xmlns:a16="http://schemas.microsoft.com/office/drawing/2014/main" id="{0F39E324-181B-BEA1-B8A0-9BE63E5AA2C8}"/>
              </a:ext>
            </a:extLst>
          </p:cNvPr>
          <p:cNvSpPr txBox="1"/>
          <p:nvPr/>
        </p:nvSpPr>
        <p:spPr>
          <a:xfrm>
            <a:off x="-42156" y="89720"/>
            <a:ext cx="12033691" cy="1077218"/>
          </a:xfrm>
          <a:prstGeom prst="rect">
            <a:avLst/>
          </a:prstGeom>
          <a:noFill/>
        </p:spPr>
        <p:txBody>
          <a:bodyPr wrap="square">
            <a:spAutoFit/>
          </a:bodyPr>
          <a:lstStyle/>
          <a:p>
            <a:pPr lvl="1"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II.3. E</a:t>
            </a:r>
            <a:r>
              <a:rPr lang="en-US"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xperimental</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design tasks</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example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a:p>
            <a:pPr lvl="1" algn="ct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Teacher</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guide</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of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worksheet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15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about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reaction</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rate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40808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7CC11-4EFD-F40B-341E-6F6AC5775667}"/>
            </a:ext>
          </a:extLst>
        </p:cNvPr>
        <p:cNvGrpSpPr/>
        <p:nvPr/>
      </p:nvGrpSpPr>
      <p:grpSpPr>
        <a:xfrm>
          <a:off x="0" y="0"/>
          <a:ext cx="0" cy="0"/>
          <a:chOff x="0" y="0"/>
          <a:chExt cx="0" cy="0"/>
        </a:xfrm>
      </p:grpSpPr>
      <p:cxnSp>
        <p:nvCxnSpPr>
          <p:cNvPr id="6" name="Egyenes összekötő 5">
            <a:extLst>
              <a:ext uri="{FF2B5EF4-FFF2-40B4-BE49-F238E27FC236}">
                <a16:creationId xmlns:a16="http://schemas.microsoft.com/office/drawing/2014/main" id="{5981E9D0-471A-3085-88EE-9C4CF5073FE2}"/>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F07B8C25-BD49-A6B3-6B14-6AB0F1952298}"/>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2B38CBC5-EBB9-6A4D-6CCF-AE05A4791AFE}"/>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endParaRPr lang="hu-HU"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21">
            <a:extLst>
              <a:ext uri="{FF2B5EF4-FFF2-40B4-BE49-F238E27FC236}">
                <a16:creationId xmlns:a16="http://schemas.microsoft.com/office/drawing/2014/main" id="{20C28D32-8152-0B01-E975-B0BA3E7EE6B2}"/>
              </a:ext>
            </a:extLst>
          </p:cNvPr>
          <p:cNvSpPr>
            <a:spLocks noChangeArrowheads="1"/>
          </p:cNvSpPr>
          <p:nvPr/>
        </p:nvSpPr>
        <p:spPr bwMode="auto">
          <a:xfrm>
            <a:off x="358774" y="275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35" name="Rectangle 56">
            <a:extLst>
              <a:ext uri="{FF2B5EF4-FFF2-40B4-BE49-F238E27FC236}">
                <a16:creationId xmlns:a16="http://schemas.microsoft.com/office/drawing/2014/main" id="{841E620D-096A-34E0-C86A-8EBE4FE5A76D}"/>
              </a:ext>
            </a:extLst>
          </p:cNvPr>
          <p:cNvSpPr>
            <a:spLocks noChangeArrowheads="1"/>
          </p:cNvSpPr>
          <p:nvPr/>
        </p:nvSpPr>
        <p:spPr bwMode="auto">
          <a:xfrm>
            <a:off x="158309" y="-2590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2" name="Rectangle 64">
            <a:extLst>
              <a:ext uri="{FF2B5EF4-FFF2-40B4-BE49-F238E27FC236}">
                <a16:creationId xmlns:a16="http://schemas.microsoft.com/office/drawing/2014/main" id="{E701B2C0-A8A7-60A2-24AA-25AD2C752B34}"/>
              </a:ext>
            </a:extLst>
          </p:cNvPr>
          <p:cNvSpPr>
            <a:spLocks noChangeArrowheads="1"/>
          </p:cNvSpPr>
          <p:nvPr/>
        </p:nvSpPr>
        <p:spPr bwMode="auto">
          <a:xfrm>
            <a:off x="158309" y="198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18" name="Rectangle 134">
            <a:extLst>
              <a:ext uri="{FF2B5EF4-FFF2-40B4-BE49-F238E27FC236}">
                <a16:creationId xmlns:a16="http://schemas.microsoft.com/office/drawing/2014/main" id="{5156D41A-5171-641C-8BC0-7FB4F3AE1B67}"/>
              </a:ext>
            </a:extLst>
          </p:cNvPr>
          <p:cNvSpPr>
            <a:spLocks noChangeArrowheads="1"/>
          </p:cNvSpPr>
          <p:nvPr/>
        </p:nvSpPr>
        <p:spPr bwMode="auto">
          <a:xfrm>
            <a:off x="5641145" y="37095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5" name="Szövegdoboz 4">
            <a:extLst>
              <a:ext uri="{FF2B5EF4-FFF2-40B4-BE49-F238E27FC236}">
                <a16:creationId xmlns:a16="http://schemas.microsoft.com/office/drawing/2014/main" id="{3EA54399-2246-70F8-B55D-F48306E690DA}"/>
              </a:ext>
            </a:extLst>
          </p:cNvPr>
          <p:cNvSpPr txBox="1"/>
          <p:nvPr/>
        </p:nvSpPr>
        <p:spPr>
          <a:xfrm>
            <a:off x="563526" y="154664"/>
            <a:ext cx="11269700" cy="1077218"/>
          </a:xfrm>
          <a:prstGeom prst="rect">
            <a:avLst/>
          </a:prstGeom>
          <a:noFill/>
        </p:spPr>
        <p:txBody>
          <a:bodyPr wrap="square">
            <a:spAutoFit/>
          </a:bodyPr>
          <a:lstStyle/>
          <a:p>
            <a:pPr lvl="1"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II.3. E</a:t>
            </a:r>
            <a:r>
              <a:rPr lang="en-US"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xperimental</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design tasks</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example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a:p>
            <a:pPr lvl="1" algn="ct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Teacher</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guide</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of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worksheet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15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about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reaction</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rate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 name="Szövegdoboz 2">
            <a:extLst>
              <a:ext uri="{FF2B5EF4-FFF2-40B4-BE49-F238E27FC236}">
                <a16:creationId xmlns:a16="http://schemas.microsoft.com/office/drawing/2014/main" id="{DD741ED8-512F-E43C-F131-2D6C01C141CB}"/>
              </a:ext>
            </a:extLst>
          </p:cNvPr>
          <p:cNvSpPr txBox="1"/>
          <p:nvPr/>
        </p:nvSpPr>
        <p:spPr>
          <a:xfrm>
            <a:off x="158309" y="1187902"/>
            <a:ext cx="11891655" cy="2308324"/>
          </a:xfrm>
          <a:prstGeom prst="rect">
            <a:avLst/>
          </a:prstGeom>
          <a:noFill/>
        </p:spPr>
        <p:txBody>
          <a:bodyPr wrap="square">
            <a:spAutoFit/>
          </a:bodyPr>
          <a:lstStyle/>
          <a:p>
            <a:pPr marL="342900" indent="-342900" algn="just">
              <a:buFont typeface="Arial" panose="020B0604020202020204" pitchFamily="34" charset="0"/>
              <a:buChar char="•"/>
            </a:pPr>
            <a:r>
              <a:rPr lang="en-GB" sz="2400" b="1" noProof="0" dirty="0">
                <a:latin typeface="Open Sans" panose="020B0606030504020204" pitchFamily="34" charset="0"/>
                <a:ea typeface="Open Sans" panose="020B0606030504020204" pitchFamily="34" charset="0"/>
                <a:cs typeface="Open Sans" panose="020B0606030504020204" pitchFamily="34" charset="0"/>
              </a:rPr>
              <a:t>Microscale experiments </a:t>
            </a:r>
            <a:r>
              <a:rPr lang="en-GB" sz="2400" noProof="0" dirty="0">
                <a:latin typeface="Open Sans" panose="020B0606030504020204" pitchFamily="34" charset="0"/>
                <a:ea typeface="Open Sans" panose="020B0606030504020204" pitchFamily="34" charset="0"/>
                <a:cs typeface="Open Sans" panose="020B0606030504020204" pitchFamily="34" charset="0"/>
              </a:rPr>
              <a:t>were done</a:t>
            </a:r>
            <a:r>
              <a:rPr lang="hu-HU" sz="2400" noProof="0" dirty="0">
                <a:latin typeface="Open Sans" panose="020B0606030504020204" pitchFamily="34" charset="0"/>
                <a:ea typeface="Open Sans" panose="020B0606030504020204" pitchFamily="34" charset="0"/>
                <a:cs typeface="Open Sans" panose="020B0606030504020204" pitchFamily="34" charset="0"/>
              </a:rPr>
              <a:t> </a:t>
            </a:r>
            <a:r>
              <a:rPr lang="hu-HU" sz="2400" noProof="0" dirty="0" err="1">
                <a:latin typeface="Open Sans" panose="020B0606030504020204" pitchFamily="34" charset="0"/>
                <a:ea typeface="Open Sans" panose="020B0606030504020204" pitchFamily="34" charset="0"/>
                <a:cs typeface="Open Sans" panose="020B0606030504020204" pitchFamily="34" charset="0"/>
              </a:rPr>
              <a:t>with</a:t>
            </a:r>
            <a:r>
              <a:rPr lang="hu-HU" sz="2400" noProof="0" dirty="0">
                <a:latin typeface="Open Sans" panose="020B0606030504020204" pitchFamily="34" charset="0"/>
                <a:ea typeface="Open Sans" panose="020B0606030504020204" pitchFamily="34" charset="0"/>
                <a:cs typeface="Open Sans" panose="020B0606030504020204" pitchFamily="34" charset="0"/>
              </a:rPr>
              <a:t> </a:t>
            </a:r>
            <a:r>
              <a:rPr lang="hu-HU" sz="2400" noProof="0" dirty="0" err="1">
                <a:latin typeface="Open Sans" panose="020B0606030504020204" pitchFamily="34" charset="0"/>
                <a:ea typeface="Open Sans" panose="020B0606030504020204" pitchFamily="34" charset="0"/>
                <a:cs typeface="Open Sans" panose="020B0606030504020204" pitchFamily="34" charset="0"/>
              </a:rPr>
              <a:t>drops</a:t>
            </a:r>
            <a:r>
              <a:rPr lang="hu-HU" sz="2400" noProof="0" dirty="0">
                <a:latin typeface="Open Sans" panose="020B0606030504020204" pitchFamily="34" charset="0"/>
                <a:ea typeface="Open Sans" panose="020B0606030504020204" pitchFamily="34" charset="0"/>
                <a:cs typeface="Open Sans" panose="020B0606030504020204" pitchFamily="34" charset="0"/>
              </a:rPr>
              <a:t> of </a:t>
            </a:r>
            <a:r>
              <a:rPr lang="hu-HU" sz="2400" noProof="0" dirty="0" err="1">
                <a:latin typeface="Open Sans" panose="020B0606030504020204" pitchFamily="34" charset="0"/>
                <a:ea typeface="Open Sans" panose="020B0606030504020204" pitchFamily="34" charset="0"/>
                <a:cs typeface="Open Sans" panose="020B0606030504020204" pitchFamily="34" charset="0"/>
              </a:rPr>
              <a:t>solutions</a:t>
            </a:r>
            <a:r>
              <a:rPr lang="en-GB" sz="2400" noProof="0" dirty="0">
                <a:latin typeface="Open Sans" panose="020B0606030504020204" pitchFamily="34" charset="0"/>
                <a:ea typeface="Open Sans" panose="020B0606030504020204" pitchFamily="34" charset="0"/>
                <a:cs typeface="Open Sans" panose="020B0606030504020204" pitchFamily="34" charset="0"/>
              </a:rPr>
              <a:t>:</a:t>
            </a:r>
          </a:p>
          <a:p>
            <a:pPr marL="800100" lvl="1" indent="-342900" algn="just">
              <a:buFont typeface="Arial" panose="020B0604020202020204" pitchFamily="34" charset="0"/>
              <a:buChar char="•"/>
            </a:pPr>
            <a:r>
              <a:rPr lang="en-GB" sz="2400" noProof="0" dirty="0">
                <a:latin typeface="Open Sans" panose="020B0606030504020204" pitchFamily="34" charset="0"/>
                <a:ea typeface="Open Sans" panose="020B0606030504020204" pitchFamily="34" charset="0"/>
                <a:cs typeface="Open Sans" panose="020B0606030504020204" pitchFamily="34" charset="0"/>
              </a:rPr>
              <a:t>to reduce the amount of materials used</a:t>
            </a:r>
          </a:p>
          <a:p>
            <a:pPr marL="800100" lvl="1" indent="-342900" algn="just">
              <a:buFont typeface="Arial" panose="020B0604020202020204" pitchFamily="34" charset="0"/>
              <a:buChar char="•"/>
            </a:pPr>
            <a:r>
              <a:rPr lang="en-GB" sz="2400" noProof="0" dirty="0">
                <a:latin typeface="Open Sans" panose="020B0606030504020204" pitchFamily="34" charset="0"/>
                <a:ea typeface="Open Sans" panose="020B0606030504020204" pitchFamily="34" charset="0"/>
                <a:cs typeface="Open Sans" panose="020B0606030504020204" pitchFamily="34" charset="0"/>
              </a:rPr>
              <a:t>to reduce the amount of </a:t>
            </a:r>
            <a:r>
              <a:rPr lang="en-GB" sz="2400" noProof="0" dirty="0" err="1">
                <a:latin typeface="Open Sans" panose="020B0606030504020204" pitchFamily="34" charset="0"/>
                <a:ea typeface="Open Sans" panose="020B0606030504020204" pitchFamily="34" charset="0"/>
                <a:cs typeface="Open Sans" panose="020B0606030504020204" pitchFamily="34" charset="0"/>
              </a:rPr>
              <a:t>sulfur</a:t>
            </a:r>
            <a:r>
              <a:rPr lang="en-GB" sz="2400" noProof="0" dirty="0">
                <a:latin typeface="Open Sans" panose="020B0606030504020204" pitchFamily="34" charset="0"/>
                <a:ea typeface="Open Sans" panose="020B0606030504020204" pitchFamily="34" charset="0"/>
                <a:cs typeface="Open Sans" panose="020B0606030504020204" pitchFamily="34" charset="0"/>
              </a:rPr>
              <a:t> dioxide</a:t>
            </a:r>
            <a:r>
              <a:rPr lang="hu-HU" sz="2400" noProof="0" dirty="0">
                <a:latin typeface="Open Sans" panose="020B0606030504020204" pitchFamily="34" charset="0"/>
                <a:ea typeface="Open Sans" panose="020B0606030504020204" pitchFamily="34" charset="0"/>
                <a:cs typeface="Open Sans" panose="020B0606030504020204" pitchFamily="34" charset="0"/>
              </a:rPr>
              <a:t> </a:t>
            </a:r>
            <a:r>
              <a:rPr lang="hu-HU" sz="2400" noProof="0" dirty="0" err="1">
                <a:latin typeface="Open Sans" panose="020B0606030504020204" pitchFamily="34" charset="0"/>
                <a:ea typeface="Open Sans" panose="020B0606030504020204" pitchFamily="34" charset="0"/>
                <a:cs typeface="Open Sans" panose="020B0606030504020204" pitchFamily="34" charset="0"/>
              </a:rPr>
              <a:t>generated</a:t>
            </a:r>
            <a:r>
              <a:rPr lang="en-GB" sz="2400" noProof="0" dirty="0">
                <a:latin typeface="Open Sans" panose="020B0606030504020204" pitchFamily="34" charset="0"/>
                <a:ea typeface="Open Sans" panose="020B0606030504020204" pitchFamily="34" charset="0"/>
                <a:cs typeface="Open Sans" panose="020B0606030504020204" pitchFamily="34" charset="0"/>
              </a:rPr>
              <a:t> </a:t>
            </a:r>
          </a:p>
          <a:p>
            <a:pPr marL="342900" indent="-342900" algn="just">
              <a:buFont typeface="Arial" panose="020B0604020202020204" pitchFamily="34" charset="0"/>
              <a:buChar char="•"/>
            </a:pPr>
            <a:r>
              <a:rPr lang="hu-HU" sz="2400" noProof="0" dirty="0">
                <a:latin typeface="Open Sans" panose="020B0606030504020204" pitchFamily="34" charset="0"/>
                <a:ea typeface="Open Sans" panose="020B0606030504020204" pitchFamily="34" charset="0"/>
                <a:cs typeface="Open Sans" panose="020B0606030504020204" pitchFamily="34" charset="0"/>
              </a:rPr>
              <a:t>Time is </a:t>
            </a:r>
            <a:r>
              <a:rPr lang="en-GB" sz="2400" noProof="0" dirty="0">
                <a:latin typeface="Open Sans" panose="020B0606030504020204" pitchFamily="34" charset="0"/>
                <a:ea typeface="Open Sans" panose="020B0606030504020204" pitchFamily="34" charset="0"/>
                <a:cs typeface="Open Sans" panose="020B0606030504020204" pitchFamily="34" charset="0"/>
              </a:rPr>
              <a:t>measured when the </a:t>
            </a:r>
            <a:r>
              <a:rPr lang="en-GB" sz="2400" b="1" noProof="0" dirty="0">
                <a:latin typeface="Open Sans" panose="020B0606030504020204" pitchFamily="34" charset="0"/>
                <a:ea typeface="Open Sans" panose="020B0606030504020204" pitchFamily="34" charset="0"/>
                <a:cs typeface="Open Sans" panose="020B0606030504020204" pitchFamily="34" charset="0"/>
              </a:rPr>
              <a:t>tiny grey dot in the middle of the circles on the laminated paper could not be seen anymore</a:t>
            </a:r>
          </a:p>
          <a:p>
            <a:pPr marL="342900" indent="-342900" algn="just">
              <a:buFont typeface="Arial" panose="020B0604020202020204" pitchFamily="34" charset="0"/>
              <a:buChar char="•"/>
            </a:pPr>
            <a:r>
              <a:rPr lang="en-GB" sz="2400" noProof="0" dirty="0">
                <a:latin typeface="Open Sans" panose="020B0606030504020204" pitchFamily="34" charset="0"/>
                <a:ea typeface="Open Sans" panose="020B0606030504020204" pitchFamily="34" charset="0"/>
                <a:cs typeface="Open Sans" panose="020B0606030504020204" pitchFamily="34" charset="0"/>
              </a:rPr>
              <a:t>A photograph taken of the experiments: </a:t>
            </a:r>
          </a:p>
        </p:txBody>
      </p:sp>
      <p:pic>
        <p:nvPicPr>
          <p:cNvPr id="4" name="Kép 3">
            <a:extLst>
              <a:ext uri="{FF2B5EF4-FFF2-40B4-BE49-F238E27FC236}">
                <a16:creationId xmlns:a16="http://schemas.microsoft.com/office/drawing/2014/main" id="{2272E228-A64A-ED0A-B345-AB9708BE8FDC}"/>
              </a:ext>
            </a:extLst>
          </p:cNvPr>
          <p:cNvPicPr>
            <a:picLocks noChangeAspect="1"/>
          </p:cNvPicPr>
          <p:nvPr/>
        </p:nvPicPr>
        <p:blipFill>
          <a:blip r:embed="rId3"/>
          <a:stretch>
            <a:fillRect/>
          </a:stretch>
        </p:blipFill>
        <p:spPr>
          <a:xfrm>
            <a:off x="142034" y="3429000"/>
            <a:ext cx="11907930" cy="2631587"/>
          </a:xfrm>
          <a:prstGeom prst="rect">
            <a:avLst/>
          </a:prstGeom>
        </p:spPr>
      </p:pic>
    </p:spTree>
    <p:extLst>
      <p:ext uri="{BB962C8B-B14F-4D97-AF65-F5344CB8AC3E}">
        <p14:creationId xmlns:p14="http://schemas.microsoft.com/office/powerpoint/2010/main" val="255044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DBD49-7D44-EF5A-5761-CFC7B57AADD7}"/>
            </a:ext>
          </a:extLst>
        </p:cNvPr>
        <p:cNvGrpSpPr/>
        <p:nvPr/>
      </p:nvGrpSpPr>
      <p:grpSpPr>
        <a:xfrm>
          <a:off x="0" y="0"/>
          <a:ext cx="0" cy="0"/>
          <a:chOff x="0" y="0"/>
          <a:chExt cx="0" cy="0"/>
        </a:xfrm>
      </p:grpSpPr>
      <p:cxnSp>
        <p:nvCxnSpPr>
          <p:cNvPr id="6" name="Egyenes összekötő 5">
            <a:extLst>
              <a:ext uri="{FF2B5EF4-FFF2-40B4-BE49-F238E27FC236}">
                <a16:creationId xmlns:a16="http://schemas.microsoft.com/office/drawing/2014/main" id="{D8658C52-4DDF-15AA-9362-8DB3040C2156}"/>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0" name="Tartalom helye 14">
            <a:extLst>
              <a:ext uri="{FF2B5EF4-FFF2-40B4-BE49-F238E27FC236}">
                <a16:creationId xmlns:a16="http://schemas.microsoft.com/office/drawing/2014/main" id="{3C9A9813-7C24-CCE3-033B-564E20758CCB}"/>
              </a:ext>
            </a:extLst>
          </p:cNvPr>
          <p:cNvPicPr>
            <a:picLocks noChangeAspect="1"/>
          </p:cNvPicPr>
          <p:nvPr/>
        </p:nvPicPr>
        <p:blipFill>
          <a:blip r:embed="rId2"/>
          <a:stretch>
            <a:fillRect/>
          </a:stretch>
        </p:blipFill>
        <p:spPr>
          <a:xfrm>
            <a:off x="0" y="6060587"/>
            <a:ext cx="12192000" cy="850900"/>
          </a:xfrm>
          <a:prstGeom prst="rect">
            <a:avLst/>
          </a:prstGeom>
        </p:spPr>
      </p:pic>
      <p:sp>
        <p:nvSpPr>
          <p:cNvPr id="11" name="Cím 1">
            <a:extLst>
              <a:ext uri="{FF2B5EF4-FFF2-40B4-BE49-F238E27FC236}">
                <a16:creationId xmlns:a16="http://schemas.microsoft.com/office/drawing/2014/main" id="{C5D902D6-BC7B-7349-B3A1-FA5E12CFD1FA}"/>
              </a:ext>
            </a:extLst>
          </p:cNvPr>
          <p:cNvSpPr txBox="1">
            <a:spLocks/>
          </p:cNvSpPr>
          <p:nvPr/>
        </p:nvSpPr>
        <p:spPr>
          <a:xfrm>
            <a:off x="2240564" y="6298994"/>
            <a:ext cx="7365636" cy="334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b="1" cap="all"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Teaching teachers to teach inquiry</a:t>
            </a:r>
            <a:endParaRPr lang="en-US" sz="1200" b="1" i="0"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EUROVARIETY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conference</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Krakow</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Jagiellonian</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University, 3rd </a:t>
            </a:r>
            <a:r>
              <a:rPr lang="hu-HU" sz="1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July</a:t>
            </a:r>
            <a:r>
              <a:rPr lang="hu-HU"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2025</a:t>
            </a:r>
          </a:p>
        </p:txBody>
      </p:sp>
      <p:sp>
        <p:nvSpPr>
          <p:cNvPr id="9" name="Rectangle 21">
            <a:extLst>
              <a:ext uri="{FF2B5EF4-FFF2-40B4-BE49-F238E27FC236}">
                <a16:creationId xmlns:a16="http://schemas.microsoft.com/office/drawing/2014/main" id="{D550DF68-D757-590B-B651-807608B5A441}"/>
              </a:ext>
            </a:extLst>
          </p:cNvPr>
          <p:cNvSpPr>
            <a:spLocks noChangeArrowheads="1"/>
          </p:cNvSpPr>
          <p:nvPr/>
        </p:nvSpPr>
        <p:spPr bwMode="auto">
          <a:xfrm>
            <a:off x="358774" y="275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35" name="Rectangle 56">
            <a:extLst>
              <a:ext uri="{FF2B5EF4-FFF2-40B4-BE49-F238E27FC236}">
                <a16:creationId xmlns:a16="http://schemas.microsoft.com/office/drawing/2014/main" id="{D4EF1D83-D3D0-54C3-7ED7-7A0D3377B31E}"/>
              </a:ext>
            </a:extLst>
          </p:cNvPr>
          <p:cNvSpPr>
            <a:spLocks noChangeArrowheads="1"/>
          </p:cNvSpPr>
          <p:nvPr/>
        </p:nvSpPr>
        <p:spPr bwMode="auto">
          <a:xfrm>
            <a:off x="158309" y="-2590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2" name="Rectangle 64">
            <a:extLst>
              <a:ext uri="{FF2B5EF4-FFF2-40B4-BE49-F238E27FC236}">
                <a16:creationId xmlns:a16="http://schemas.microsoft.com/office/drawing/2014/main" id="{92682A98-2774-7385-EE0E-8A104D81A4FE}"/>
              </a:ext>
            </a:extLst>
          </p:cNvPr>
          <p:cNvSpPr>
            <a:spLocks noChangeArrowheads="1"/>
          </p:cNvSpPr>
          <p:nvPr/>
        </p:nvSpPr>
        <p:spPr bwMode="auto">
          <a:xfrm>
            <a:off x="158309" y="198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18" name="Rectangle 134">
            <a:extLst>
              <a:ext uri="{FF2B5EF4-FFF2-40B4-BE49-F238E27FC236}">
                <a16:creationId xmlns:a16="http://schemas.microsoft.com/office/drawing/2014/main" id="{914A5FC3-FB04-4FDE-553F-E574D0631ECF}"/>
              </a:ext>
            </a:extLst>
          </p:cNvPr>
          <p:cNvSpPr>
            <a:spLocks noChangeArrowheads="1"/>
          </p:cNvSpPr>
          <p:nvPr/>
        </p:nvSpPr>
        <p:spPr bwMode="auto">
          <a:xfrm>
            <a:off x="5641145" y="37095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5" name="Szövegdoboz 4">
            <a:extLst>
              <a:ext uri="{FF2B5EF4-FFF2-40B4-BE49-F238E27FC236}">
                <a16:creationId xmlns:a16="http://schemas.microsoft.com/office/drawing/2014/main" id="{B94E3472-4EBD-FA5E-BE82-B5BF0117DCF9}"/>
              </a:ext>
            </a:extLst>
          </p:cNvPr>
          <p:cNvSpPr txBox="1"/>
          <p:nvPr/>
        </p:nvSpPr>
        <p:spPr>
          <a:xfrm>
            <a:off x="563526" y="154664"/>
            <a:ext cx="11269700" cy="1077218"/>
          </a:xfrm>
          <a:prstGeom prst="rect">
            <a:avLst/>
          </a:prstGeom>
          <a:noFill/>
        </p:spPr>
        <p:txBody>
          <a:bodyPr wrap="square">
            <a:spAutoFit/>
          </a:bodyPr>
          <a:lstStyle/>
          <a:p>
            <a:pPr lvl="1" algn="ct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II.3. E</a:t>
            </a:r>
            <a:r>
              <a:rPr lang="en-US"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xperimental</a:t>
            </a:r>
            <a:r>
              <a:rPr lang="en-US"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design tasks</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example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a:p>
            <a:pPr lvl="1" algn="ct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Teacher</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guide</a:t>
            </a:r>
            <a:r>
              <a:rPr lang="hu-HU"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of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worksheet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15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about</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reaction</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rate</a:t>
            </a:r>
            <a:r>
              <a:rPr lang="hu-HU" sz="32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 name="Szövegdoboz 6">
            <a:extLst>
              <a:ext uri="{FF2B5EF4-FFF2-40B4-BE49-F238E27FC236}">
                <a16:creationId xmlns:a16="http://schemas.microsoft.com/office/drawing/2014/main" id="{03714421-5543-DEF2-7B27-DC48EF572F72}"/>
              </a:ext>
            </a:extLst>
          </p:cNvPr>
          <p:cNvSpPr txBox="1"/>
          <p:nvPr/>
        </p:nvSpPr>
        <p:spPr>
          <a:xfrm>
            <a:off x="51390" y="1143725"/>
            <a:ext cx="12089219" cy="5059077"/>
          </a:xfrm>
          <a:prstGeom prst="rect">
            <a:avLst/>
          </a:prstGeom>
          <a:noFill/>
        </p:spPr>
        <p:txBody>
          <a:bodyPr wrap="square" rtlCol="0">
            <a:spAutoFit/>
          </a:bodyPr>
          <a:lstStyle/>
          <a:p>
            <a:pPr algn="just">
              <a:buNone/>
            </a:pPr>
            <a:r>
              <a:rPr lang="en-GB" sz="2300" dirty="0">
                <a:effectLst/>
                <a:latin typeface="Open Sans" panose="020B0606030504020204" pitchFamily="34" charset="0"/>
                <a:ea typeface="Open Sans" panose="020B0606030504020204" pitchFamily="34" charset="0"/>
                <a:cs typeface="Open Sans" panose="020B0606030504020204" pitchFamily="34" charset="0"/>
              </a:rPr>
              <a:t>4. THESE ARE THE ASSUMPTIONS (HYPOTHES</a:t>
            </a:r>
            <a:r>
              <a:rPr lang="hu-HU" sz="2300" dirty="0">
                <a:latin typeface="Open Sans" panose="020B0606030504020204" pitchFamily="34" charset="0"/>
                <a:ea typeface="Open Sans" panose="020B0606030504020204" pitchFamily="34" charset="0"/>
                <a:cs typeface="Open Sans" panose="020B0606030504020204" pitchFamily="34" charset="0"/>
              </a:rPr>
              <a:t>E</a:t>
            </a:r>
            <a:r>
              <a:rPr lang="en-GB" sz="2300" dirty="0">
                <a:effectLst/>
                <a:latin typeface="Open Sans" panose="020B0606030504020204" pitchFamily="34" charset="0"/>
                <a:ea typeface="Open Sans" panose="020B0606030504020204" pitchFamily="34" charset="0"/>
                <a:cs typeface="Open Sans" panose="020B0606030504020204" pitchFamily="34" charset="0"/>
              </a:rPr>
              <a:t>S):</a:t>
            </a:r>
            <a:endParaRPr lang="hu-HU" sz="2300" dirty="0">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GB" sz="2300" dirty="0" err="1">
                <a:effectLst/>
                <a:latin typeface="Open Sans" panose="020B0606030504020204" pitchFamily="34" charset="0"/>
                <a:ea typeface="Open Sans" panose="020B0606030504020204" pitchFamily="34" charset="0"/>
                <a:cs typeface="Open Sans" panose="020B0606030504020204" pitchFamily="34" charset="0"/>
              </a:rPr>
              <a:t>II.a</a:t>
            </a:r>
            <a:r>
              <a:rPr lang="en-GB" sz="2300" dirty="0">
                <a:effectLst/>
                <a:latin typeface="Open Sans" panose="020B0606030504020204" pitchFamily="34" charset="0"/>
                <a:ea typeface="Open Sans" panose="020B0606030504020204" pitchFamily="34" charset="0"/>
                <a:cs typeface="Open Sans" panose="020B0606030504020204" pitchFamily="34" charset="0"/>
              </a:rPr>
              <a:t>) If </a:t>
            </a:r>
            <a:r>
              <a:rPr lang="en-GB" sz="23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we reduce the concentration </a:t>
            </a:r>
            <a:r>
              <a:rPr lang="en-GB" sz="2300" dirty="0">
                <a:effectLst/>
                <a:latin typeface="Open Sans" panose="020B0606030504020204" pitchFamily="34" charset="0"/>
                <a:ea typeface="Open Sans" panose="020B0606030504020204" pitchFamily="34" charset="0"/>
                <a:cs typeface="Open Sans" panose="020B0606030504020204" pitchFamily="34" charset="0"/>
              </a:rPr>
              <a:t>(the independent variable changes as intended), then it </a:t>
            </a:r>
            <a:r>
              <a:rPr lang="en-GB" sz="23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increases the time needed for the reaction to take place </a:t>
            </a:r>
            <a:r>
              <a:rPr lang="en-GB" sz="2300" dirty="0">
                <a:effectLst/>
                <a:latin typeface="Open Sans" panose="020B0606030504020204" pitchFamily="34" charset="0"/>
                <a:ea typeface="Open Sans" panose="020B0606030504020204" pitchFamily="34" charset="0"/>
                <a:cs typeface="Open Sans" panose="020B0606030504020204" pitchFamily="34" charset="0"/>
              </a:rPr>
              <a:t>(the dependent variable will change in this way).</a:t>
            </a:r>
            <a:endParaRPr lang="hu-HU" sz="230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GB" sz="2300" dirty="0" err="1">
                <a:effectLst/>
                <a:latin typeface="Open Sans" panose="020B0606030504020204" pitchFamily="34" charset="0"/>
                <a:ea typeface="Open Sans" panose="020B0606030504020204" pitchFamily="34" charset="0"/>
                <a:cs typeface="Open Sans" panose="020B0606030504020204" pitchFamily="34" charset="0"/>
              </a:rPr>
              <a:t>II.b</a:t>
            </a:r>
            <a:r>
              <a:rPr lang="en-GB" sz="2300" dirty="0">
                <a:effectLst/>
                <a:latin typeface="Open Sans" panose="020B0606030504020204" pitchFamily="34" charset="0"/>
                <a:ea typeface="Open Sans" panose="020B0606030504020204" pitchFamily="34" charset="0"/>
                <a:cs typeface="Open Sans" panose="020B0606030504020204" pitchFamily="34" charset="0"/>
              </a:rPr>
              <a:t>) If </a:t>
            </a:r>
            <a:r>
              <a:rPr lang="en-GB" sz="23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the temperature is raised </a:t>
            </a:r>
            <a:r>
              <a:rPr lang="en-GB" sz="2300" dirty="0">
                <a:effectLst/>
                <a:latin typeface="Open Sans" panose="020B0606030504020204" pitchFamily="34" charset="0"/>
                <a:ea typeface="Open Sans" panose="020B0606030504020204" pitchFamily="34" charset="0"/>
                <a:cs typeface="Open Sans" panose="020B0606030504020204" pitchFamily="34" charset="0"/>
              </a:rPr>
              <a:t>(the independent variable changes as intended), then </a:t>
            </a:r>
            <a:r>
              <a:rPr lang="en-GB" sz="23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it reduces the time needed for the reaction to take place </a:t>
            </a:r>
            <a:r>
              <a:rPr lang="en-GB" sz="2300" dirty="0">
                <a:effectLst/>
                <a:latin typeface="Open Sans" panose="020B0606030504020204" pitchFamily="34" charset="0"/>
                <a:ea typeface="Open Sans" panose="020B0606030504020204" pitchFamily="34" charset="0"/>
                <a:cs typeface="Open Sans" panose="020B0606030504020204" pitchFamily="34" charset="0"/>
              </a:rPr>
              <a:t>(the dependent variable will change in this way).</a:t>
            </a:r>
            <a:endParaRPr lang="hu-HU" sz="230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GB" sz="2300" dirty="0">
                <a:effectLst/>
                <a:latin typeface="Open Sans" panose="020B0606030504020204" pitchFamily="34" charset="0"/>
                <a:ea typeface="Open Sans" panose="020B0606030504020204" pitchFamily="34" charset="0"/>
                <a:cs typeface="Open Sans" panose="020B0606030504020204" pitchFamily="34" charset="0"/>
              </a:rPr>
              <a:t>5. HOW CAN THE INDEPENDENT VARIABLES CHANGE? Plan which liquids and in which order should be dropped into the circles drawn on the sheet in the plastic bag and marked as follows.</a:t>
            </a:r>
            <a:endParaRPr lang="hu-HU" sz="2300" dirty="0">
              <a:effectLst/>
              <a:latin typeface="Open Sans" panose="020B0606030504020204" pitchFamily="34" charset="0"/>
              <a:ea typeface="Open Sans" panose="020B0606030504020204" pitchFamily="34" charset="0"/>
              <a:cs typeface="Open Sans" panose="020B0606030504020204" pitchFamily="34" charset="0"/>
            </a:endParaRPr>
          </a:p>
          <a:p>
            <a:pPr algn="just"/>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15000"/>
              </a:lnSpc>
              <a:spcBef>
                <a:spcPts val="800"/>
              </a:spcBef>
              <a:spcAft>
                <a:spcPts val="1000"/>
              </a:spcAft>
            </a:pPr>
            <a:endParaRPr lang="hu-HU"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5000"/>
              </a:lnSpc>
              <a:spcBef>
                <a:spcPts val="800"/>
              </a:spcBef>
              <a:spcAft>
                <a:spcPts val="1000"/>
              </a:spcAft>
            </a:pPr>
            <a:endParaRPr lang="hu-HU"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0" name="Táblázat 19">
            <a:extLst>
              <a:ext uri="{FF2B5EF4-FFF2-40B4-BE49-F238E27FC236}">
                <a16:creationId xmlns:a16="http://schemas.microsoft.com/office/drawing/2014/main" id="{FDFAE544-0CEF-C993-40FE-045CA5D2EE4F}"/>
              </a:ext>
            </a:extLst>
          </p:cNvPr>
          <p:cNvGraphicFramePr>
            <a:graphicFrameLocks noGrp="1"/>
          </p:cNvGraphicFramePr>
          <p:nvPr>
            <p:extLst>
              <p:ext uri="{D42A27DB-BD31-4B8C-83A1-F6EECF244321}">
                <p14:modId xmlns:p14="http://schemas.microsoft.com/office/powerpoint/2010/main" val="1878691426"/>
              </p:ext>
            </p:extLst>
          </p:nvPr>
        </p:nvGraphicFramePr>
        <p:xfrm>
          <a:off x="98088" y="4738533"/>
          <a:ext cx="11995822" cy="1235393"/>
        </p:xfrm>
        <a:graphic>
          <a:graphicData uri="http://schemas.openxmlformats.org/drawingml/2006/table">
            <a:tbl>
              <a:tblPr firstRow="1" firstCol="1" bandRow="1"/>
              <a:tblGrid>
                <a:gridCol w="5899822">
                  <a:extLst>
                    <a:ext uri="{9D8B030D-6E8A-4147-A177-3AD203B41FA5}">
                      <a16:colId xmlns:a16="http://schemas.microsoft.com/office/drawing/2014/main" val="2977993733"/>
                    </a:ext>
                  </a:extLst>
                </a:gridCol>
                <a:gridCol w="6096000">
                  <a:extLst>
                    <a:ext uri="{9D8B030D-6E8A-4147-A177-3AD203B41FA5}">
                      <a16:colId xmlns:a16="http://schemas.microsoft.com/office/drawing/2014/main" val="2756374932"/>
                    </a:ext>
                  </a:extLst>
                </a:gridCol>
              </a:tblGrid>
              <a:tr h="663561">
                <a:tc>
                  <a:txBody>
                    <a:bodyPr/>
                    <a:lstStyle/>
                    <a:p>
                      <a:pPr>
                        <a:lnSpc>
                          <a:spcPct val="115000"/>
                        </a:lnSpc>
                        <a:spcAft>
                          <a:spcPts val="1000"/>
                        </a:spcAft>
                        <a:buNone/>
                      </a:pPr>
                      <a:r>
                        <a:rPr lang="en-GB" sz="2400" dirty="0">
                          <a:effectLst/>
                          <a:latin typeface="Open Sans" panose="020B0606030504020204" pitchFamily="34" charset="0"/>
                          <a:ea typeface="Open Sans" panose="020B0606030504020204" pitchFamily="34" charset="0"/>
                          <a:cs typeface="Open Sans" panose="020B0606030504020204" pitchFamily="34" charset="0"/>
                        </a:rPr>
                        <a:t>II. a): </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1 drop of </a:t>
                      </a:r>
                      <a:r>
                        <a:rPr lang="en-GB" sz="24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cold</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Na</a:t>
                      </a:r>
                      <a:r>
                        <a:rPr lang="en-GB" sz="24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a:t>
                      </a:r>
                      <a:r>
                        <a:rPr lang="en-GB" sz="24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O</a:t>
                      </a:r>
                      <a:r>
                        <a:rPr lang="en-GB" sz="24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3</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solution + 1 drop of </a:t>
                      </a:r>
                      <a:r>
                        <a:rPr lang="en-GB" sz="24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cold</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water + 1 drop of </a:t>
                      </a:r>
                      <a:r>
                        <a:rPr lang="en-GB" sz="24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cold</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hydrochloric acid</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2400" dirty="0">
                          <a:effectLst/>
                          <a:latin typeface="Open Sans" panose="020B0606030504020204" pitchFamily="34" charset="0"/>
                          <a:ea typeface="Open Sans" panose="020B0606030504020204" pitchFamily="34" charset="0"/>
                          <a:cs typeface="Open Sans" panose="020B0606030504020204" pitchFamily="34" charset="0"/>
                        </a:rPr>
                        <a:t>II. b): </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1 drop of </a:t>
                      </a:r>
                      <a:r>
                        <a:rPr lang="en-GB" sz="24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warm</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Na</a:t>
                      </a:r>
                      <a:r>
                        <a:rPr lang="en-GB" sz="24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a:t>
                      </a:r>
                      <a:r>
                        <a:rPr lang="en-GB" sz="24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2</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O</a:t>
                      </a:r>
                      <a:r>
                        <a:rPr lang="en-GB" sz="2400" baseline="-250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3</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solution + 1 drop of </a:t>
                      </a:r>
                      <a:r>
                        <a:rPr lang="en-GB" sz="24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warm</a:t>
                      </a:r>
                      <a:r>
                        <a:rPr lang="en-GB" sz="24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hydrochloric acid</a:t>
                      </a:r>
                      <a:endParaRPr lang="hu-HU" sz="2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5444792"/>
                  </a:ext>
                </a:extLst>
              </a:tr>
            </a:tbl>
          </a:graphicData>
        </a:graphic>
      </p:graphicFrame>
    </p:spTree>
    <p:extLst>
      <p:ext uri="{BB962C8B-B14F-4D97-AF65-F5344CB8AC3E}">
        <p14:creationId xmlns:p14="http://schemas.microsoft.com/office/powerpoint/2010/main" val="425360200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TotalTime>
  <Words>2858</Words>
  <Application>Microsoft Office PowerPoint</Application>
  <PresentationFormat>Szélesvásznú</PresentationFormat>
  <Paragraphs>263</Paragraphs>
  <Slides>22</Slides>
  <Notes>6</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22</vt:i4>
      </vt:variant>
    </vt:vector>
  </HeadingPairs>
  <TitlesOfParts>
    <vt:vector size="27" baseType="lpstr">
      <vt:lpstr>Arial</vt:lpstr>
      <vt:lpstr>Calibri</vt:lpstr>
      <vt:lpstr>Calibri Light</vt:lpstr>
      <vt:lpstr>Open Sans</vt:lpstr>
      <vt:lpstr>Office-téma</vt:lpstr>
      <vt:lpstr>PowerPoint-bemutató</vt:lpstr>
      <vt:lpstr>PowerPoint-bemutató</vt:lpstr>
      <vt:lpstr>PowerPoint-bemutató</vt:lpstr>
      <vt:lpstr>PowerPoint-bemutató</vt:lpstr>
      <vt:lpstr>II.2. Research model for 2021/2022.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PREZENTÁCIÓ CÍME prezentáció alcíme</dc:title>
  <dc:creator>Microsoft Office User</dc:creator>
  <cp:lastModifiedBy>Dr. Szalay Luca</cp:lastModifiedBy>
  <cp:revision>320</cp:revision>
  <dcterms:created xsi:type="dcterms:W3CDTF">2021-07-01T15:39:11Z</dcterms:created>
  <dcterms:modified xsi:type="dcterms:W3CDTF">2025-07-03T07:31:04Z</dcterms:modified>
</cp:coreProperties>
</file>