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60" r:id="rId3"/>
    <p:sldId id="265" r:id="rId4"/>
    <p:sldId id="374" r:id="rId5"/>
    <p:sldId id="354" r:id="rId6"/>
    <p:sldId id="375" r:id="rId7"/>
    <p:sldId id="376" r:id="rId8"/>
    <p:sldId id="356" r:id="rId9"/>
    <p:sldId id="365" r:id="rId10"/>
    <p:sldId id="359" r:id="rId11"/>
    <p:sldId id="357" r:id="rId12"/>
    <p:sldId id="361" r:id="rId13"/>
    <p:sldId id="377" r:id="rId14"/>
    <p:sldId id="338" r:id="rId15"/>
    <p:sldId id="368" r:id="rId16"/>
    <p:sldId id="367" r:id="rId17"/>
    <p:sldId id="355" r:id="rId18"/>
    <p:sldId id="369" r:id="rId19"/>
    <p:sldId id="371" r:id="rId20"/>
    <p:sldId id="372" r:id="rId21"/>
    <p:sldId id="362" r:id="rId22"/>
    <p:sldId id="266" r:id="rId23"/>
    <p:sldId id="264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63"/>
    <a:srgbClr val="012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1" autoAdjust="0"/>
    <p:restoredTop sz="91176" autoAdjust="0"/>
  </p:normalViewPr>
  <p:slideViewPr>
    <p:cSldViewPr snapToGrid="0" snapToObjects="1">
      <p:cViewPr varScale="1">
        <p:scale>
          <a:sx n="58" d="100"/>
          <a:sy n="58" d="100"/>
        </p:scale>
        <p:origin x="11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Group 1</c:v>
                </c:pt>
              </c:strCache>
            </c:strRef>
          </c:tx>
          <c:marker>
            <c:symbol val="none"/>
          </c:marker>
          <c:cat>
            <c:strRef>
              <c:f>Munka1!$B$1:$E$1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4.76</c:v>
                </c:pt>
                <c:pt idx="1">
                  <c:v>4.43</c:v>
                </c:pt>
                <c:pt idx="2">
                  <c:v>4.28</c:v>
                </c:pt>
                <c:pt idx="3">
                  <c:v>4.41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8D-4599-AB1A-2D7BD2F08612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Group 2</c:v>
                </c:pt>
              </c:strCache>
            </c:strRef>
          </c:tx>
          <c:marker>
            <c:symbol val="none"/>
          </c:marker>
          <c:cat>
            <c:strRef>
              <c:f>Munka1!$B$1:$E$1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Munka1!$B$3:$E$3</c:f>
              <c:numCache>
                <c:formatCode>General</c:formatCode>
                <c:ptCount val="4"/>
                <c:pt idx="0">
                  <c:v>4.67</c:v>
                </c:pt>
                <c:pt idx="1">
                  <c:v>4.45</c:v>
                </c:pt>
                <c:pt idx="2">
                  <c:v>4.12</c:v>
                </c:pt>
                <c:pt idx="3">
                  <c:v>4.0599999999999996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8D-4599-AB1A-2D7BD2F08612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Group 3</c:v>
                </c:pt>
              </c:strCache>
            </c:strRef>
          </c:tx>
          <c:marker>
            <c:symbol val="none"/>
          </c:marker>
          <c:cat>
            <c:strRef>
              <c:f>Munka1!$B$1:$E$1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Munka1!$B$4:$E$4</c:f>
              <c:numCache>
                <c:formatCode>General</c:formatCode>
                <c:ptCount val="4"/>
                <c:pt idx="0">
                  <c:v>4.79</c:v>
                </c:pt>
                <c:pt idx="1">
                  <c:v>4.47</c:v>
                </c:pt>
                <c:pt idx="2">
                  <c:v>4.2300000000000004</c:v>
                </c:pt>
                <c:pt idx="3">
                  <c:v>4.13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D-4599-AB1A-2D7BD2F0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430144"/>
        <c:axId val="114353280"/>
      </c:lineChart>
      <c:catAx>
        <c:axId val="13543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353280"/>
        <c:crosses val="autoZero"/>
        <c:auto val="1"/>
        <c:lblAlgn val="ctr"/>
        <c:lblOffset val="100"/>
        <c:noMultiLvlLbl val="0"/>
      </c:catAx>
      <c:valAx>
        <c:axId val="114353280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430144"/>
        <c:crosses val="autoZero"/>
        <c:crossBetween val="between"/>
        <c:majorUnit val="1"/>
        <c:minorUnit val="4.0000000000000008E-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451273914337589E-2"/>
          <c:y val="1.9673539366244074E-2"/>
          <c:w val="0.84110594447826825"/>
          <c:h val="0.88344477576932345"/>
        </c:manualLayout>
      </c:layout>
      <c:lineChart>
        <c:grouping val="standard"/>
        <c:varyColors val="0"/>
        <c:ser>
          <c:idx val="0"/>
          <c:order val="0"/>
          <c:tx>
            <c:strRef>
              <c:f>Munka1!$A$33</c:f>
              <c:strCache>
                <c:ptCount val="1"/>
                <c:pt idx="0">
                  <c:v>Group 1</c:v>
                </c:pt>
              </c:strCache>
            </c:strRef>
          </c:tx>
          <c:marker>
            <c:symbol val="none"/>
          </c:marker>
          <c:cat>
            <c:strRef>
              <c:f>Munka1!$B$32:$E$32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Munka1!$B$33:$E$33</c:f>
              <c:numCache>
                <c:formatCode>General</c:formatCode>
                <c:ptCount val="4"/>
                <c:pt idx="0">
                  <c:v>3.89</c:v>
                </c:pt>
                <c:pt idx="1">
                  <c:v>4</c:v>
                </c:pt>
                <c:pt idx="2">
                  <c:v>3.54</c:v>
                </c:pt>
                <c:pt idx="3">
                  <c:v>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90-4ED5-96F5-EDFE21131DA0}"/>
            </c:ext>
          </c:extLst>
        </c:ser>
        <c:ser>
          <c:idx val="1"/>
          <c:order val="1"/>
          <c:tx>
            <c:strRef>
              <c:f>Munka1!$A$34</c:f>
              <c:strCache>
                <c:ptCount val="1"/>
                <c:pt idx="0">
                  <c:v>Group 2</c:v>
                </c:pt>
              </c:strCache>
            </c:strRef>
          </c:tx>
          <c:marker>
            <c:symbol val="none"/>
          </c:marker>
          <c:cat>
            <c:strRef>
              <c:f>Munka1!$B$32:$E$32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Munka1!$B$34:$E$34</c:f>
              <c:numCache>
                <c:formatCode>General</c:formatCode>
                <c:ptCount val="4"/>
                <c:pt idx="0">
                  <c:v>4.03</c:v>
                </c:pt>
                <c:pt idx="1">
                  <c:v>3.76</c:v>
                </c:pt>
                <c:pt idx="2">
                  <c:v>3.29</c:v>
                </c:pt>
                <c:pt idx="3">
                  <c:v>3.17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90-4ED5-96F5-EDFE21131DA0}"/>
            </c:ext>
          </c:extLst>
        </c:ser>
        <c:ser>
          <c:idx val="2"/>
          <c:order val="2"/>
          <c:tx>
            <c:strRef>
              <c:f>Munka1!$A$35</c:f>
              <c:strCache>
                <c:ptCount val="1"/>
                <c:pt idx="0">
                  <c:v>Group 3</c:v>
                </c:pt>
              </c:strCache>
            </c:strRef>
          </c:tx>
          <c:marker>
            <c:symbol val="none"/>
          </c:marker>
          <c:cat>
            <c:strRef>
              <c:f>Munka1!$B$32:$E$32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Munka1!$B$35:$E$35</c:f>
              <c:numCache>
                <c:formatCode>General</c:formatCode>
                <c:ptCount val="4"/>
                <c:pt idx="0">
                  <c:v>3.72</c:v>
                </c:pt>
                <c:pt idx="1">
                  <c:v>3.68</c:v>
                </c:pt>
                <c:pt idx="2">
                  <c:v>3.24</c:v>
                </c:pt>
                <c:pt idx="3">
                  <c:v>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90-4ED5-96F5-EDFE21131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652032"/>
        <c:axId val="114177664"/>
      </c:lineChart>
      <c:catAx>
        <c:axId val="8465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177664"/>
        <c:crosses val="autoZero"/>
        <c:auto val="1"/>
        <c:lblAlgn val="ctr"/>
        <c:lblOffset val="100"/>
        <c:noMultiLvlLbl val="0"/>
      </c:catAx>
      <c:valAx>
        <c:axId val="114177664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52032"/>
        <c:crosses val="autoZero"/>
        <c:crossBetween val="between"/>
        <c:majorUnit val="1"/>
        <c:minorUnit val="0.1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Munka1!$A$45</c:f>
              <c:strCache>
                <c:ptCount val="1"/>
                <c:pt idx="0">
                  <c:v>Group 1</c:v>
                </c:pt>
              </c:strCache>
            </c:strRef>
          </c:tx>
          <c:marker>
            <c:symbol val="none"/>
          </c:marker>
          <c:cat>
            <c:strRef>
              <c:f>Munka1!$B$44:$E$44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Munka1!$B$45:$E$45</c:f>
              <c:numCache>
                <c:formatCode>General</c:formatCode>
                <c:ptCount val="4"/>
                <c:pt idx="0">
                  <c:v>4.47</c:v>
                </c:pt>
                <c:pt idx="1">
                  <c:v>4.47</c:v>
                </c:pt>
                <c:pt idx="2">
                  <c:v>4.53</c:v>
                </c:pt>
                <c:pt idx="3">
                  <c:v>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2-426E-8A6B-B9229B82BA43}"/>
            </c:ext>
          </c:extLst>
        </c:ser>
        <c:ser>
          <c:idx val="1"/>
          <c:order val="1"/>
          <c:tx>
            <c:strRef>
              <c:f>Munka1!$A$46</c:f>
              <c:strCache>
                <c:ptCount val="1"/>
                <c:pt idx="0">
                  <c:v>Group 2</c:v>
                </c:pt>
              </c:strCache>
            </c:strRef>
          </c:tx>
          <c:marker>
            <c:symbol val="none"/>
          </c:marker>
          <c:cat>
            <c:strRef>
              <c:f>Munka1!$B$44:$E$44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Munka1!$B$46:$E$46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4.4400000000000004</c:v>
                </c:pt>
                <c:pt idx="2">
                  <c:v>4.4000000000000004</c:v>
                </c:pt>
                <c:pt idx="3">
                  <c:v>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D2-426E-8A6B-B9229B82BA43}"/>
            </c:ext>
          </c:extLst>
        </c:ser>
        <c:ser>
          <c:idx val="2"/>
          <c:order val="2"/>
          <c:tx>
            <c:strRef>
              <c:f>Munka1!$A$47</c:f>
              <c:strCache>
                <c:ptCount val="1"/>
                <c:pt idx="0">
                  <c:v>Group 3</c:v>
                </c:pt>
              </c:strCache>
            </c:strRef>
          </c:tx>
          <c:marker>
            <c:symbol val="none"/>
          </c:marker>
          <c:cat>
            <c:strRef>
              <c:f>Munka1!$B$44:$E$44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Munka1!$B$47:$E$47</c:f>
              <c:numCache>
                <c:formatCode>General</c:formatCode>
                <c:ptCount val="4"/>
                <c:pt idx="0">
                  <c:v>4.5</c:v>
                </c:pt>
                <c:pt idx="1">
                  <c:v>4.3600000000000003</c:v>
                </c:pt>
                <c:pt idx="2">
                  <c:v>4.5</c:v>
                </c:pt>
                <c:pt idx="3">
                  <c:v>4.42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D2-426E-8A6B-B9229B82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534016"/>
        <c:axId val="81348288"/>
      </c:lineChart>
      <c:catAx>
        <c:axId val="8053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348288"/>
        <c:crosses val="autoZero"/>
        <c:auto val="1"/>
        <c:lblAlgn val="ctr"/>
        <c:lblOffset val="100"/>
        <c:noMultiLvlLbl val="0"/>
      </c:catAx>
      <c:valAx>
        <c:axId val="81348288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534016"/>
        <c:crosses val="autoZero"/>
        <c:crossBetween val="between"/>
        <c:majorUnit val="1"/>
        <c:minorUnit val="1.0000000000000002E-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176819543342652E-2"/>
          <c:y val="2.2139670734925048E-2"/>
          <c:w val="0.81839961307056264"/>
          <c:h val="0.88730175677582857"/>
        </c:manualLayout>
      </c:layout>
      <c:lineChart>
        <c:grouping val="standard"/>
        <c:varyColors val="0"/>
        <c:ser>
          <c:idx val="0"/>
          <c:order val="0"/>
          <c:tx>
            <c:strRef>
              <c:f>Munka1!$A$57</c:f>
              <c:strCache>
                <c:ptCount val="1"/>
                <c:pt idx="0">
                  <c:v>Group 1</c:v>
                </c:pt>
              </c:strCache>
            </c:strRef>
          </c:tx>
          <c:marker>
            <c:symbol val="none"/>
          </c:marker>
          <c:cat>
            <c:strRef>
              <c:f>Munka1!$B$56:$E$56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Munka1!$B$57:$E$57</c:f>
              <c:numCache>
                <c:formatCode>General</c:formatCode>
                <c:ptCount val="4"/>
                <c:pt idx="0">
                  <c:v>3.72</c:v>
                </c:pt>
                <c:pt idx="1">
                  <c:v>3.75</c:v>
                </c:pt>
                <c:pt idx="2">
                  <c:v>3.59</c:v>
                </c:pt>
                <c:pt idx="3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A9-4B38-8BEE-0063FDF281D9}"/>
            </c:ext>
          </c:extLst>
        </c:ser>
        <c:ser>
          <c:idx val="1"/>
          <c:order val="1"/>
          <c:tx>
            <c:strRef>
              <c:f>Munka1!$A$58</c:f>
              <c:strCache>
                <c:ptCount val="1"/>
                <c:pt idx="0">
                  <c:v>Group 2</c:v>
                </c:pt>
              </c:strCache>
            </c:strRef>
          </c:tx>
          <c:marker>
            <c:symbol val="none"/>
          </c:marker>
          <c:cat>
            <c:strRef>
              <c:f>Munka1!$B$56:$E$56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Munka1!$B$58:$E$58</c:f>
              <c:numCache>
                <c:formatCode>General</c:formatCode>
                <c:ptCount val="4"/>
                <c:pt idx="0">
                  <c:v>3.57</c:v>
                </c:pt>
                <c:pt idx="1">
                  <c:v>3.67</c:v>
                </c:pt>
                <c:pt idx="2">
                  <c:v>3.61</c:v>
                </c:pt>
                <c:pt idx="3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A9-4B38-8BEE-0063FDF281D9}"/>
            </c:ext>
          </c:extLst>
        </c:ser>
        <c:ser>
          <c:idx val="2"/>
          <c:order val="2"/>
          <c:tx>
            <c:strRef>
              <c:f>Munka1!$A$59</c:f>
              <c:strCache>
                <c:ptCount val="1"/>
                <c:pt idx="0">
                  <c:v>Group 3</c:v>
                </c:pt>
              </c:strCache>
            </c:strRef>
          </c:tx>
          <c:marker>
            <c:symbol val="none"/>
          </c:marker>
          <c:cat>
            <c:strRef>
              <c:f>Munka1!$B$56:$E$56</c:f>
              <c:strCache>
                <c:ptCount val="4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</c:strCache>
            </c:strRef>
          </c:cat>
          <c:val>
            <c:numRef>
              <c:f>Munka1!$B$59:$E$59</c:f>
              <c:numCache>
                <c:formatCode>General</c:formatCode>
                <c:ptCount val="4"/>
                <c:pt idx="0">
                  <c:v>3.6</c:v>
                </c:pt>
                <c:pt idx="1">
                  <c:v>3.47</c:v>
                </c:pt>
                <c:pt idx="2">
                  <c:v>3.46</c:v>
                </c:pt>
                <c:pt idx="3">
                  <c:v>3.52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A9-4B38-8BEE-0063FDF28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02528"/>
        <c:axId val="81350016"/>
      </c:lineChart>
      <c:catAx>
        <c:axId val="8130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350016"/>
        <c:crosses val="autoZero"/>
        <c:auto val="1"/>
        <c:lblAlgn val="ctr"/>
        <c:lblOffset val="100"/>
        <c:noMultiLvlLbl val="0"/>
      </c:catAx>
      <c:valAx>
        <c:axId val="81350016"/>
        <c:scaling>
          <c:orientation val="minMax"/>
          <c:max val="5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02528"/>
        <c:crosses val="autoZero"/>
        <c:crossBetween val="between"/>
        <c:majorUnit val="1"/>
        <c:minorUnit val="1.0000000000000002E-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38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50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5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51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39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40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24575,'-6'0'0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48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4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4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48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49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07:24:49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3DF3-B660-4B7A-9A12-C36B3A3FFE89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19B0-19EA-4182-B1D8-8CA6FD24F1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94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8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97EB8-0A46-94DD-EF53-1AD43A242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7950BF7-62BE-28EB-0DD0-1BE4A1A1E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C3128E3-C005-2C51-4A4E-9089D623D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6EAE928-A458-C691-D2ED-D32CDC004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19B0-19EA-4182-B1D8-8CA6FD24F12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29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E9BA1-882C-4D65-9F30-0435461612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73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9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78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D5973-A6C5-DA5D-9D77-AE2AE9322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2029A57-3BDE-5FEE-F127-3BE01B1B6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6752B65-4FE3-4142-78DD-8027C907E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A24FA66-FD49-6D59-DF15-D6876509A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85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84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60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00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385754" indent="-385754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96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2024. 11. 29.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ffect_size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C6RP00044D" TargetMode="External"/><Relationship Id="rId7" Type="http://schemas.openxmlformats.org/officeDocument/2006/relationships/hyperlink" Target="https://tused.org/index.php/tused/issue/view/79/2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9/D2RP00260D" TargetMode="External"/><Relationship Id="rId5" Type="http://schemas.openxmlformats.org/officeDocument/2006/relationships/hyperlink" Target="https://doi.org/10.1039/D0RP00338G" TargetMode="External"/><Relationship Id="rId4" Type="http://schemas.openxmlformats.org/officeDocument/2006/relationships/hyperlink" Target="https://doi.org/10.1039/C9RP00234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3" Type="http://schemas.openxmlformats.org/officeDocument/2006/relationships/customXml" Target="../ink/ink1.xml"/><Relationship Id="rId7" Type="http://schemas.openxmlformats.org/officeDocument/2006/relationships/image" Target="../media/image7.png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4" Type="http://schemas.openxmlformats.org/officeDocument/2006/relationships/image" Target="../media/image6.png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5062A64-5065-284B-A303-8CD27087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966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0" y="2215029"/>
            <a:ext cx="9608234" cy="202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100" b="1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Exploration of effective ways to develop </a:t>
            </a:r>
            <a:r>
              <a:rPr lang="en-GB" sz="41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experimental design skills</a:t>
            </a:r>
            <a:endParaRPr lang="en-GB" sz="4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endParaRPr lang="hu-HU" sz="23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3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MTA-ELTE Research Group on Inquiry-based Chemistry Education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8" y="4383759"/>
            <a:ext cx="7833248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hu-HU" sz="22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Luca Szalay and Dr. Zoltán Tóth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742823"/>
            <a:ext cx="7365636" cy="726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</a:t>
            </a:r>
            <a:r>
              <a:rPr lang="hu-HU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hu-HU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2024, </a:t>
            </a:r>
            <a:r>
              <a:rPr lang="hu-HU" sz="2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Hungary, 29. 11. 2024.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7D8DC7-0E7B-449B-9698-A7A9C182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38" y="402508"/>
            <a:ext cx="1116698" cy="18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0D76C62-1110-ED87-70BF-D22C56957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17" y="5141818"/>
            <a:ext cx="1523810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paper on a white tray&#10;&#10;Description automatically generated">
            <a:extLst>
              <a:ext uri="{FF2B5EF4-FFF2-40B4-BE49-F238E27FC236}">
                <a16:creationId xmlns:a16="http://schemas.microsoft.com/office/drawing/2014/main" id="{AAB0C292-31DD-BA42-357F-7BE17579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00" y="778746"/>
            <a:ext cx="1869002" cy="3312062"/>
          </a:xfrm>
          <a:prstGeom prst="rect">
            <a:avLst/>
          </a:prstGeom>
        </p:spPr>
      </p:pic>
      <p:pic>
        <p:nvPicPr>
          <p:cNvPr id="21" name="Picture 20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6974D97B-A4CB-0C93-45E7-0B26B097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60" y="796997"/>
            <a:ext cx="5163079" cy="387230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65582" y="1863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II.3.b)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doing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experiments</a:t>
            </a:r>
            <a:endParaRPr lang="hu-HU" sz="32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1437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01607616-B22D-8342-EE3E-614BFF5C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4" y="15765"/>
            <a:ext cx="11642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5" name="Picture 14" descr="A group of people in lab coats&#10;&#10;Description automatically generated">
            <a:extLst>
              <a:ext uri="{FF2B5EF4-FFF2-40B4-BE49-F238E27FC236}">
                <a16:creationId xmlns:a16="http://schemas.microsoft.com/office/drawing/2014/main" id="{3976B1F0-C8FC-A7D8-D001-B19010B74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6563"/>
            <a:ext cx="5595527" cy="3510919"/>
          </a:xfrm>
          <a:prstGeom prst="rect">
            <a:avLst/>
          </a:prstGeom>
        </p:spPr>
      </p:pic>
      <p:pic>
        <p:nvPicPr>
          <p:cNvPr id="17" name="Picture 16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0862721B-1DD5-F40C-741A-DF766323C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300" y="3059189"/>
            <a:ext cx="6751703" cy="3114625"/>
          </a:xfrm>
          <a:prstGeom prst="rect">
            <a:avLst/>
          </a:prstGeom>
        </p:spPr>
      </p:pic>
      <p:pic>
        <p:nvPicPr>
          <p:cNvPr id="19" name="Picture 18" descr="A group of young women in lab coats&#10;&#10;Description automatically generated">
            <a:extLst>
              <a:ext uri="{FF2B5EF4-FFF2-40B4-BE49-F238E27FC236}">
                <a16:creationId xmlns:a16="http://schemas.microsoft.com/office/drawing/2014/main" id="{88F8A940-787D-4D19-1E6C-7851F2A96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9870"/>
            <a:ext cx="5440300" cy="25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9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716320-A4E6-480F-BDE1-E0C72A18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0"/>
            <a:ext cx="8551524" cy="54868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II.4. 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Statistical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endParaRPr lang="hu-HU" sz="32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63BFC-AF5A-4E93-B6AB-CE4F79BB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742585"/>
            <a:ext cx="12037255" cy="59666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b="1" dirty="0"/>
              <a:t>S</a:t>
            </a:r>
            <a:r>
              <a:rPr lang="en-US" sz="2400" b="1" dirty="0" err="1"/>
              <a:t>tructured</a:t>
            </a:r>
            <a:r>
              <a:rPr lang="en-US" sz="2400" b="1" dirty="0"/>
              <a:t> </a:t>
            </a:r>
            <a:r>
              <a:rPr lang="hu-HU" sz="2400" b="1" dirty="0" err="1"/>
              <a:t>paper</a:t>
            </a:r>
            <a:r>
              <a:rPr lang="hu-HU" sz="2400" b="1" dirty="0"/>
              <a:t> and </a:t>
            </a:r>
            <a:r>
              <a:rPr lang="hu-HU" sz="2400" b="1" dirty="0" err="1"/>
              <a:t>pencil</a:t>
            </a:r>
            <a:r>
              <a:rPr lang="hu-HU" sz="2400" b="1" dirty="0"/>
              <a:t> </a:t>
            </a:r>
            <a:r>
              <a:rPr lang="en-US" sz="2400" b="1" dirty="0"/>
              <a:t>test</a:t>
            </a:r>
            <a:r>
              <a:rPr lang="hu-HU" sz="2400" b="1" dirty="0"/>
              <a:t>s;</a:t>
            </a:r>
            <a:r>
              <a:rPr lang="en-US" sz="2400" b="1" dirty="0"/>
              <a:t> </a:t>
            </a:r>
            <a:r>
              <a:rPr lang="hu-HU" sz="2400" b="1" dirty="0" err="1"/>
              <a:t>tas</a:t>
            </a:r>
            <a:r>
              <a:rPr lang="en-US" sz="2400" b="1" dirty="0" err="1"/>
              <a:t>ks</a:t>
            </a:r>
            <a:r>
              <a:rPr lang="en-US" sz="2400" b="1" dirty="0"/>
              <a:t> </a:t>
            </a:r>
            <a:r>
              <a:rPr lang="hu-HU" sz="2400" b="1" dirty="0"/>
              <a:t>(</a:t>
            </a:r>
            <a:r>
              <a:rPr lang="hu-HU" sz="2400" b="1" dirty="0">
                <a:solidFill>
                  <a:srgbClr val="FF0000"/>
                </a:solidFill>
              </a:rPr>
              <a:t>far </a:t>
            </a:r>
            <a:r>
              <a:rPr lang="hu-HU" sz="2400" b="1" dirty="0" err="1">
                <a:solidFill>
                  <a:srgbClr val="FF0000"/>
                </a:solidFill>
              </a:rPr>
              <a:t>transfer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for</a:t>
            </a:r>
            <a:r>
              <a:rPr lang="hu-HU" sz="2400" b="1" dirty="0">
                <a:solidFill>
                  <a:srgbClr val="FF0000"/>
                </a:solidFill>
              </a:rPr>
              <a:t> EDS!) </a:t>
            </a:r>
            <a:r>
              <a:rPr lang="en-US" sz="2400" b="1" dirty="0"/>
              <a:t>intending to measure</a:t>
            </a:r>
            <a:r>
              <a:rPr lang="hu-HU" sz="2400" b="1" dirty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/>
              <a:t>  </a:t>
            </a:r>
            <a:r>
              <a:rPr lang="en-US" sz="2400" b="1" dirty="0"/>
              <a:t>disciplinary content knowledge (DCK</a:t>
            </a:r>
            <a:r>
              <a:rPr lang="hu-HU" sz="2400" b="1" dirty="0"/>
              <a:t>, 9 </a:t>
            </a:r>
            <a:r>
              <a:rPr lang="hu-HU" sz="2400" b="1" dirty="0" err="1"/>
              <a:t>items</a:t>
            </a:r>
            <a:r>
              <a:rPr lang="en-US" sz="2400" b="1" dirty="0"/>
              <a:t>) </a:t>
            </a:r>
            <a:r>
              <a:rPr lang="hu-HU" sz="2400" b="1" dirty="0"/>
              <a:t>+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experimental design skills (EDS</a:t>
            </a:r>
            <a:r>
              <a:rPr lang="hu-HU" sz="2400" b="1" dirty="0">
                <a:solidFill>
                  <a:srgbClr val="FF0000"/>
                </a:solidFill>
              </a:rPr>
              <a:t>, 9 </a:t>
            </a:r>
            <a:r>
              <a:rPr lang="hu-HU" sz="2400" b="1" dirty="0" err="1">
                <a:solidFill>
                  <a:srgbClr val="FF0000"/>
                </a:solidFill>
              </a:rPr>
              <a:t>items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Analysis of covariance </a:t>
            </a:r>
            <a:r>
              <a:rPr lang="en-GB" sz="2400" dirty="0"/>
              <a:t>(ANCOVA) of the SPSS Statistics software</a:t>
            </a:r>
            <a:endParaRPr lang="hu-HU" sz="2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2400" b="1" dirty="0"/>
              <a:t>Independent </a:t>
            </a:r>
            <a:r>
              <a:rPr lang="en-GB" sz="2400" b="1" dirty="0"/>
              <a:t>variables</a:t>
            </a:r>
            <a:r>
              <a:rPr lang="hu-HU" sz="2400" b="1" dirty="0"/>
              <a:t> (</a:t>
            </a:r>
            <a:r>
              <a:rPr lang="en-GB" sz="2400" b="1" dirty="0"/>
              <a:t>parameters):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Groups (3 types of instruction methods</a:t>
            </a:r>
            <a:r>
              <a:rPr lang="hu-HU" dirty="0"/>
              <a:t>: Group 1, Group 2, Group 3)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School ranking</a:t>
            </a:r>
            <a:r>
              <a:rPr lang="hu-HU" dirty="0"/>
              <a:t> (3 </a:t>
            </a:r>
            <a:r>
              <a:rPr lang="en-GB" dirty="0"/>
              <a:t> categories</a:t>
            </a:r>
            <a:r>
              <a:rPr lang="hu-HU" dirty="0"/>
              <a:t>: </a:t>
            </a:r>
            <a:r>
              <a:rPr lang="hu-HU" dirty="0" err="1"/>
              <a:t>relatively</a:t>
            </a:r>
            <a:r>
              <a:rPr lang="hu-HU" dirty="0"/>
              <a:t> </a:t>
            </a:r>
            <a:r>
              <a:rPr lang="en-GB" dirty="0"/>
              <a:t>high, medium and low ranking </a:t>
            </a:r>
            <a:r>
              <a:rPr lang="hu-HU" dirty="0" err="1"/>
              <a:t>schools</a:t>
            </a:r>
            <a:r>
              <a:rPr lang="hu-HU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Mother’s education </a:t>
            </a:r>
            <a:r>
              <a:rPr lang="hu-HU" dirty="0"/>
              <a:t>(2</a:t>
            </a:r>
            <a:r>
              <a:rPr lang="en-GB" dirty="0"/>
              <a:t> categories</a:t>
            </a:r>
            <a:r>
              <a:rPr lang="hu-HU" dirty="0"/>
              <a:t>: </a:t>
            </a:r>
            <a:r>
              <a:rPr lang="en-GB" dirty="0"/>
              <a:t>mother ha</a:t>
            </a:r>
            <a:r>
              <a:rPr lang="hu-HU" dirty="0"/>
              <a:t>s/has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got</a:t>
            </a:r>
            <a:r>
              <a:rPr lang="hu-HU" dirty="0"/>
              <a:t> a </a:t>
            </a:r>
            <a:r>
              <a:rPr lang="en-GB" dirty="0"/>
              <a:t>degree</a:t>
            </a:r>
            <a:r>
              <a:rPr lang="hu-HU" dirty="0"/>
              <a:t> in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education</a:t>
            </a:r>
            <a:r>
              <a:rPr lang="hu-HU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Gender of the student </a:t>
            </a:r>
            <a:r>
              <a:rPr lang="hu-HU" dirty="0"/>
              <a:t>(2</a:t>
            </a:r>
            <a:r>
              <a:rPr lang="en-GB" dirty="0"/>
              <a:t> categories</a:t>
            </a:r>
            <a:r>
              <a:rPr lang="hu-HU" dirty="0"/>
              <a:t>: boys, </a:t>
            </a:r>
            <a:r>
              <a:rPr lang="hu-HU" dirty="0" err="1"/>
              <a:t>girls</a:t>
            </a:r>
            <a:r>
              <a:rPr lang="hu-HU" dirty="0"/>
              <a:t>)</a:t>
            </a:r>
          </a:p>
          <a:p>
            <a:pPr>
              <a:spcBef>
                <a:spcPts val="600"/>
              </a:spcBef>
            </a:pPr>
            <a:r>
              <a:rPr lang="hu-HU" sz="2400" b="1" dirty="0"/>
              <a:t>C</a:t>
            </a:r>
            <a:r>
              <a:rPr lang="en-GB" sz="2400" b="1" dirty="0"/>
              <a:t>ovaria</a:t>
            </a:r>
            <a:r>
              <a:rPr lang="hu-HU" sz="2400" b="1" dirty="0" err="1"/>
              <a:t>nt</a:t>
            </a:r>
            <a:r>
              <a:rPr lang="hu-HU" sz="2400" b="1" dirty="0"/>
              <a:t>: </a:t>
            </a:r>
            <a:r>
              <a:rPr lang="en-GB" sz="2400" dirty="0"/>
              <a:t>Result of </a:t>
            </a:r>
            <a:r>
              <a:rPr lang="hu-HU" sz="2400" dirty="0"/>
              <a:t>Test 0 (</a:t>
            </a:r>
            <a:r>
              <a:rPr lang="en-GB" sz="2400" dirty="0"/>
              <a:t>continuous variable</a:t>
            </a:r>
            <a:r>
              <a:rPr lang="hu-HU" sz="2400" dirty="0"/>
              <a:t>)</a:t>
            </a:r>
          </a:p>
          <a:p>
            <a:pPr>
              <a:spcBef>
                <a:spcPts val="600"/>
              </a:spcBef>
            </a:pPr>
            <a:r>
              <a:rPr lang="hu-HU" sz="2400" b="1" dirty="0"/>
              <a:t>No </a:t>
            </a:r>
            <a:r>
              <a:rPr lang="hu-HU" sz="2400" b="1" dirty="0" err="1"/>
              <a:t>significant</a:t>
            </a:r>
            <a:r>
              <a:rPr lang="hu-HU" sz="2400" b="1" dirty="0"/>
              <a:t> </a:t>
            </a:r>
            <a:r>
              <a:rPr lang="hu-HU" sz="2400" b="1" dirty="0" err="1"/>
              <a:t>difference</a:t>
            </a:r>
            <a:r>
              <a:rPr lang="hu-HU" sz="2400" b="1" dirty="0"/>
              <a:t> </a:t>
            </a:r>
            <a:r>
              <a:rPr lang="hu-HU" sz="2400" b="1" dirty="0" err="1"/>
              <a:t>among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3 </a:t>
            </a:r>
            <a:r>
              <a:rPr lang="hu-HU" sz="2400" b="1" dirty="0" err="1"/>
              <a:t>groups</a:t>
            </a:r>
            <a:r>
              <a:rPr lang="hu-HU" sz="2400" b="1" dirty="0"/>
              <a:t> </a:t>
            </a:r>
            <a:r>
              <a:rPr lang="hu-HU" sz="2400" b="1" dirty="0" err="1"/>
              <a:t>on</a:t>
            </a:r>
            <a:r>
              <a:rPr lang="en-GB" sz="2400" b="1" dirty="0"/>
              <a:t> T0</a:t>
            </a:r>
            <a:r>
              <a:rPr lang="hu-HU" sz="2400" b="1" baseline="-25000" dirty="0"/>
              <a:t>DCK</a:t>
            </a:r>
            <a:r>
              <a:rPr lang="hu-HU" sz="2400" b="1" dirty="0"/>
              <a:t>, </a:t>
            </a:r>
            <a:r>
              <a:rPr lang="en-GB" sz="2400" b="1" dirty="0"/>
              <a:t>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en-GB" sz="2400" b="1" dirty="0"/>
              <a:t>T0</a:t>
            </a:r>
            <a:r>
              <a:rPr lang="hu-HU" sz="2400" b="1" baseline="-25000" dirty="0"/>
              <a:t>EDS</a:t>
            </a:r>
            <a:r>
              <a:rPr lang="hu-HU" sz="2400" b="1" dirty="0"/>
              <a:t>, and in </a:t>
            </a:r>
            <a:r>
              <a:rPr lang="hu-HU" sz="2400" b="1" dirty="0" err="1"/>
              <a:t>any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parameters</a:t>
            </a:r>
            <a:r>
              <a:rPr lang="hu-HU" sz="2400" b="1" dirty="0"/>
              <a:t> in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beginning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project (</a:t>
            </a:r>
            <a:r>
              <a:rPr lang="hu-HU" sz="2400" b="1" dirty="0" err="1"/>
              <a:t>according</a:t>
            </a:r>
            <a:r>
              <a:rPr lang="hu-HU" sz="2400" b="1" dirty="0"/>
              <a:t> </a:t>
            </a:r>
            <a:r>
              <a:rPr lang="hu-HU" sz="2400" b="1" dirty="0" err="1"/>
              <a:t>to</a:t>
            </a:r>
            <a:r>
              <a:rPr lang="hu-HU" sz="2400" b="1" dirty="0"/>
              <a:t> </a:t>
            </a:r>
            <a:r>
              <a:rPr lang="hu-HU" sz="2400" b="1" dirty="0" err="1"/>
              <a:t>chi-square</a:t>
            </a:r>
            <a:r>
              <a:rPr lang="hu-HU" sz="2400" b="1" dirty="0"/>
              <a:t> </a:t>
            </a:r>
            <a:r>
              <a:rPr lang="hu-HU" sz="2400" b="1" dirty="0" err="1"/>
              <a:t>tests</a:t>
            </a:r>
            <a:r>
              <a:rPr lang="hu-HU" sz="2400" b="1" dirty="0"/>
              <a:t>).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Dependent variable</a:t>
            </a:r>
            <a:r>
              <a:rPr lang="hu-HU" sz="2400" b="1" dirty="0"/>
              <a:t>s</a:t>
            </a:r>
            <a:r>
              <a:rPr lang="en-GB" sz="2400" b="1" dirty="0"/>
              <a:t>: </a:t>
            </a:r>
            <a:r>
              <a:rPr lang="hu-HU" sz="2400" b="1" dirty="0">
                <a:solidFill>
                  <a:srgbClr val="FF0000"/>
                </a:solidFill>
              </a:rPr>
              <a:t>percents of </a:t>
            </a:r>
            <a:r>
              <a:rPr lang="en-GB" sz="2400" b="1" dirty="0">
                <a:solidFill>
                  <a:srgbClr val="FF0000"/>
                </a:solidFill>
              </a:rPr>
              <a:t>students’ </a:t>
            </a:r>
            <a:r>
              <a:rPr lang="hu-HU" sz="2400" b="1" dirty="0" err="1">
                <a:solidFill>
                  <a:srgbClr val="FF0000"/>
                </a:solidFill>
              </a:rPr>
              <a:t>scores</a:t>
            </a:r>
            <a:r>
              <a:rPr lang="hu-HU" sz="2400" b="1" dirty="0">
                <a:solidFill>
                  <a:srgbClr val="FF0000"/>
                </a:solidFill>
              </a:rPr>
              <a:t> (%) </a:t>
            </a:r>
            <a:r>
              <a:rPr lang="en-GB" sz="2400" b="1" dirty="0">
                <a:solidFill>
                  <a:srgbClr val="FF0000"/>
                </a:solidFill>
              </a:rPr>
              <a:t>in the </a:t>
            </a:r>
            <a:r>
              <a:rPr lang="hu-HU" sz="2400" b="1" dirty="0">
                <a:solidFill>
                  <a:srgbClr val="FF0000"/>
                </a:solidFill>
              </a:rPr>
              <a:t>t</a:t>
            </a:r>
            <a:r>
              <a:rPr lang="en-GB" sz="2400" b="1" dirty="0" err="1">
                <a:solidFill>
                  <a:srgbClr val="FF0000"/>
                </a:solidFill>
              </a:rPr>
              <a:t>est</a:t>
            </a:r>
            <a:r>
              <a:rPr lang="hu-HU" sz="2400" b="1" dirty="0">
                <a:solidFill>
                  <a:srgbClr val="FF0000"/>
                </a:solidFill>
              </a:rPr>
              <a:t>s (</a:t>
            </a:r>
            <a:r>
              <a:rPr lang="hu-HU" sz="2400" b="1" dirty="0" err="1">
                <a:solidFill>
                  <a:srgbClr val="FF0000"/>
                </a:solidFill>
              </a:rPr>
              <a:t>on</a:t>
            </a:r>
            <a:r>
              <a:rPr lang="hu-HU" sz="2400" b="1" dirty="0">
                <a:solidFill>
                  <a:srgbClr val="FF0000"/>
                </a:solidFill>
              </a:rPr>
              <a:t> DCK and EDS </a:t>
            </a:r>
            <a:r>
              <a:rPr lang="hu-HU" sz="2400" b="1" dirty="0" err="1">
                <a:solidFill>
                  <a:srgbClr val="FF0000"/>
                </a:solidFill>
              </a:rPr>
              <a:t>tasks</a:t>
            </a:r>
            <a:r>
              <a:rPr lang="hu-HU" sz="2400" b="1" dirty="0">
                <a:solidFill>
                  <a:srgbClr val="FF0000"/>
                </a:solidFill>
              </a:rPr>
              <a:t>) </a:t>
            </a:r>
            <a:r>
              <a:rPr lang="en-GB" sz="2400" dirty="0"/>
              <a:t>analysed as continuous variables.</a:t>
            </a:r>
            <a:endParaRPr lang="hu-HU" sz="2400" dirty="0"/>
          </a:p>
          <a:p>
            <a:pPr>
              <a:spcBef>
                <a:spcPts val="600"/>
              </a:spcBef>
            </a:pPr>
            <a:r>
              <a:rPr lang="hu-HU" sz="2400" b="1" dirty="0" err="1">
                <a:solidFill>
                  <a:srgbClr val="FF0000"/>
                </a:solidFill>
              </a:rPr>
              <a:t>Cohen’s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i="1" dirty="0">
                <a:solidFill>
                  <a:srgbClr val="FF0000"/>
                </a:solidFill>
              </a:rPr>
              <a:t>d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effect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size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 err="1"/>
              <a:t>values</a:t>
            </a:r>
            <a:r>
              <a:rPr lang="hu-HU" sz="2400" dirty="0"/>
              <a:t> </a:t>
            </a:r>
            <a:r>
              <a:rPr lang="hu-HU" sz="2400" dirty="0" err="1"/>
              <a:t>were</a:t>
            </a:r>
            <a:r>
              <a:rPr lang="hu-HU" sz="2400" dirty="0"/>
              <a:t> </a:t>
            </a:r>
            <a:r>
              <a:rPr lang="hu-HU" sz="2400" dirty="0" err="1"/>
              <a:t>calculated</a:t>
            </a:r>
            <a:r>
              <a:rPr lang="hu-HU" sz="2400" dirty="0"/>
              <a:t>.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</a:rPr>
              <a:t>Partial eta</a:t>
            </a:r>
            <a:r>
              <a:rPr lang="hu-HU" sz="2400" b="1" dirty="0">
                <a:solidFill>
                  <a:srgbClr val="FF0000"/>
                </a:solidFill>
              </a:rPr>
              <a:t>-</a:t>
            </a:r>
            <a:r>
              <a:rPr lang="hu-HU" sz="2400" b="1" dirty="0" err="1">
                <a:solidFill>
                  <a:srgbClr val="FF0000"/>
                </a:solidFill>
              </a:rPr>
              <a:t>squared</a:t>
            </a:r>
            <a:r>
              <a:rPr lang="en-GB" sz="2400" b="1" dirty="0">
                <a:solidFill>
                  <a:srgbClr val="FF0000"/>
                </a:solidFill>
              </a:rPr>
              <a:t> (</a:t>
            </a:r>
            <a:r>
              <a:rPr lang="en-GB" sz="2400" b="1" i="1" dirty="0">
                <a:solidFill>
                  <a:srgbClr val="FF0000"/>
                </a:solidFill>
              </a:rPr>
              <a:t>PES</a:t>
            </a:r>
            <a:r>
              <a:rPr lang="en-GB" sz="2400" b="1" dirty="0">
                <a:solidFill>
                  <a:srgbClr val="FF0000"/>
                </a:solidFill>
              </a:rPr>
              <a:t>) </a:t>
            </a:r>
            <a:r>
              <a:rPr lang="en-GB" sz="2400" dirty="0"/>
              <a:t>was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used as a measure of the </a:t>
            </a:r>
            <a:r>
              <a:rPr lang="en-GB" sz="2400" b="1" dirty="0">
                <a:solidFill>
                  <a:srgbClr val="FF0000"/>
                </a:solidFill>
              </a:rPr>
              <a:t>effect size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 err="1"/>
              <a:t>calculated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ANCOVA.</a:t>
            </a:r>
          </a:p>
        </p:txBody>
      </p:sp>
    </p:spTree>
    <p:extLst>
      <p:ext uri="{BB962C8B-B14F-4D97-AF65-F5344CB8AC3E}">
        <p14:creationId xmlns:p14="http://schemas.microsoft.com/office/powerpoint/2010/main" val="266253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716320-A4E6-480F-BDE1-E0C72A18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4863"/>
            <a:ext cx="8551524" cy="54868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(II.4.)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Cohen’s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63BFC-AF5A-4E93-B6AB-CE4F79BB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41" y="646921"/>
            <a:ext cx="10349346" cy="5779458"/>
          </a:xfrm>
        </p:spPr>
        <p:txBody>
          <a:bodyPr>
            <a:noAutofit/>
          </a:bodyPr>
          <a:lstStyle/>
          <a:p>
            <a:pPr lvl="1"/>
            <a:r>
              <a:rPr lang="en-US" b="1" dirty="0">
                <a:solidFill>
                  <a:srgbClr val="000000"/>
                </a:solidFill>
                <a:effectLst/>
              </a:rPr>
              <a:t>.01:</a:t>
            </a:r>
            <a:r>
              <a:rPr lang="en-US" dirty="0">
                <a:solidFill>
                  <a:srgbClr val="000000"/>
                </a:solidFill>
                <a:effectLst/>
              </a:rPr>
              <a:t> Small effect size</a:t>
            </a:r>
            <a:endParaRPr lang="en-US" dirty="0"/>
          </a:p>
          <a:p>
            <a:pPr lvl="1"/>
            <a:r>
              <a:rPr lang="en-US" b="1" dirty="0">
                <a:solidFill>
                  <a:srgbClr val="000000"/>
                </a:solidFill>
                <a:effectLst/>
              </a:rPr>
              <a:t>.06:</a:t>
            </a:r>
            <a:r>
              <a:rPr lang="en-US" dirty="0">
                <a:solidFill>
                  <a:srgbClr val="000000"/>
                </a:solidFill>
                <a:effectLst/>
              </a:rPr>
              <a:t> Medium effect size</a:t>
            </a:r>
            <a:endParaRPr lang="en-US" dirty="0"/>
          </a:p>
          <a:p>
            <a:pPr lvl="1"/>
            <a:r>
              <a:rPr lang="en-US" b="1" dirty="0">
                <a:solidFill>
                  <a:srgbClr val="000000"/>
                </a:solidFill>
                <a:effectLst/>
              </a:rPr>
              <a:t>.14 or higher:</a:t>
            </a:r>
            <a:r>
              <a:rPr lang="en-US" dirty="0">
                <a:solidFill>
                  <a:srgbClr val="000000"/>
                </a:solidFill>
                <a:effectLst/>
              </a:rPr>
              <a:t> Large effect size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0AC4B-0F4E-CB82-E42A-696EBA1C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628650"/>
            <a:ext cx="10601325" cy="560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15FD9-4466-416F-23A9-59434D61A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254" y="3429000"/>
            <a:ext cx="3944429" cy="2819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6BEF0-FAD8-9651-6391-828C37F42A2E}"/>
              </a:ext>
            </a:extLst>
          </p:cNvPr>
          <p:cNvSpPr txBox="1"/>
          <p:nvPr/>
        </p:nvSpPr>
        <p:spPr>
          <a:xfrm>
            <a:off x="899841" y="6333121"/>
            <a:ext cx="233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5"/>
              </a:rPr>
              <a:t>*</a:t>
            </a:r>
            <a:r>
              <a:rPr lang="hu-HU" dirty="0" err="1">
                <a:hlinkClick r:id="rId5"/>
              </a:rPr>
              <a:t>Effect</a:t>
            </a:r>
            <a:r>
              <a:rPr lang="hu-HU" dirty="0">
                <a:hlinkClick r:id="rId5"/>
              </a:rPr>
              <a:t> </a:t>
            </a:r>
            <a:r>
              <a:rPr lang="hu-HU" dirty="0" err="1">
                <a:hlinkClick r:id="rId5"/>
              </a:rPr>
              <a:t>size</a:t>
            </a:r>
            <a:r>
              <a:rPr lang="hu-HU" dirty="0">
                <a:hlinkClick r:id="rId5"/>
              </a:rPr>
              <a:t> - Wikipedia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18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949669-E8E6-3F6D-B043-6812AB86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3B139F-5510-48E6-5C12-2C59F451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4863"/>
            <a:ext cx="8551524" cy="54868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(II.4.)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Partial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eta-squared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(PES)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F69A82-4794-B5EF-EBA4-E53BD160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41" y="878242"/>
            <a:ext cx="10349346" cy="5779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Partial eta</a:t>
            </a:r>
            <a:r>
              <a:rPr lang="hu-HU" sz="2400" b="1" dirty="0">
                <a:solidFill>
                  <a:srgbClr val="FF0000"/>
                </a:solidFill>
              </a:rPr>
              <a:t>-</a:t>
            </a:r>
            <a:r>
              <a:rPr lang="hu-HU" sz="2400" b="1" dirty="0" err="1">
                <a:solidFill>
                  <a:srgbClr val="FF0000"/>
                </a:solidFill>
              </a:rPr>
              <a:t>squared</a:t>
            </a:r>
            <a:r>
              <a:rPr lang="en-GB" sz="2400" b="1" dirty="0">
                <a:solidFill>
                  <a:srgbClr val="FF0000"/>
                </a:solidFill>
              </a:rPr>
              <a:t> (</a:t>
            </a:r>
            <a:r>
              <a:rPr lang="en-GB" sz="2400" b="1" i="1" dirty="0">
                <a:solidFill>
                  <a:srgbClr val="FF0000"/>
                </a:solidFill>
              </a:rPr>
              <a:t>PES</a:t>
            </a:r>
            <a:r>
              <a:rPr lang="en-GB" sz="2400" b="1" dirty="0">
                <a:solidFill>
                  <a:srgbClr val="FF0000"/>
                </a:solidFill>
              </a:rPr>
              <a:t>) </a:t>
            </a:r>
            <a:r>
              <a:rPr lang="en-GB" sz="2400" dirty="0"/>
              <a:t>was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hu-HU" sz="2400" dirty="0" err="1"/>
              <a:t>also</a:t>
            </a:r>
            <a:r>
              <a:rPr lang="hu-HU" sz="2400" dirty="0"/>
              <a:t> </a:t>
            </a:r>
            <a:r>
              <a:rPr lang="en-GB" sz="2400" dirty="0"/>
              <a:t>used as a measure of the </a:t>
            </a:r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effect size</a:t>
            </a:r>
            <a:r>
              <a:rPr lang="hu-HU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The formula to calculate Partial eta squared is as follows:</a:t>
            </a:r>
            <a:endParaRPr lang="en-US" sz="2400" dirty="0"/>
          </a:p>
          <a:p>
            <a:r>
              <a:rPr lang="en-US" sz="2400" b="1" dirty="0">
                <a:solidFill>
                  <a:srgbClr val="000000"/>
                </a:solidFill>
                <a:effectLst/>
              </a:rPr>
              <a:t>Partial eta squared =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SS</a:t>
            </a:r>
            <a:r>
              <a:rPr lang="en-US" sz="2400" b="1" baseline="-25000" dirty="0" err="1">
                <a:solidFill>
                  <a:srgbClr val="000000"/>
                </a:solidFill>
                <a:effectLst/>
              </a:rPr>
              <a:t>effect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/ (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SS</a:t>
            </a:r>
            <a:r>
              <a:rPr lang="en-US" sz="2400" b="1" baseline="-25000" dirty="0" err="1">
                <a:solidFill>
                  <a:srgbClr val="000000"/>
                </a:solidFill>
                <a:effectLst/>
              </a:rPr>
              <a:t>effect</a:t>
            </a:r>
            <a:r>
              <a:rPr lang="en-US" sz="2400" b="1" baseline="-250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+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SS</a:t>
            </a:r>
            <a:r>
              <a:rPr lang="en-US" sz="2400" b="1" baseline="-25000" dirty="0" err="1">
                <a:solidFill>
                  <a:srgbClr val="000000"/>
                </a:solidFill>
                <a:effectLst/>
              </a:rPr>
              <a:t>error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)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where:</a:t>
            </a:r>
            <a:endParaRPr lang="en-US" sz="2400" dirty="0"/>
          </a:p>
          <a:p>
            <a:pPr lvl="1"/>
            <a:r>
              <a:rPr lang="en-US" b="1" dirty="0" err="1">
                <a:solidFill>
                  <a:srgbClr val="000000"/>
                </a:solidFill>
                <a:effectLst/>
              </a:rPr>
              <a:t>SS</a:t>
            </a:r>
            <a:r>
              <a:rPr lang="en-US" b="1" baseline="-25000" dirty="0" err="1">
                <a:solidFill>
                  <a:srgbClr val="000000"/>
                </a:solidFill>
                <a:effectLst/>
              </a:rPr>
              <a:t>effect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>
                <a:solidFill>
                  <a:srgbClr val="000000"/>
                </a:solidFill>
                <a:effectLst/>
              </a:rPr>
              <a:t> The sum of squares of an effect for one variable.</a:t>
            </a:r>
            <a:endParaRPr lang="en-US" dirty="0"/>
          </a:p>
          <a:p>
            <a:pPr lvl="1"/>
            <a:r>
              <a:rPr lang="en-US" b="1" dirty="0" err="1">
                <a:solidFill>
                  <a:srgbClr val="000000"/>
                </a:solidFill>
                <a:effectLst/>
              </a:rPr>
              <a:t>SS</a:t>
            </a:r>
            <a:r>
              <a:rPr lang="en-US" b="1" baseline="-25000" dirty="0" err="1">
                <a:solidFill>
                  <a:srgbClr val="000000"/>
                </a:solidFill>
                <a:effectLst/>
              </a:rPr>
              <a:t>error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>
                <a:solidFill>
                  <a:srgbClr val="000000"/>
                </a:solidFill>
                <a:effectLst/>
              </a:rPr>
              <a:t> The sum of squares error in the ANOVA model.</a:t>
            </a:r>
            <a:endParaRPr lang="en-US" dirty="0"/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The value for Partial eta squared ranges from 0 to 1, where values closer to 1 indicate a higher proportion of variance that can be explained by a given variable in the model after accounting for variance explained by other variables in the model.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</a:rPr>
              <a:t>The following rules of thumb are used to interpret values for Partial eta squared:</a:t>
            </a:r>
            <a:endParaRPr lang="en-US" sz="2400" dirty="0"/>
          </a:p>
          <a:p>
            <a:pPr lvl="1"/>
            <a:r>
              <a:rPr lang="en-US" b="1" dirty="0">
                <a:solidFill>
                  <a:srgbClr val="000000"/>
                </a:solidFill>
                <a:effectLst/>
              </a:rPr>
              <a:t>.01:</a:t>
            </a:r>
            <a:r>
              <a:rPr lang="en-US" dirty="0">
                <a:solidFill>
                  <a:srgbClr val="000000"/>
                </a:solidFill>
                <a:effectLst/>
              </a:rPr>
              <a:t> Small effect size</a:t>
            </a:r>
            <a:endParaRPr lang="en-US" dirty="0"/>
          </a:p>
          <a:p>
            <a:pPr lvl="1"/>
            <a:r>
              <a:rPr lang="en-US" b="1" dirty="0">
                <a:solidFill>
                  <a:srgbClr val="000000"/>
                </a:solidFill>
                <a:effectLst/>
              </a:rPr>
              <a:t>.06:</a:t>
            </a:r>
            <a:r>
              <a:rPr lang="en-US" dirty="0">
                <a:solidFill>
                  <a:srgbClr val="000000"/>
                </a:solidFill>
                <a:effectLst/>
              </a:rPr>
              <a:t> Medium effect size</a:t>
            </a:r>
            <a:endParaRPr lang="en-US" dirty="0"/>
          </a:p>
          <a:p>
            <a:pPr lvl="1"/>
            <a:r>
              <a:rPr lang="en-US" b="1" dirty="0">
                <a:solidFill>
                  <a:srgbClr val="000000"/>
                </a:solidFill>
                <a:effectLst/>
              </a:rPr>
              <a:t>.14 or higher:</a:t>
            </a:r>
            <a:r>
              <a:rPr lang="en-US" dirty="0">
                <a:solidFill>
                  <a:srgbClr val="000000"/>
                </a:solidFill>
                <a:effectLst/>
              </a:rPr>
              <a:t> Large effect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3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8" y="0"/>
            <a:ext cx="11738345" cy="1265771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II.5.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filling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till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endParaRPr lang="en-GB" sz="32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7F7FE8-DF9D-FF0D-A10F-2932046E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8" y="999460"/>
            <a:ext cx="11982893" cy="5624624"/>
          </a:xfrm>
        </p:spPr>
        <p:txBody>
          <a:bodyPr>
            <a:normAutofit/>
          </a:bodyPr>
          <a:lstStyle/>
          <a:p>
            <a:r>
              <a:rPr lang="hu-HU" sz="2400" dirty="0"/>
              <a:t>603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filled</a:t>
            </a:r>
            <a:r>
              <a:rPr lang="hu-HU" sz="2400" dirty="0"/>
              <a:t> in </a:t>
            </a:r>
            <a:r>
              <a:rPr lang="hu-HU" sz="2400" dirty="0" err="1"/>
              <a:t>each</a:t>
            </a:r>
            <a:r>
              <a:rPr lang="hu-HU" sz="2400" dirty="0"/>
              <a:t> test (T0, T1, T2, T3)</a:t>
            </a:r>
          </a:p>
          <a:p>
            <a:pPr lvl="1"/>
            <a:r>
              <a:rPr lang="hu-HU" dirty="0"/>
              <a:t>298 boys (49.4%)</a:t>
            </a:r>
          </a:p>
          <a:p>
            <a:pPr lvl="1"/>
            <a:r>
              <a:rPr lang="hu-HU" dirty="0"/>
              <a:t>305 </a:t>
            </a:r>
            <a:r>
              <a:rPr lang="hu-HU" dirty="0" err="1"/>
              <a:t>girls</a:t>
            </a:r>
            <a:r>
              <a:rPr lang="hu-HU" dirty="0"/>
              <a:t> (50.6%)</a:t>
            </a:r>
          </a:p>
          <a:p>
            <a:r>
              <a:rPr lang="hu-HU" sz="2400" dirty="0" err="1"/>
              <a:t>Number</a:t>
            </a:r>
            <a:r>
              <a:rPr lang="hu-HU" sz="2400" dirty="0"/>
              <a:t> of </a:t>
            </a:r>
            <a:r>
              <a:rPr lang="hu-HU" sz="2400" dirty="0" err="1"/>
              <a:t>students</a:t>
            </a:r>
            <a:r>
              <a:rPr lang="hu-HU" sz="2400" dirty="0"/>
              <a:t> (</a:t>
            </a:r>
            <a:r>
              <a:rPr lang="hu-HU" sz="2400" i="1" dirty="0"/>
              <a:t>N</a:t>
            </a:r>
            <a:r>
              <a:rPr lang="hu-HU" sz="2400" dirty="0"/>
              <a:t>) in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groups</a:t>
            </a:r>
            <a:r>
              <a:rPr lang="hu-HU" sz="2400" dirty="0"/>
              <a:t>:</a:t>
            </a:r>
          </a:p>
          <a:p>
            <a:pPr lvl="1"/>
            <a:r>
              <a:rPr lang="hu-HU" dirty="0"/>
              <a:t>Group 1: 163 (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Group 2: 224</a:t>
            </a:r>
          </a:p>
          <a:p>
            <a:pPr lvl="1"/>
            <a:r>
              <a:rPr lang="hu-HU" dirty="0"/>
              <a:t>Group 3: 216</a:t>
            </a:r>
          </a:p>
          <a:p>
            <a:r>
              <a:rPr lang="en-GB" sz="2400" dirty="0"/>
              <a:t>Cronbach’s alpha values show acceptable reliability</a:t>
            </a:r>
            <a:r>
              <a:rPr lang="hu-HU" sz="2400" dirty="0"/>
              <a:t>: </a:t>
            </a:r>
          </a:p>
          <a:p>
            <a:pPr marL="0" indent="0">
              <a:buNone/>
            </a:pPr>
            <a:r>
              <a:rPr lang="hu-HU" sz="2400" dirty="0"/>
              <a:t>    T0: 0.740;   T1: 0.678;   T2: 0.689;   T3: 0.734</a:t>
            </a:r>
          </a:p>
          <a:p>
            <a:r>
              <a:rPr lang="hu-HU" sz="2400" dirty="0" err="1"/>
              <a:t>According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chi-squared</a:t>
            </a:r>
            <a:r>
              <a:rPr lang="hu-HU" sz="2400" dirty="0"/>
              <a:t> </a:t>
            </a:r>
            <a:r>
              <a:rPr lang="hu-HU" sz="2400" dirty="0" err="1"/>
              <a:t>tests</a:t>
            </a:r>
            <a:r>
              <a:rPr lang="hu-HU" sz="2400" dirty="0"/>
              <a:t> </a:t>
            </a:r>
            <a:r>
              <a:rPr lang="hu-HU" sz="2400" dirty="0" err="1"/>
              <a:t>among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is a significant difference</a:t>
            </a:r>
            <a:r>
              <a:rPr lang="hu-HU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school ranking 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lang="hu-HU" sz="24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(4,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603) = 39.74,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 =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.000]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is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significant difference in the </a:t>
            </a:r>
            <a:r>
              <a:rPr lang="hu-H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mother’s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lang="hu-HU" sz="24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(2,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603) = 2.234,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 =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.327]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is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significant difference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hu-H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genders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lang="hu-HU" sz="2400" i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(2,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603) = 1.216,</a:t>
            </a:r>
            <a:r>
              <a:rPr lang="hu-H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 = </a:t>
            </a:r>
            <a:r>
              <a:rPr lang="hu-H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.545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people sitting at desks in a classroom&#10;&#10;Description automatically generated">
            <a:extLst>
              <a:ext uri="{FF2B5EF4-FFF2-40B4-BE49-F238E27FC236}">
                <a16:creationId xmlns:a16="http://schemas.microsoft.com/office/drawing/2014/main" id="{75387B64-8C54-1B01-D88E-39305140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07" y="1105209"/>
            <a:ext cx="5529186" cy="24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8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60925" cy="1265771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III.1.a) </a:t>
            </a:r>
            <a:r>
              <a:rPr lang="en-US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Cohen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’s</a:t>
            </a:r>
            <a:r>
              <a:rPr lang="en-US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effect sizes (</a:t>
            </a:r>
            <a:r>
              <a:rPr lang="hu-HU" sz="3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=603), </a:t>
            </a:r>
            <a:r>
              <a:rPr lang="en-US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calculated from the mean difference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between two tests and their standard deviations </a:t>
            </a:r>
            <a:endParaRPr lang="en-GB" sz="32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EC4E9B-025F-377D-6C05-F7C33E7BB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589974"/>
              </p:ext>
            </p:extLst>
          </p:nvPr>
        </p:nvGraphicFramePr>
        <p:xfrm>
          <a:off x="644155" y="1122881"/>
          <a:ext cx="10939130" cy="420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878">
                  <a:extLst>
                    <a:ext uri="{9D8B030D-6E8A-4147-A177-3AD203B41FA5}">
                      <a16:colId xmlns:a16="http://schemas.microsoft.com/office/drawing/2014/main" val="1484978102"/>
                    </a:ext>
                  </a:extLst>
                </a:gridCol>
                <a:gridCol w="1808774">
                  <a:extLst>
                    <a:ext uri="{9D8B030D-6E8A-4147-A177-3AD203B41FA5}">
                      <a16:colId xmlns:a16="http://schemas.microsoft.com/office/drawing/2014/main" val="1215125280"/>
                    </a:ext>
                  </a:extLst>
                </a:gridCol>
                <a:gridCol w="2187826">
                  <a:extLst>
                    <a:ext uri="{9D8B030D-6E8A-4147-A177-3AD203B41FA5}">
                      <a16:colId xmlns:a16="http://schemas.microsoft.com/office/drawing/2014/main" val="1288106734"/>
                    </a:ext>
                  </a:extLst>
                </a:gridCol>
                <a:gridCol w="2187826">
                  <a:extLst>
                    <a:ext uri="{9D8B030D-6E8A-4147-A177-3AD203B41FA5}">
                      <a16:colId xmlns:a16="http://schemas.microsoft.com/office/drawing/2014/main" val="1000465911"/>
                    </a:ext>
                  </a:extLst>
                </a:gridCol>
                <a:gridCol w="2187826">
                  <a:extLst>
                    <a:ext uri="{9D8B030D-6E8A-4147-A177-3AD203B41FA5}">
                      <a16:colId xmlns:a16="http://schemas.microsoft.com/office/drawing/2014/main" val="1574091638"/>
                    </a:ext>
                  </a:extLst>
                </a:gridCol>
              </a:tblGrid>
              <a:tr h="375655">
                <a:tc>
                  <a:txBody>
                    <a:bodyPr/>
                    <a:lstStyle/>
                    <a:p>
                      <a:r>
                        <a:rPr lang="hu-HU" sz="2400" dirty="0" err="1">
                          <a:latin typeface="+mn-lt"/>
                        </a:rPr>
                        <a:t>Groups</a:t>
                      </a:r>
                      <a:r>
                        <a:rPr lang="hu-HU" sz="2400" dirty="0">
                          <a:latin typeface="+mn-lt"/>
                        </a:rPr>
                        <a:t> </a:t>
                      </a:r>
                      <a:r>
                        <a:rPr lang="hu-HU" sz="2400" dirty="0" err="1">
                          <a:latin typeface="+mn-lt"/>
                        </a:rPr>
                        <a:t>compared</a:t>
                      </a:r>
                      <a:endParaRPr lang="hu-H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 – T0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T2 – T1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u-H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 – T2</a:t>
                      </a:r>
                      <a:endParaRPr lang="hu-H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 – T0</a:t>
                      </a:r>
                      <a:endParaRPr lang="hu-HU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67750"/>
                  </a:ext>
                </a:extLst>
              </a:tr>
              <a:tr h="375655">
                <a:tc gridSpan="5">
                  <a:txBody>
                    <a:bodyPr/>
                    <a:lstStyle/>
                    <a:p>
                      <a:pPr algn="ctr"/>
                      <a:r>
                        <a:rPr lang="hu-H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TEST SCORES</a:t>
                      </a:r>
                      <a:endParaRPr lang="hu-HU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686782"/>
                  </a:ext>
                </a:extLst>
              </a:tr>
              <a:tr h="37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2 / Group 1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-0.28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674213"/>
                  </a:ext>
                </a:extLst>
              </a:tr>
              <a:tr h="37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3 / Group 1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986684"/>
                  </a:ext>
                </a:extLst>
              </a:tr>
              <a:tr h="375655">
                <a:tc gridSpan="5"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atin typeface="+mn-lt"/>
                        </a:rPr>
                        <a:t>DCK </a:t>
                      </a:r>
                      <a:r>
                        <a:rPr lang="hu-HU" sz="2400" b="0" dirty="0">
                          <a:latin typeface="+mn-lt"/>
                        </a:rPr>
                        <a:t>(DISCIPLINARY CONTENT KNOWLEDGE SCORES)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075259"/>
                  </a:ext>
                </a:extLst>
              </a:tr>
              <a:tr h="37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2 / Group 1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-0.29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86728"/>
                  </a:ext>
                </a:extLst>
              </a:tr>
              <a:tr h="37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3 / Group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93201"/>
                  </a:ext>
                </a:extLst>
              </a:tr>
              <a:tr h="375655">
                <a:tc gridSpan="5"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atin typeface="+mn-lt"/>
                        </a:rPr>
                        <a:t>EDS </a:t>
                      </a:r>
                      <a:r>
                        <a:rPr lang="hu-HU" sz="2400" b="0" dirty="0">
                          <a:latin typeface="+mn-lt"/>
                        </a:rPr>
                        <a:t>(EXPERIMENTAL DESIGN SKILL SCORES)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40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40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187587"/>
                  </a:ext>
                </a:extLst>
              </a:tr>
              <a:tr h="37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2 / Group 1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395195"/>
                  </a:ext>
                </a:extLst>
              </a:tr>
              <a:tr h="37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3 / Group 1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5249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009A97-370B-22C2-B4E8-854F9A69B666}"/>
              </a:ext>
            </a:extLst>
          </p:cNvPr>
          <p:cNvSpPr txBox="1"/>
          <p:nvPr/>
        </p:nvSpPr>
        <p:spPr>
          <a:xfrm>
            <a:off x="1164656" y="5448775"/>
            <a:ext cx="3601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DCK for the 3 years period: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Group 2: negative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Group 3: negative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67951-D621-7BD6-BFA5-8627C56CAA6E}"/>
              </a:ext>
            </a:extLst>
          </p:cNvPr>
          <p:cNvSpPr txBox="1"/>
          <p:nvPr/>
        </p:nvSpPr>
        <p:spPr>
          <a:xfrm>
            <a:off x="6793831" y="5433097"/>
            <a:ext cx="3569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EDS for the 3 years period: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Group 2: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Group 3: </a:t>
            </a:r>
            <a:r>
              <a:rPr lang="en-GB" sz="2400" dirty="0">
                <a:solidFill>
                  <a:srgbClr val="00B05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918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33312-5E2B-4140-9081-4A7CAA4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3" y="142613"/>
            <a:ext cx="10461173" cy="861775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III.1.b) E</a:t>
            </a:r>
            <a:r>
              <a:rPr lang="en-GB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ffect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sizes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3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u-HU" sz="3200" i="1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=603) 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assumed parameters 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covariant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students’ scores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CAFE112A-4E91-4513-9934-DD710BB48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975397"/>
              </p:ext>
            </p:extLst>
          </p:nvPr>
        </p:nvGraphicFramePr>
        <p:xfrm>
          <a:off x="1116136" y="1045269"/>
          <a:ext cx="9324814" cy="238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306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397708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>
                          <a:latin typeface="+mn-lt"/>
                        </a:rPr>
                        <a:t>Parameter</a:t>
                      </a:r>
                      <a:r>
                        <a:rPr lang="hu-HU" sz="2000" dirty="0">
                          <a:latin typeface="+mn-lt"/>
                        </a:rPr>
                        <a:t>/</a:t>
                      </a:r>
                      <a:r>
                        <a:rPr lang="hu-HU" sz="2000" dirty="0" err="1">
                          <a:latin typeface="+mn-lt"/>
                        </a:rPr>
                        <a:t>covariant</a:t>
                      </a:r>
                      <a:r>
                        <a:rPr lang="hu-HU" sz="2000" dirty="0">
                          <a:latin typeface="+mn-lt"/>
                        </a:rPr>
                        <a:t>↓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DCK</a:t>
                      </a:r>
                      <a:endParaRPr lang="hu-H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DCK</a:t>
                      </a:r>
                      <a:endParaRPr lang="hu-H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DCK</a:t>
                      </a:r>
                      <a:endParaRPr lang="hu-HU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latin typeface="+mn-lt"/>
                        </a:rPr>
                        <a:t>Group</a:t>
                      </a:r>
                      <a:r>
                        <a:rPr lang="hu-HU" sz="2000" b="1" noProof="0" dirty="0">
                          <a:latin typeface="+mn-lt"/>
                        </a:rPr>
                        <a:t> (</a:t>
                      </a:r>
                      <a:r>
                        <a:rPr lang="hu-HU" sz="2000" b="1" noProof="0" dirty="0" err="1">
                          <a:latin typeface="+mn-lt"/>
                        </a:rPr>
                        <a:t>effect</a:t>
                      </a:r>
                      <a:r>
                        <a:rPr lang="hu-HU" sz="2000" b="1" noProof="0" dirty="0">
                          <a:latin typeface="+mn-lt"/>
                        </a:rPr>
                        <a:t> of </a:t>
                      </a:r>
                      <a:r>
                        <a:rPr lang="hu-HU" sz="2000" b="1" noProof="0" dirty="0" err="1">
                          <a:latin typeface="+mn-lt"/>
                        </a:rPr>
                        <a:t>intervention</a:t>
                      </a:r>
                      <a:r>
                        <a:rPr lang="hu-HU" sz="2000" b="1" noProof="0" dirty="0">
                          <a:latin typeface="+mn-lt"/>
                        </a:rPr>
                        <a:t>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0.035*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0.022*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  <a:tr h="345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Mother’s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49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489583"/>
                  </a:ext>
                </a:extLst>
              </a:tr>
              <a:tr h="40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</a:t>
                      </a:r>
                      <a:r>
                        <a:rPr lang="hu-HU" sz="20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DCK</a:t>
                      </a:r>
                      <a:endParaRPr lang="hu-HU" sz="2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4597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10DF7FC-2367-4DFA-9E8B-64BB4840105A}"/>
              </a:ext>
            </a:extLst>
          </p:cNvPr>
          <p:cNvSpPr txBox="1"/>
          <p:nvPr/>
        </p:nvSpPr>
        <p:spPr>
          <a:xfrm>
            <a:off x="1116136" y="5812731"/>
            <a:ext cx="973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effectLst/>
                <a:ea typeface="Calibri" panose="020F0502020204030204" pitchFamily="34" charset="0"/>
              </a:rPr>
              <a:t>*</a:t>
            </a:r>
            <a:r>
              <a:rPr lang="hu-HU" sz="2000" dirty="0" err="1">
                <a:effectLst/>
                <a:ea typeface="Calibri" panose="020F0502020204030204" pitchFamily="34" charset="0"/>
              </a:rPr>
              <a:t>sign</a:t>
            </a:r>
            <a:r>
              <a:rPr lang="hu-HU" sz="2000" dirty="0">
                <a:effectLst/>
                <a:ea typeface="Calibri" panose="020F0502020204030204" pitchFamily="34" charset="0"/>
              </a:rPr>
              <a:t>. (p &lt; .013, </a:t>
            </a:r>
            <a:r>
              <a:rPr lang="hu-HU" sz="2000" dirty="0" err="1">
                <a:effectLst/>
                <a:ea typeface="Calibri" panose="020F0502020204030204" pitchFamily="34" charset="0"/>
              </a:rPr>
              <a:t>Bonferroni</a:t>
            </a:r>
            <a:r>
              <a:rPr lang="hu-HU" sz="2000" dirty="0">
                <a:effectLst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ea typeface="Calibri" panose="020F0502020204030204" pitchFamily="34" charset="0"/>
              </a:rPr>
              <a:t>correction</a:t>
            </a:r>
            <a:r>
              <a:rPr lang="hu-HU" sz="2000" dirty="0">
                <a:effectLst/>
                <a:ea typeface="Calibri" panose="020F0502020204030204" pitchFamily="34" charset="0"/>
              </a:rPr>
              <a:t> </a:t>
            </a:r>
            <a:endParaRPr lang="hu-HU" sz="2000" b="1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E713E791-2477-1B1B-8B97-D05BE9F527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480875"/>
              </p:ext>
            </p:extLst>
          </p:nvPr>
        </p:nvGraphicFramePr>
        <p:xfrm>
          <a:off x="1116136" y="3429000"/>
          <a:ext cx="9324814" cy="238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306">
                  <a:extLst>
                    <a:ext uri="{9D8B030D-6E8A-4147-A177-3AD203B41FA5}">
                      <a16:colId xmlns:a16="http://schemas.microsoft.com/office/drawing/2014/main" val="3035277346"/>
                    </a:ext>
                  </a:extLst>
                </a:gridCol>
                <a:gridCol w="1397708">
                  <a:extLst>
                    <a:ext uri="{9D8B030D-6E8A-4147-A177-3AD203B41FA5}">
                      <a16:colId xmlns:a16="http://schemas.microsoft.com/office/drawing/2014/main" val="1521210617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353362349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34320475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92414265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>
                          <a:latin typeface="+mn-lt"/>
                        </a:rPr>
                        <a:t>Parameter</a:t>
                      </a:r>
                      <a:r>
                        <a:rPr lang="hu-HU" sz="2000" dirty="0">
                          <a:latin typeface="+mn-lt"/>
                        </a:rPr>
                        <a:t>/</a:t>
                      </a:r>
                      <a:r>
                        <a:rPr lang="hu-HU" sz="2000" dirty="0" err="1">
                          <a:latin typeface="+mn-lt"/>
                        </a:rPr>
                        <a:t>covariant</a:t>
                      </a:r>
                      <a:r>
                        <a:rPr lang="hu-HU" sz="2000" dirty="0">
                          <a:latin typeface="+mn-lt"/>
                        </a:rPr>
                        <a:t>↓      </a:t>
                      </a:r>
                      <a:r>
                        <a:rPr lang="hu-HU" sz="2000" i="1" dirty="0">
                          <a:latin typeface="+mn-lt"/>
                        </a:rPr>
                        <a:t>PES→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EDS</a:t>
                      </a:r>
                      <a:endParaRPr lang="hu-H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T1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EDS</a:t>
                      </a:r>
                      <a:endParaRPr lang="hu-H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  <a:r>
                        <a:rPr lang="hu-HU" sz="2000" b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EDS</a:t>
                      </a:r>
                      <a:endParaRPr lang="hu-HU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latin typeface="+mn-lt"/>
                        </a:rPr>
                        <a:t>Group</a:t>
                      </a:r>
                      <a:r>
                        <a:rPr lang="hu-HU" sz="2000" b="1" noProof="0" dirty="0">
                          <a:latin typeface="+mn-lt"/>
                        </a:rPr>
                        <a:t> (</a:t>
                      </a:r>
                      <a:r>
                        <a:rPr lang="hu-HU" sz="2000" b="1" noProof="0" dirty="0" err="1">
                          <a:latin typeface="+mn-lt"/>
                        </a:rPr>
                        <a:t>effect</a:t>
                      </a:r>
                      <a:r>
                        <a:rPr lang="hu-HU" sz="2000" b="1" noProof="0" dirty="0">
                          <a:latin typeface="+mn-lt"/>
                        </a:rPr>
                        <a:t> of </a:t>
                      </a:r>
                      <a:r>
                        <a:rPr lang="hu-HU" sz="2000" b="1" noProof="0" dirty="0" err="1">
                          <a:latin typeface="+mn-lt"/>
                        </a:rPr>
                        <a:t>intervention</a:t>
                      </a:r>
                      <a:r>
                        <a:rPr lang="hu-HU" sz="2000" b="1" noProof="0" dirty="0">
                          <a:latin typeface="+mn-lt"/>
                        </a:rPr>
                        <a:t>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0.014(*)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88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0.014(*)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51946"/>
                  </a:ext>
                </a:extLst>
              </a:tr>
              <a:tr h="345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Mother’s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49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489583"/>
                  </a:ext>
                </a:extLst>
              </a:tr>
              <a:tr h="40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T0</a:t>
                      </a:r>
                      <a:r>
                        <a:rPr lang="hu-HU" sz="20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EDS</a:t>
                      </a:r>
                      <a:endParaRPr lang="hu-HU" sz="20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0.076*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0.064*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0.066*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45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88D05A-0601-EA3C-1014-7E27456FE852}"/>
              </a:ext>
            </a:extLst>
          </p:cNvPr>
          <p:cNvSpPr txBox="1"/>
          <p:nvPr/>
        </p:nvSpPr>
        <p:spPr>
          <a:xfrm>
            <a:off x="202873" y="6227057"/>
            <a:ext cx="1194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Weak significant effect of the intervention on the EDS scores in the end of the 3</a:t>
            </a:r>
            <a:r>
              <a:rPr lang="en-GB" sz="2400" baseline="30000" dirty="0"/>
              <a:t>rd</a:t>
            </a:r>
            <a:r>
              <a:rPr lang="en-GB" sz="2400" dirty="0"/>
              <a:t> school year.</a:t>
            </a:r>
          </a:p>
        </p:txBody>
      </p:sp>
    </p:spTree>
    <p:extLst>
      <p:ext uri="{BB962C8B-B14F-4D97-AF65-F5344CB8AC3E}">
        <p14:creationId xmlns:p14="http://schemas.microsoft.com/office/powerpoint/2010/main" val="260079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418642" y="110516"/>
            <a:ext cx="1169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III.2.a) 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ffect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marks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marks</a:t>
            </a:r>
            <a:endParaRPr lang="hu-HU" sz="32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(T0: mark in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T1-T3: mark in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hu-HU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78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65BB918-A04B-4ED7-AAEB-20FA8862A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069484"/>
              </p:ext>
            </p:extLst>
          </p:nvPr>
        </p:nvGraphicFramePr>
        <p:xfrm>
          <a:off x="2452913" y="1145220"/>
          <a:ext cx="7460343" cy="397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22347659-E0E2-403D-8EF3-8A0604E715B0}"/>
              </a:ext>
            </a:extLst>
          </p:cNvPr>
          <p:cNvSpPr txBox="1"/>
          <p:nvPr/>
        </p:nvSpPr>
        <p:spPr>
          <a:xfrm>
            <a:off x="1400382" y="5021875"/>
            <a:ext cx="10573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(Best mark is 5.)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Marks got worse in each group in Grade 7 and Grade 8,</a:t>
            </a:r>
            <a:r>
              <a:rPr lang="hu-HU" sz="2400" dirty="0"/>
              <a:t> </a:t>
            </a:r>
            <a:r>
              <a:rPr lang="en-GB" sz="2400" dirty="0"/>
              <a:t>but stabilised in Grade 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Marks in Group 1 </a:t>
            </a:r>
            <a:r>
              <a:rPr lang="hu-HU" sz="2400" dirty="0"/>
              <a:t>(</a:t>
            </a:r>
            <a:r>
              <a:rPr lang="en-GB" sz="2400" dirty="0"/>
              <a:t>control group</a:t>
            </a:r>
            <a:r>
              <a:rPr lang="hu-HU" sz="2400" dirty="0"/>
              <a:t>) </a:t>
            </a:r>
            <a:r>
              <a:rPr lang="en-GB" sz="2400" dirty="0"/>
              <a:t>increased in Grade 9.</a:t>
            </a:r>
          </a:p>
        </p:txBody>
      </p:sp>
    </p:spTree>
    <p:extLst>
      <p:ext uri="{BB962C8B-B14F-4D97-AF65-F5344CB8AC3E}">
        <p14:creationId xmlns:p14="http://schemas.microsoft.com/office/powerpoint/2010/main" val="79121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275422" y="110516"/>
            <a:ext cx="1183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III.2.b)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like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(5-point Likert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T0: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T1-T3: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hu-HU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78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2347659-E0E2-403D-8EF3-8A0604E715B0}"/>
              </a:ext>
            </a:extLst>
          </p:cNvPr>
          <p:cNvSpPr txBox="1"/>
          <p:nvPr/>
        </p:nvSpPr>
        <p:spPr>
          <a:xfrm>
            <a:off x="1460473" y="4915347"/>
            <a:ext cx="997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Students</a:t>
            </a:r>
            <a:r>
              <a:rPr lang="hu-HU" sz="2400" dirty="0"/>
              <a:t> like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subject</a:t>
            </a:r>
            <a:r>
              <a:rPr lang="hu-HU" sz="2400" dirty="0"/>
              <a:t> (</a:t>
            </a:r>
            <a:r>
              <a:rPr lang="hu-HU" sz="2400" dirty="0" err="1"/>
              <a:t>science</a:t>
            </a:r>
            <a:r>
              <a:rPr lang="hu-HU" sz="2400" dirty="0"/>
              <a:t>/</a:t>
            </a:r>
            <a:r>
              <a:rPr lang="hu-HU" sz="2400" dirty="0" err="1"/>
              <a:t>chemistry</a:t>
            </a:r>
            <a:r>
              <a:rPr lang="hu-HU" sz="2400" dirty="0"/>
              <a:t>) less and less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years</a:t>
            </a:r>
            <a:r>
              <a:rPr lang="hu-HU" sz="2400" dirty="0"/>
              <a:t>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Group 1 </a:t>
            </a:r>
            <a:r>
              <a:rPr lang="hu-HU" sz="2400" dirty="0"/>
              <a:t>(</a:t>
            </a:r>
            <a:r>
              <a:rPr lang="en-GB" sz="2400" dirty="0"/>
              <a:t>control group</a:t>
            </a:r>
            <a:r>
              <a:rPr lang="hu-HU" sz="2400" dirty="0"/>
              <a:t>) </a:t>
            </a:r>
            <a:r>
              <a:rPr lang="hu-HU" sz="2400" dirty="0" err="1"/>
              <a:t>likes</a:t>
            </a:r>
            <a:r>
              <a:rPr lang="hu-HU" sz="2400" dirty="0"/>
              <a:t> </a:t>
            </a:r>
            <a:r>
              <a:rPr lang="hu-HU" sz="2400" dirty="0" err="1"/>
              <a:t>it</a:t>
            </a:r>
            <a:r>
              <a:rPr lang="hu-HU" sz="2400" dirty="0"/>
              <a:t> </a:t>
            </a:r>
            <a:r>
              <a:rPr lang="hu-HU" sz="2400" dirty="0" err="1"/>
              <a:t>slightly</a:t>
            </a:r>
            <a:r>
              <a:rPr lang="hu-HU" sz="2400" dirty="0"/>
              <a:t> more </a:t>
            </a:r>
            <a:r>
              <a:rPr lang="hu-HU" sz="2400" dirty="0" err="1"/>
              <a:t>than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experimental</a:t>
            </a:r>
            <a:r>
              <a:rPr lang="hu-HU" sz="2400" dirty="0"/>
              <a:t> </a:t>
            </a:r>
            <a:r>
              <a:rPr lang="hu-HU" sz="2400" dirty="0" err="1"/>
              <a:t>groups</a:t>
            </a:r>
            <a:r>
              <a:rPr lang="hu-H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(The </a:t>
            </a:r>
            <a:r>
              <a:rPr lang="hu-HU" sz="2400" dirty="0" err="1"/>
              <a:t>difference</a:t>
            </a:r>
            <a:r>
              <a:rPr lang="hu-HU" sz="2400" dirty="0"/>
              <a:t> </a:t>
            </a:r>
            <a:r>
              <a:rPr lang="hu-HU" sz="2400" dirty="0" err="1"/>
              <a:t>due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better</a:t>
            </a:r>
            <a:r>
              <a:rPr lang="hu-HU" sz="2400" dirty="0"/>
              <a:t> </a:t>
            </a:r>
            <a:r>
              <a:rPr lang="hu-HU" sz="2400" dirty="0" err="1"/>
              <a:t>marks</a:t>
            </a:r>
            <a:r>
              <a:rPr lang="hu-HU" sz="2400" dirty="0"/>
              <a:t>?)</a:t>
            </a:r>
            <a:endParaRPr lang="en-GB" sz="2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02CD5BC-A4D7-4C4D-8535-12A4944EC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496204"/>
              </p:ext>
            </p:extLst>
          </p:nvPr>
        </p:nvGraphicFramePr>
        <p:xfrm>
          <a:off x="1553029" y="1162366"/>
          <a:ext cx="8053171" cy="393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993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231354" y="110516"/>
            <a:ext cx="11882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III.2.c) </a:t>
            </a:r>
            <a:r>
              <a:rPr lang="en-US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on students' perception of the importance of experiments in science 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(5-point Likert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hu-HU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78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77212" y="6373007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040175-5DFF-4560-9F6A-48B1095DE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059143"/>
              </p:ext>
            </p:extLst>
          </p:nvPr>
        </p:nvGraphicFramePr>
        <p:xfrm>
          <a:off x="2329983" y="1191514"/>
          <a:ext cx="7692571" cy="401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13650AC3-8394-4351-872B-A298BB4A96F4}"/>
              </a:ext>
            </a:extLst>
          </p:cNvPr>
          <p:cNvSpPr txBox="1"/>
          <p:nvPr/>
        </p:nvSpPr>
        <p:spPr>
          <a:xfrm>
            <a:off x="2329983" y="5208430"/>
            <a:ext cx="792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High </a:t>
            </a:r>
            <a:r>
              <a:rPr lang="en-GB" sz="2400" dirty="0" err="1"/>
              <a:t>av</a:t>
            </a:r>
            <a:r>
              <a:rPr lang="hu-HU" sz="2400" dirty="0"/>
              <a:t>e</a:t>
            </a:r>
            <a:r>
              <a:rPr lang="en-GB" sz="2400" dirty="0"/>
              <a:t>rage values that do not change much.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Experimental groups are not better than the control group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01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665582" y="13442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163312" y="1180140"/>
            <a:ext cx="6012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romanUcPeriod"/>
            </a:pP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scientific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guided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inquiry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goal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endParaRPr lang="hu-HU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Tx/>
              <a:buAutoNum type="romanUcPeriod"/>
            </a:pPr>
            <a:r>
              <a:rPr lang="en-GB" sz="2400" dirty="0">
                <a:solidFill>
                  <a:srgbClr val="01285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The present 4</a:t>
            </a:r>
            <a:r>
              <a:rPr lang="hu-HU" sz="2400" dirty="0">
                <a:solidFill>
                  <a:srgbClr val="01285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sz="2400" dirty="0">
                <a:solidFill>
                  <a:srgbClr val="01285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year</a:t>
            </a:r>
            <a:r>
              <a:rPr lang="hu-HU" sz="2400" dirty="0">
                <a:solidFill>
                  <a:srgbClr val="01285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400" dirty="0">
                <a:solidFill>
                  <a:srgbClr val="01285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project</a:t>
            </a:r>
            <a:r>
              <a:rPr lang="hu-HU" sz="2400" dirty="0">
                <a:solidFill>
                  <a:srgbClr val="01285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971550" lvl="1" indent="-514350">
              <a:buFontTx/>
              <a:buAutoNum type="arabicPeriod"/>
            </a:pP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method and sample</a:t>
            </a:r>
            <a:endParaRPr lang="hu-HU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514350">
              <a:buFontTx/>
              <a:buAutoNum type="arabicPeriod"/>
            </a:pP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Research model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endParaRPr lang="en-GB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Examples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worksheets</a:t>
            </a:r>
            <a:endParaRPr lang="hu-HU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Statistical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endParaRPr lang="hu-HU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Sample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endParaRPr lang="en-GB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Results of the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first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3</a:t>
            </a: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school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year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914400" lvl="1" indent="-457200">
              <a:buAutoNum type="arabicPeriod"/>
            </a:pP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ffects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</a:t>
            </a:r>
            <a:r>
              <a:rPr lang="en-GB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xperimental</a:t>
            </a: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endParaRPr lang="hu-HU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skills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and d</a:t>
            </a:r>
            <a:r>
              <a:rPr lang="en-GB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isciplinary</a:t>
            </a:r>
            <a:r>
              <a:rPr lang="en-GB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content knowledge</a:t>
            </a:r>
            <a:endParaRPr lang="hu-HU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marks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and a</a:t>
            </a:r>
            <a:r>
              <a:rPr lang="en-GB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ttitudes</a:t>
            </a:r>
            <a:endParaRPr lang="en-GB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r>
              <a:rPr lang="hu-HU" sz="24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en-GB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onclusio</a:t>
            </a:r>
            <a:r>
              <a:rPr lang="hu-HU" sz="24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ns</a:t>
            </a:r>
            <a:endParaRPr lang="en-GB" sz="24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3787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 descr="A képen fedett pályás, Oktatás, Tanulás, osztály látható&#10;&#10;Automatikusan generált leírás">
            <a:extLst>
              <a:ext uri="{FF2B5EF4-FFF2-40B4-BE49-F238E27FC236}">
                <a16:creationId xmlns:a16="http://schemas.microsoft.com/office/drawing/2014/main" id="{8D587827-B4F3-1B35-9B00-ACAB517F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4176"/>
            <a:ext cx="6062721" cy="45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0" y="11051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III.2.d) </a:t>
            </a:r>
            <a:r>
              <a:rPr lang="en-US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on students’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preference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step-by-step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experiments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experimental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(5-point Likert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hu-HU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4598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77212" y="6205930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3650AC3-8394-4351-872B-A298BB4A96F4}"/>
              </a:ext>
            </a:extLst>
          </p:cNvPr>
          <p:cNvSpPr txBox="1"/>
          <p:nvPr/>
        </p:nvSpPr>
        <p:spPr>
          <a:xfrm>
            <a:off x="1310666" y="5248594"/>
            <a:ext cx="10446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lower the value the less student rejects experiment designing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Group 3 rejects </a:t>
            </a:r>
            <a:r>
              <a:rPr lang="hu-HU" sz="2400" dirty="0" err="1"/>
              <a:t>slightly</a:t>
            </a:r>
            <a:r>
              <a:rPr lang="hu-HU" sz="2400" dirty="0"/>
              <a:t> </a:t>
            </a:r>
            <a:r>
              <a:rPr lang="en-GB" sz="2400" dirty="0"/>
              <a:t>less the experimental design than the other two groups.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478BBFB-B77F-4DDA-AE7A-D41A7170D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55801"/>
              </p:ext>
            </p:extLst>
          </p:nvPr>
        </p:nvGraphicFramePr>
        <p:xfrm>
          <a:off x="2774293" y="1174369"/>
          <a:ext cx="7046246" cy="407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46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777960" y="206952"/>
            <a:ext cx="1133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C</a:t>
            </a:r>
            <a:r>
              <a:rPr lang="en-GB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onclusion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en-GB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782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9372E34-8153-60C5-21F6-3840CBCEF898}"/>
              </a:ext>
            </a:extLst>
          </p:cNvPr>
          <p:cNvSpPr txBox="1"/>
          <p:nvPr/>
        </p:nvSpPr>
        <p:spPr>
          <a:xfrm>
            <a:off x="0" y="102350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GB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irect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teaching of experimental design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lang="hu-HU" sz="2400" b="1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b="1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3: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BEFORE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seems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worth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2: AFTER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step-by-step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experimentt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seem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Groupd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3: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seemed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less DCK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9.</a:t>
            </a:r>
            <a:endParaRPr lang="hu-H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3 rejects </a:t>
            </a:r>
            <a:r>
              <a:rPr lang="hu-HU" sz="24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slightly</a:t>
            </a:r>
            <a:r>
              <a:rPr lang="hu-HU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the experimental design than the other two groups. </a:t>
            </a:r>
            <a:endParaRPr lang="hu-HU" sz="24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Preliminary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(T0) had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strongest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EDS </a:t>
            </a:r>
            <a:r>
              <a:rPr lang="hu-HU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scores</a:t>
            </a:r>
            <a:r>
              <a:rPr lang="hu-H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decreased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be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influence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tasks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Probabaly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</a:t>
            </a:r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able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</a:t>
            </a:r>
            <a:r>
              <a:rPr lang="hu-H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8248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282974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Publications</a:t>
            </a:r>
            <a:r>
              <a:rPr lang="en-GB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2875AF1-E690-CB02-8F7E-7B13A3031FF4}"/>
              </a:ext>
            </a:extLst>
          </p:cNvPr>
          <p:cNvSpPr txBox="1"/>
          <p:nvPr/>
        </p:nvSpPr>
        <p:spPr>
          <a:xfrm>
            <a:off x="451692" y="1290313"/>
            <a:ext cx="117403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Tóth, Z., (2016), An inquiry-based approach of traditional ’step-by-step’ experiments, </a:t>
            </a:r>
            <a:r>
              <a:rPr lang="en-GB" sz="20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17,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923–961., 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0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https://doi.org/10.1039/C6RP00044D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Tóth, Z., Kiss, E., (2020), Introducing students to experimental design skills,</a:t>
            </a:r>
            <a:r>
              <a:rPr lang="en-GB" sz="20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Chemistry Education Research and Practice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21,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331–356. 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0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https://doi.org/10.1039/C9RP00234K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Tóth, Z.,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R., (2021), Teaching of experimental design skills: results from a longitudinal study, </a:t>
            </a:r>
            <a:r>
              <a:rPr lang="en-GB" sz="20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22,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1054–1073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0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https://doi.org/10.1039/D0RP00338G</a:t>
            </a:r>
            <a:r>
              <a:rPr lang="hu-HU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Tóth, Z.,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Borbás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R., Füzesi, I., (2023), Scaffolding of experimental design skills, </a:t>
            </a:r>
            <a:r>
              <a:rPr lang="en-GB" sz="20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Chemistry Education Research and Practice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24,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599–623.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0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https://doi.org/10.1039/D2RP00260D</a:t>
            </a:r>
            <a:r>
              <a:rPr lang="hu-HU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Szalay, L., Tóth, Z., Borbás, R. &amp; Füzesi, I. (2024) </a:t>
            </a: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in developing experimental design skills </a:t>
            </a:r>
            <a:r>
              <a:rPr lang="hu-HU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junior </a:t>
            </a:r>
            <a:r>
              <a:rPr lang="hu-HU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learners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u-HU" sz="20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</a:t>
            </a:r>
            <a:r>
              <a:rPr lang="hu-HU" sz="20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Turkish</a:t>
            </a:r>
            <a:r>
              <a:rPr lang="hu-HU" sz="20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Education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hu-HU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(3), 484-511. </a:t>
            </a: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 https://doi.org/10.36681/ </a:t>
            </a:r>
            <a:r>
              <a:rPr lang="en-GB" sz="2000" u="sng" dirty="0">
                <a:solidFill>
                  <a:srgbClr val="0000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View of Volume: 21 Issue: 3 (2024): Journal of Turkish Science Education (tused.org)</a:t>
            </a: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7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0979729-44D8-A546-B619-79FA9424F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808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531036" y="2493835"/>
            <a:ext cx="896344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</a:t>
            </a:r>
            <a:r>
              <a:rPr lang="en-US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3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hu-HU" sz="3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study was funded by the</a:t>
            </a:r>
            <a:r>
              <a:rPr lang="hu-HU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</a:t>
            </a:r>
            <a:r>
              <a:rPr lang="en-GB" sz="2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for </a:t>
            </a:r>
          </a:p>
          <a:p>
            <a:pPr>
              <a:lnSpc>
                <a:spcPct val="100000"/>
              </a:lnSpc>
            </a:pPr>
            <a:r>
              <a:rPr lang="en-GB" sz="2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Education Development of the Hungarian Academy of Sciences</a:t>
            </a: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723899" y="5334080"/>
            <a:ext cx="7751361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Luca Szalay (luca.szalay@ttk.elte.hu)</a:t>
            </a:r>
          </a:p>
          <a:p>
            <a:pPr>
              <a:lnSpc>
                <a:spcPct val="134000"/>
              </a:lnSpc>
            </a:pPr>
            <a:r>
              <a:rPr lang="en-GB" sz="17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MTA-ELTE Research Group on Inquiry-based Chemistry Education: </a:t>
            </a:r>
          </a:p>
          <a:p>
            <a:pPr>
              <a:lnSpc>
                <a:spcPct val="134000"/>
              </a:lnSpc>
            </a:pPr>
            <a:r>
              <a:rPr lang="hu-HU" sz="2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http://ttomc.elte.hu/publications/90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692427"/>
            <a:ext cx="7365636" cy="8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5" name="Kép 4" descr="A képen ruházat, személy, Tanulás, Oktatás látható&#10;&#10;Automatikusan generált leírás">
            <a:extLst>
              <a:ext uri="{FF2B5EF4-FFF2-40B4-BE49-F238E27FC236}">
                <a16:creationId xmlns:a16="http://schemas.microsoft.com/office/drawing/2014/main" id="{3193EAE0-7372-2B31-3CC2-E4D71878E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04" y="-9808"/>
            <a:ext cx="5011995" cy="2312081"/>
          </a:xfrm>
          <a:prstGeom prst="rect">
            <a:avLst/>
          </a:prstGeom>
        </p:spPr>
      </p:pic>
      <p:pic>
        <p:nvPicPr>
          <p:cNvPr id="11" name="Kép 10" descr="A képen ruházat, fedett pályás, személy, Tanulás látható&#10;&#10;Automatikusan generált leírás">
            <a:extLst>
              <a:ext uri="{FF2B5EF4-FFF2-40B4-BE49-F238E27FC236}">
                <a16:creationId xmlns:a16="http://schemas.microsoft.com/office/drawing/2014/main" id="{BF759744-C073-FA0D-094B-A44D7DFA5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434" y="2259409"/>
            <a:ext cx="3492865" cy="46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257252"/>
            <a:ext cx="1051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en-GB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experiments</a:t>
            </a:r>
            <a:endParaRPr lang="en-GB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36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-1" y="1071921"/>
            <a:ext cx="12191999" cy="537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b="1" kern="1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GB" sz="2400" b="1" kern="100" dirty="0" err="1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ocus</a:t>
            </a:r>
            <a:r>
              <a:rPr lang="en-GB" sz="2400" b="1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student experiment</a:t>
            </a:r>
            <a:r>
              <a:rPr lang="hu-HU" sz="2400" b="1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s: </a:t>
            </a: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reinforcing and demonstrating scientific content </a:t>
            </a:r>
            <a:r>
              <a:rPr lang="hu-HU" sz="2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en-GB" sz="2400" b="1" kern="1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practicing scientific thinking </a:t>
            </a: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2400" kern="100" dirty="0" err="1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Hofstein</a:t>
            </a: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2015). </a:t>
            </a:r>
            <a:endParaRPr lang="hu-HU" sz="2400" kern="100" dirty="0"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b="1" kern="1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Elements</a:t>
            </a:r>
            <a:r>
              <a:rPr lang="hu-HU" sz="2400" b="1" kern="1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</a:t>
            </a:r>
            <a:r>
              <a:rPr lang="en-GB" sz="2400" b="1" kern="100" dirty="0" err="1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cientific</a:t>
            </a:r>
            <a:r>
              <a:rPr lang="en-GB" sz="2400" b="1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thinking</a:t>
            </a:r>
            <a:r>
              <a:rPr lang="hu-HU" sz="2400" b="1" kern="1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are closely related to </a:t>
            </a:r>
            <a:r>
              <a:rPr lang="en-GB" sz="2400" b="1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scientific cognition</a:t>
            </a:r>
            <a:r>
              <a:rPr lang="hu-HU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and control of variables</a:t>
            </a:r>
            <a:endParaRPr lang="hu-HU" sz="2400" kern="100" dirty="0"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kern="1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400" kern="100" dirty="0" err="1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ausality</a:t>
            </a:r>
            <a:endParaRPr lang="hu-HU" sz="2400" kern="100" dirty="0"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hypothesis generation and testing</a:t>
            </a:r>
            <a:endParaRPr lang="hu-HU" sz="2400" kern="100" dirty="0"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b="1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of experiments </a:t>
            </a: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2400" kern="100" dirty="0" err="1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Csapó</a:t>
            </a:r>
            <a:r>
              <a:rPr lang="en-GB" sz="2400" kern="100" dirty="0">
                <a:solidFill>
                  <a:srgbClr val="0128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2022).</a:t>
            </a:r>
            <a:endParaRPr lang="hu-HU" sz="2400" kern="100" dirty="0">
              <a:solidFill>
                <a:srgbClr val="0128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Hofstein</a:t>
            </a:r>
            <a:r>
              <a:rPr lang="en-GB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A., (2015), The Development of Higher Order Learning Skills in High School Chemistry Laboratory: „Skills for Life”, 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in: Garcia-Martinez J. and Serrano-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Torregosa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E., (eds.), </a:t>
            </a:r>
            <a:r>
              <a:rPr lang="en-GB" i="1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Chemistry Education: Best Practices, Opportunities and Trends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, 1</a:t>
            </a:r>
            <a:r>
              <a:rPr lang="en-GB" kern="100" baseline="300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ed., Wiley-VCH Verlag GmbH &amp; Co., KGaA, Weinheim, Germany, pp. 517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535.</a:t>
            </a:r>
            <a:r>
              <a:rPr lang="en-GB" kern="10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u-HU" dirty="0">
              <a:solidFill>
                <a:srgbClr val="01285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* *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Csapó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B., (2022), A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gondolkodás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fejlesztése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és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tudás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alkalmazása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természettudomány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diagnosztikus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értékelésének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tartalmi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kereteiben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(Development of Thinking and Application of Knowledge in the Frameworks for Diagnostic Assessment of Science; in Hungarian), (2022), Magyar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Tudomány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STEM </a:t>
            </a:r>
            <a:r>
              <a:rPr lang="en-GB" i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tanításának</a:t>
            </a:r>
            <a:r>
              <a:rPr lang="en-GB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és</a:t>
            </a:r>
            <a:r>
              <a:rPr lang="en-GB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tanulásának</a:t>
            </a:r>
            <a:r>
              <a:rPr lang="en-GB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aktuális</a:t>
            </a:r>
            <a:r>
              <a:rPr lang="en-GB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kérdései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(Current Issues in Teaching and Learning STEM), 2022/11,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Tematikus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összeállítás</a:t>
            </a:r>
            <a:r>
              <a:rPr lang="en-GB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(Thematic compilation), DOI: 10.1556/2065.183.2022.11.2</a:t>
            </a:r>
            <a:endParaRPr lang="hu-HU" dirty="0">
              <a:solidFill>
                <a:srgbClr val="01285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958155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9FE60D-FE0C-5826-52CF-46121E42D039}"/>
              </a:ext>
            </a:extLst>
          </p:cNvPr>
          <p:cNvCxnSpPr/>
          <p:nvPr/>
        </p:nvCxnSpPr>
        <p:spPr>
          <a:xfrm>
            <a:off x="1557518" y="1729648"/>
            <a:ext cx="837282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22B2-9C1E-AA02-B021-3AFAFFD56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ADFB012-243C-D32B-58A8-819A1AAF94DA}"/>
              </a:ext>
            </a:extLst>
          </p:cNvPr>
          <p:cNvSpPr txBox="1"/>
          <p:nvPr/>
        </p:nvSpPr>
        <p:spPr>
          <a:xfrm>
            <a:off x="838200" y="257252"/>
            <a:ext cx="1051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en-GB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Guided inquiry and the goal of the research group</a:t>
            </a:r>
          </a:p>
          <a:p>
            <a:endParaRPr lang="en-GB" sz="36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23D7DE5-4F00-EB16-D216-88ED800E142F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AA2E1E9F-BF03-0707-6F74-F03F139BAE4B}"/>
              </a:ext>
            </a:extLst>
          </p:cNvPr>
          <p:cNvSpPr txBox="1"/>
          <p:nvPr/>
        </p:nvSpPr>
        <p:spPr>
          <a:xfrm>
            <a:off x="641251" y="1272751"/>
            <a:ext cx="11434069" cy="532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nquiry-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ased 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cience 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earning/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eaching/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ducation” (IBL, IBST, 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IBSE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teaching/learning process is </a:t>
            </a:r>
            <a:r>
              <a:rPr lang="en-GB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modelling the steps of scientific research</a:t>
            </a:r>
          </a:p>
          <a:p>
            <a:pPr marL="342900" indent="-342900">
              <a:lnSpc>
                <a:spcPct val="114000"/>
              </a:lnSpc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lassification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according to the measure of </a:t>
            </a:r>
            <a:r>
              <a:rPr lang="en-GB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students’ independence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-GB" dirty="0">
                <a:ea typeface="Open Sans" panose="020B0606030504020204" pitchFamily="34" charset="0"/>
                <a:cs typeface="Open Sans" panose="020B0606030504020204" pitchFamily="34" charset="0"/>
              </a:rPr>
              <a:t>Essentially no inquiry</a:t>
            </a:r>
            <a:r>
              <a:rPr lang="hu-HU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Xu, H.;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Talanquer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V. (2013), Effect of the level of inquiry of lab experiments on general chemistry students’ written reflections.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ournal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Chem</a:t>
            </a:r>
            <a:r>
              <a:rPr lang="hu-HU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istry</a:t>
            </a:r>
            <a:r>
              <a:rPr lang="hu-HU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hu-HU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ation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(1), 21</a:t>
            </a:r>
            <a:r>
              <a:rPr lang="en-GB" dirty="0">
                <a:effectLst/>
                <a:ea typeface="AdvOT8608a8d1+22"/>
                <a:cs typeface="Times New Roman" panose="02020603050405020304" pitchFamily="18" charset="0"/>
              </a:rPr>
              <a:t>−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4A8C1BF7-B2C0-113E-FBA2-397884CDC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958155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3DB0284E-99B7-4730-C975-24FCC234A867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áblázat 3">
            <a:extLst>
              <a:ext uri="{FF2B5EF4-FFF2-40B4-BE49-F238E27FC236}">
                <a16:creationId xmlns:a16="http://schemas.microsoft.com/office/drawing/2014/main" id="{7AC434F9-99CD-3248-E1BE-A42F0A16D287}"/>
              </a:ext>
            </a:extLst>
          </p:cNvPr>
          <p:cNvGraphicFramePr>
            <a:graphicFrameLocks noGrp="1"/>
          </p:cNvGraphicFramePr>
          <p:nvPr/>
        </p:nvGraphicFramePr>
        <p:xfrm>
          <a:off x="3" y="2597466"/>
          <a:ext cx="12191999" cy="264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385">
                  <a:extLst>
                    <a:ext uri="{9D8B030D-6E8A-4147-A177-3AD203B41FA5}">
                      <a16:colId xmlns:a16="http://schemas.microsoft.com/office/drawing/2014/main" val="2401822890"/>
                    </a:ext>
                  </a:extLst>
                </a:gridCol>
                <a:gridCol w="2813538">
                  <a:extLst>
                    <a:ext uri="{9D8B030D-6E8A-4147-A177-3AD203B41FA5}">
                      <a16:colId xmlns:a16="http://schemas.microsoft.com/office/drawing/2014/main" val="964912287"/>
                    </a:ext>
                  </a:extLst>
                </a:gridCol>
                <a:gridCol w="2729132">
                  <a:extLst>
                    <a:ext uri="{9D8B030D-6E8A-4147-A177-3AD203B41FA5}">
                      <a16:colId xmlns:a16="http://schemas.microsoft.com/office/drawing/2014/main" val="798853121"/>
                    </a:ext>
                  </a:extLst>
                </a:gridCol>
                <a:gridCol w="4074944">
                  <a:extLst>
                    <a:ext uri="{9D8B030D-6E8A-4147-A177-3AD203B41FA5}">
                      <a16:colId xmlns:a16="http://schemas.microsoft.com/office/drawing/2014/main" val="403906358"/>
                    </a:ext>
                  </a:extLst>
                </a:gridCol>
              </a:tblGrid>
              <a:tr h="464233"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Type</a:t>
                      </a:r>
                      <a:r>
                        <a:rPr lang="hu-HU" sz="2400" noProof="0" dirty="0"/>
                        <a:t> of </a:t>
                      </a:r>
                      <a:r>
                        <a:rPr lang="hu-HU" sz="2400" noProof="0" dirty="0" err="1"/>
                        <a:t>inquiry</a:t>
                      </a:r>
                      <a:endParaRPr lang="en-GB" sz="2400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2400" noProof="0" dirty="0"/>
                        <a:t>Is it known for the students…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hu-HU" dirty="0"/>
                        <a:t>Adott 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52431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/>
                        <a:t>…the research 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/>
                        <a:t>…the research method?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…the explanation of the results?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31099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en-GB" sz="2000" b="1" noProof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78014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en-GB" sz="2000" b="1" noProof="0"/>
                        <a:t>Guided/Bounded</a:t>
                      </a:r>
                      <a:endParaRPr lang="en-GB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75896"/>
                  </a:ext>
                </a:extLst>
              </a:tr>
              <a:tr h="411602"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Structured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6768"/>
                  </a:ext>
                </a:extLst>
              </a:tr>
              <a:tr h="441313">
                <a:tc>
                  <a:txBody>
                    <a:bodyPr/>
                    <a:lstStyle/>
                    <a:p>
                      <a:r>
                        <a:rPr lang="en-GB" sz="2000" b="1" noProof="0" dirty="0"/>
                        <a:t>Confirmation/Closed</a:t>
                      </a:r>
                      <a:r>
                        <a:rPr lang="hu-HU" sz="200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0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4402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E1F8BFD7-E504-5363-E0C3-66F061A6F8E1}"/>
              </a:ext>
            </a:extLst>
          </p:cNvPr>
          <p:cNvSpPr/>
          <p:nvPr/>
        </p:nvSpPr>
        <p:spPr>
          <a:xfrm>
            <a:off x="3" y="3999156"/>
            <a:ext cx="2011677" cy="298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52E34705-5F6C-C50A-7A04-A608AAE21E2D}"/>
              </a:ext>
            </a:extLst>
          </p:cNvPr>
          <p:cNvCxnSpPr>
            <a:cxnSpLocks/>
          </p:cNvCxnSpPr>
          <p:nvPr/>
        </p:nvCxnSpPr>
        <p:spPr>
          <a:xfrm flipV="1">
            <a:off x="7098204" y="4097630"/>
            <a:ext cx="0" cy="643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407963" y="124140"/>
            <a:ext cx="1182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II.1. R</a:t>
            </a:r>
            <a:r>
              <a:rPr lang="en-GB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esearch</a:t>
            </a:r>
            <a:r>
              <a:rPr lang="en-GB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method and sample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áblázat 4">
            <a:extLst>
              <a:ext uri="{FF2B5EF4-FFF2-40B4-BE49-F238E27FC236}">
                <a16:creationId xmlns:a16="http://schemas.microsoft.com/office/drawing/2014/main" id="{9E516698-9770-6F57-7254-411EBB64B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2045"/>
              </p:ext>
            </p:extLst>
          </p:nvPr>
        </p:nvGraphicFramePr>
        <p:xfrm>
          <a:off x="43961" y="857384"/>
          <a:ext cx="12192000" cy="526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63">
                  <a:extLst>
                    <a:ext uri="{9D8B030D-6E8A-4147-A177-3AD203B41FA5}">
                      <a16:colId xmlns:a16="http://schemas.microsoft.com/office/drawing/2014/main" val="2923725072"/>
                    </a:ext>
                  </a:extLst>
                </a:gridCol>
                <a:gridCol w="9040837">
                  <a:extLst>
                    <a:ext uri="{9D8B030D-6E8A-4147-A177-3AD203B41FA5}">
                      <a16:colId xmlns:a16="http://schemas.microsoft.com/office/drawing/2014/main" val="1347760699"/>
                    </a:ext>
                  </a:extLst>
                </a:gridCol>
              </a:tblGrid>
              <a:tr h="697179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Longitudinal research: 4 school years 2021-2025</a:t>
                      </a:r>
                      <a:r>
                        <a:rPr lang="hu-HU" sz="2400" noProof="0" dirty="0"/>
                        <a:t> (</a:t>
                      </a:r>
                      <a:r>
                        <a:rPr lang="hu-HU" sz="2400" noProof="0" dirty="0" err="1"/>
                        <a:t>Grade</a:t>
                      </a:r>
                      <a:r>
                        <a:rPr lang="hu-HU" sz="2400" noProof="0" dirty="0"/>
                        <a:t> 7-10)</a:t>
                      </a:r>
                      <a:endParaRPr lang="en-GB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964213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pPr algn="l"/>
                      <a:r>
                        <a:rPr lang="en-GB" sz="2400" noProof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6 lessons/school year (=24 lessons</a:t>
                      </a:r>
                      <a:r>
                        <a:rPr lang="hu-HU" sz="2400" noProof="0" dirty="0"/>
                        <a:t>, </a:t>
                      </a:r>
                      <a:r>
                        <a:rPr lang="en-GB" sz="2400" noProof="0" dirty="0"/>
                        <a:t>partially spent with the worksheets)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91759"/>
                  </a:ext>
                </a:extLst>
              </a:tr>
              <a:tr h="449024"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/>
                        <a:t>Test 0 (</a:t>
                      </a:r>
                      <a:r>
                        <a:rPr lang="en-GB" sz="2400" b="1" noProof="0" dirty="0">
                          <a:solidFill>
                            <a:schemeClr val="tx1"/>
                          </a:solidFill>
                        </a:rPr>
                        <a:t>T0</a:t>
                      </a:r>
                      <a:r>
                        <a:rPr lang="en-GB" sz="2400" noProof="0" dirty="0"/>
                        <a:t>): September 20</a:t>
                      </a:r>
                      <a:r>
                        <a:rPr lang="hu-HU" sz="2400" noProof="0" dirty="0"/>
                        <a:t>21</a:t>
                      </a:r>
                      <a:r>
                        <a:rPr lang="en-GB" sz="2400" noProof="0" dirty="0"/>
                        <a:t>+</a:t>
                      </a:r>
                      <a:r>
                        <a:rPr lang="en-GB" sz="2400" b="1" noProof="0" dirty="0">
                          <a:solidFill>
                            <a:schemeClr val="tx1"/>
                          </a:solidFill>
                        </a:rPr>
                        <a:t>T1</a:t>
                      </a:r>
                      <a:r>
                        <a:rPr lang="hu-HU" sz="24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T2, T3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</a:rPr>
                        <a:t>, T4)</a:t>
                      </a:r>
                      <a:r>
                        <a:rPr lang="en-GB" sz="2400" noProof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2400" noProof="0" dirty="0"/>
                        <a:t>end of each 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799495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en-GB" sz="2400" noProof="0"/>
                        <a:t>Number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Initially: </a:t>
                      </a:r>
                      <a:r>
                        <a:rPr lang="hu-HU" sz="2400" noProof="0" dirty="0"/>
                        <a:t>992,</a:t>
                      </a:r>
                      <a:r>
                        <a:rPr lang="en-GB" sz="2400" noProof="0" dirty="0"/>
                        <a:t> but</a:t>
                      </a:r>
                      <a:r>
                        <a:rPr lang="hu-HU" sz="2400" noProof="0" dirty="0">
                          <a:solidFill>
                            <a:srgbClr val="012863"/>
                          </a:solidFill>
                        </a:rPr>
                        <a:t> 603</a:t>
                      </a:r>
                      <a:r>
                        <a:rPr lang="en-GB" sz="2400" noProof="0" dirty="0">
                          <a:solidFill>
                            <a:srgbClr val="012863"/>
                          </a:solidFill>
                        </a:rPr>
                        <a:t> </a:t>
                      </a:r>
                      <a:r>
                        <a:rPr lang="en-GB" sz="2400" noProof="0" dirty="0"/>
                        <a:t>filled in all the 4 tests</a:t>
                      </a:r>
                      <a:r>
                        <a:rPr lang="hu-HU" sz="2400" noProof="0" dirty="0"/>
                        <a:t> </a:t>
                      </a:r>
                      <a:r>
                        <a:rPr lang="hu-HU" sz="2400" noProof="0" dirty="0" err="1"/>
                        <a:t>till</a:t>
                      </a:r>
                      <a:r>
                        <a:rPr lang="hu-HU" sz="2400" noProof="0" dirty="0"/>
                        <a:t> </a:t>
                      </a:r>
                      <a:r>
                        <a:rPr lang="hu-HU" sz="2400" noProof="0" dirty="0" err="1"/>
                        <a:t>now</a:t>
                      </a:r>
                      <a:r>
                        <a:rPr lang="en-GB" sz="2400" noProof="0" dirty="0"/>
                        <a:t> (T0, T1, T2 and T3)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63008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Age of students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noProof="0" dirty="0" err="1"/>
                        <a:t>Initially</a:t>
                      </a:r>
                      <a:r>
                        <a:rPr lang="hu-HU" sz="2400" b="0" noProof="0" dirty="0"/>
                        <a:t>: </a:t>
                      </a:r>
                      <a:r>
                        <a:rPr lang="en-GB" sz="2400" b="0" noProof="0" dirty="0"/>
                        <a:t>12</a:t>
                      </a:r>
                      <a:r>
                        <a:rPr lang="hu-HU" sz="2400" b="0" noProof="0" dirty="0"/>
                        <a:t>/</a:t>
                      </a:r>
                      <a:r>
                        <a:rPr lang="en-GB" sz="2400" b="0" noProof="0" dirty="0"/>
                        <a:t>13</a:t>
                      </a:r>
                      <a:r>
                        <a:rPr lang="hu-HU" sz="2400" b="0" noProof="0" dirty="0"/>
                        <a:t> in </a:t>
                      </a:r>
                      <a:r>
                        <a:rPr lang="hu-HU" sz="2400" b="0" noProof="0" dirty="0" err="1"/>
                        <a:t>the</a:t>
                      </a:r>
                      <a:r>
                        <a:rPr lang="hu-HU" sz="2400" b="0" noProof="0" dirty="0"/>
                        <a:t> 1</a:t>
                      </a:r>
                      <a:r>
                        <a:rPr lang="hu-HU" sz="2400" b="0" baseline="30000" noProof="0" dirty="0"/>
                        <a:t>st</a:t>
                      </a:r>
                      <a:r>
                        <a:rPr lang="hu-HU" sz="2400" b="0" noProof="0" dirty="0"/>
                        <a:t> </a:t>
                      </a:r>
                      <a:r>
                        <a:rPr lang="hu-HU" sz="2400" b="0" noProof="0" dirty="0" err="1"/>
                        <a:t>year</a:t>
                      </a:r>
                      <a:r>
                        <a:rPr lang="hu-HU" sz="2400" b="0" noProof="0" dirty="0"/>
                        <a:t>; 14/15 in </a:t>
                      </a:r>
                      <a:r>
                        <a:rPr lang="hu-HU" sz="2400" b="0" noProof="0" dirty="0" err="1"/>
                        <a:t>the</a:t>
                      </a:r>
                      <a:r>
                        <a:rPr lang="hu-HU" sz="2400" b="0" noProof="0" dirty="0"/>
                        <a:t> 3</a:t>
                      </a:r>
                      <a:r>
                        <a:rPr lang="hu-HU" sz="2400" b="0" baseline="30000" noProof="0" dirty="0"/>
                        <a:t>rd</a:t>
                      </a:r>
                      <a:r>
                        <a:rPr lang="hu-HU" sz="2400" b="0" noProof="0" dirty="0"/>
                        <a:t> </a:t>
                      </a:r>
                      <a:r>
                        <a:rPr lang="hu-HU" sz="2400" b="0" noProof="0" dirty="0" err="1"/>
                        <a:t>year</a:t>
                      </a:r>
                      <a:r>
                        <a:rPr lang="hu-HU" sz="2400" b="0" noProof="0" dirty="0"/>
                        <a:t> (2023/2024)</a:t>
                      </a:r>
                      <a:endParaRPr lang="en-GB" sz="2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010515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en-GB" sz="2400" noProof="0"/>
                        <a:t>Number of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Initially: 31, at present 26 (+2, who does not work with students)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46026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en-GB" sz="2400" noProof="0"/>
                        <a:t>Number of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Initially: 25, at present: 2</a:t>
                      </a:r>
                      <a:r>
                        <a:rPr lang="hu-HU" sz="2400" noProof="0" dirty="0"/>
                        <a:t>2</a:t>
                      </a:r>
                      <a:endParaRPr lang="en-GB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42067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en-GB" sz="2400" noProof="0"/>
                        <a:t>Group 1 (control)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/>
                        <a:t>only step-by-step experiments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19213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en-GB" sz="2400" noProof="0"/>
                        <a:t>Group 2 (experimental)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Schem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to teach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experiment</a:t>
                      </a:r>
                      <a:r>
                        <a:rPr lang="hu-HU" sz="2400" b="0" noProof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al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design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hu-HU" sz="2400" b="1" noProof="0" dirty="0">
                          <a:solidFill>
                            <a:srgbClr val="FF0000"/>
                          </a:solidFill>
                        </a:rPr>
                        <a:t>AFTER </a:t>
                      </a:r>
                      <a:r>
                        <a:rPr lang="en-GB" sz="2400" b="1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step-by-step experiments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68418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Group 3 (experimental)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Schem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to help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experiment</a:t>
                      </a:r>
                      <a:r>
                        <a:rPr lang="hu-HU" sz="2400" b="0" noProof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al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design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hu-HU" sz="2400" b="1" noProof="0" dirty="0">
                          <a:solidFill>
                            <a:srgbClr val="FF0000"/>
                          </a:solidFill>
                        </a:rPr>
                        <a:t>BEFORE </a:t>
                      </a:r>
                      <a:r>
                        <a:rPr lang="en-GB" sz="2400" b="1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planning experiments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41403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r>
                        <a:rPr lang="hu-HU" sz="2400" noProof="0" dirty="0">
                          <a:highlight>
                            <a:srgbClr val="FFFF00"/>
                          </a:highlight>
                        </a:rPr>
                        <a:t>+ </a:t>
                      </a:r>
                      <a:r>
                        <a:rPr lang="hu-HU" sz="2400" noProof="0" dirty="0" err="1">
                          <a:highlight>
                            <a:srgbClr val="FFFF00"/>
                          </a:highlight>
                        </a:rPr>
                        <a:t>Motivation</a:t>
                      </a:r>
                      <a:endParaRPr lang="en-GB" sz="2400" noProof="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Context-based tasks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hu-HU" sz="24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elements of systems thinking for all the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94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DD761-919A-2424-4777-7B65BA22F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C8C38CB-E08D-0C06-A3B1-F86789F141B8}"/>
              </a:ext>
            </a:extLst>
          </p:cNvPr>
          <p:cNvSpPr txBox="1"/>
          <p:nvPr/>
        </p:nvSpPr>
        <p:spPr>
          <a:xfrm>
            <a:off x="407963" y="163272"/>
            <a:ext cx="1182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1. a) The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hu-HU" sz="3200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 2 </a:t>
            </a:r>
            <a:endParaRPr lang="en-GB" sz="3200" dirty="0">
              <a:solidFill>
                <a:srgbClr val="0128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05343415-1545-0034-9B2A-3585A07B5D1C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52520C2E-9289-F373-AD2B-A590F98D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D6FB70DD-644D-FF7C-A6B7-F5D8E097927B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66E4D-CF73-6AF6-CD40-3516EDC0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74" y="1145220"/>
            <a:ext cx="11931374" cy="487630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WHAT 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VARIABLE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YOU HAD TO CHANGE IN THE EXPERIMENTS?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ONLY ALLOWED TO CHANGE ONE FACTOR AT A TIME!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WHAT 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DEPENDENT VARIABLE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WHOSE CHANGE DEPENDED ON THE INDEPENDENT VARIABLE?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HOW 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DEPENDENT VARIABLE?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THIS 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ASSUMPTION (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If…………………………………………………………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independent variable changes as intended), then ……………………………………………………………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dependent variable will change in this way).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WHICH OF THE FOLLOWING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CONSTANTS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THE SAME IN ALL EXPERIMENTS? Mark with a + sign!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GB" sz="7200" dirty="0" err="1">
                <a:effectLst/>
                <a:latin typeface="+mj-lt"/>
                <a:ea typeface="Arial" panose="020B0604020202020204" pitchFamily="34" charset="0"/>
              </a:rPr>
              <a:t>Cothron</a:t>
            </a:r>
            <a:r>
              <a:rPr lang="en-GB" sz="7200" dirty="0">
                <a:effectLst/>
                <a:latin typeface="+mj-lt"/>
                <a:ea typeface="Arial" panose="020B0604020202020204" pitchFamily="34" charset="0"/>
              </a:rPr>
              <a:t>, J. H., Giese, R. N., </a:t>
            </a:r>
            <a:r>
              <a:rPr lang="en-GB" sz="7200" dirty="0" err="1">
                <a:effectLst/>
                <a:latin typeface="+mj-lt"/>
                <a:ea typeface="Arial" panose="020B0604020202020204" pitchFamily="34" charset="0"/>
              </a:rPr>
              <a:t>Rezba</a:t>
            </a:r>
            <a:r>
              <a:rPr lang="en-GB" sz="7200" dirty="0">
                <a:effectLst/>
                <a:latin typeface="+mj-lt"/>
                <a:ea typeface="Arial" panose="020B0604020202020204" pitchFamily="34" charset="0"/>
              </a:rPr>
              <a:t>, R. J., (2000). Students and research: Practical strategies for science classrooms and competitions, (3</a:t>
            </a:r>
            <a:r>
              <a:rPr lang="en-GB" sz="7200" baseline="30000" dirty="0">
                <a:effectLst/>
                <a:latin typeface="+mj-lt"/>
                <a:ea typeface="Arial" panose="020B0604020202020204" pitchFamily="34" charset="0"/>
              </a:rPr>
              <a:t>rd</a:t>
            </a:r>
            <a:r>
              <a:rPr lang="en-GB" sz="7200" dirty="0">
                <a:effectLst/>
                <a:latin typeface="+mj-lt"/>
                <a:ea typeface="Arial" panose="020B0604020202020204" pitchFamily="34" charset="0"/>
              </a:rPr>
              <a:t> Ed.)., Dubuque, IA: Kendall/Hunt Publishing Company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1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98E15-1498-CC43-2921-6EC80FA3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5FA9AD2-B6D1-F4C1-6F64-1D32B9E4FB05}"/>
              </a:ext>
            </a:extLst>
          </p:cNvPr>
          <p:cNvSpPr txBox="1"/>
          <p:nvPr/>
        </p:nvSpPr>
        <p:spPr>
          <a:xfrm>
            <a:off x="407963" y="163272"/>
            <a:ext cx="1182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1. b) 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 3 </a:t>
            </a:r>
            <a:endParaRPr lang="en-GB" sz="3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A38F41E-448C-30CA-C6E5-2288042C4B0E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CC4B4A08-8947-7C38-A541-8CC2D2F8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" y="6059719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9DC568C8-716C-D53D-E4B0-4B4E03B8BD55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3A2D2-B24A-93C0-BF91-8625B185F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62" y="1183908"/>
            <a:ext cx="11827998" cy="47928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hu-HU" sz="9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VARIABLE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YOU HA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CHANGE IN THE EXPERIMENTS?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ONLY ALLOWED TO CHANGE ONE FACTOR AT A TIME!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9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DEPENDENT VARIABLE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WHOSE CHANGE DEPENDED ON THE INDEPENDENT VARIABLE?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u-HU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DEPENDENT VARIABLE?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hu-HU" sz="9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ASSUMPTION (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If………………………………………………………….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independent variable changes as intended), then …………………………………………………………… (the dependent variable will change in this way).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VARIABLE CHANGE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hu-HU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OF THE FOLLOWING </a:t>
            </a:r>
            <a:r>
              <a:rPr lang="en-GB" sz="9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CONSTANTS</a:t>
            </a: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BE THE SAME IN ALL EXPERIMENTS? Mark with a + sign!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0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>
            <a:extLst>
              <a:ext uri="{FF2B5EF4-FFF2-40B4-BE49-F238E27FC236}">
                <a16:creationId xmlns:a16="http://schemas.microsoft.com/office/drawing/2014/main" id="{0DD0954D-4121-4088-9587-C0F9A9ED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474" y="32592"/>
            <a:ext cx="12322223" cy="546101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200" b="0" cap="none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II.2. R</a:t>
            </a:r>
            <a:r>
              <a:rPr lang="en-GB" altLang="hu-HU" sz="3200" b="0" cap="none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esearch</a:t>
            </a:r>
            <a:r>
              <a:rPr lang="en-GB" altLang="hu-HU" sz="3200" b="0" cap="none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 </a:t>
            </a:r>
            <a:r>
              <a:rPr lang="hu-HU" altLang="hu-HU" sz="3200" b="0" cap="none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hu-HU" altLang="hu-HU" sz="3200" b="0" cap="none" dirty="0" err="1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hu-HU" altLang="hu-HU" sz="3200" b="0" cap="none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hu-HU" sz="3200" b="0" cap="none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September 20</a:t>
            </a:r>
            <a:r>
              <a:rPr lang="hu-HU" altLang="hu-HU" sz="3200" b="0" cap="none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lang="en-GB" altLang="hu-HU" sz="3200" b="0" cap="none" dirty="0">
                <a:solidFill>
                  <a:srgbClr val="0128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Lekerekített téglalap 2">
            <a:extLst>
              <a:ext uri="{FF2B5EF4-FFF2-40B4-BE49-F238E27FC236}">
                <a16:creationId xmlns:a16="http://schemas.microsoft.com/office/drawing/2014/main" id="{02D5382E-B534-43A0-84AE-512F28C92513}"/>
              </a:ext>
            </a:extLst>
          </p:cNvPr>
          <p:cNvSpPr/>
          <p:nvPr/>
        </p:nvSpPr>
        <p:spPr>
          <a:xfrm>
            <a:off x="1031083" y="581568"/>
            <a:ext cx="4483100" cy="2578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6 student sheets for 6 lessons 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(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taking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only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 cca. 25-35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 min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) in </a:t>
            </a:r>
            <a:r>
              <a:rPr lang="en-GB" b="1" u="sng" dirty="0">
                <a:solidFill>
                  <a:prstClr val="white"/>
                </a:solidFill>
                <a:latin typeface="Calibri" panose="020F0502020204030204" pitchFamily="34" charset="0"/>
              </a:rPr>
              <a:t>3 versions: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Type 1: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>
                <a:solidFill>
                  <a:prstClr val="white"/>
                </a:solidFill>
                <a:latin typeface="Calibri" panose="020F0502020204030204" pitchFamily="34" charset="0"/>
              </a:rPr>
              <a:t>only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 step-by-step</a:t>
            </a:r>
            <a:r>
              <a:rPr lang="en-GB" dirty="0">
                <a:solidFill>
                  <a:prstClr val="white"/>
                </a:solidFill>
                <a:latin typeface="Calibri" panose="020F0502020204030204" pitchFamily="34" charset="0"/>
              </a:rPr>
              <a:t> experiments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Type 2: </a:t>
            </a:r>
            <a:r>
              <a:rPr lang="en-GB" dirty="0">
                <a:solidFill>
                  <a:prstClr val="white"/>
                </a:solidFill>
                <a:latin typeface="Calibri" panose="020F0502020204030204" pitchFamily="34" charset="0"/>
              </a:rPr>
              <a:t>step-by-step experiments +</a:t>
            </a:r>
            <a:r>
              <a:rPr lang="hu-HU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FFC000"/>
                </a:solidFill>
                <a:latin typeface="Calibri" panose="020F0502020204030204" pitchFamily="34" charset="0"/>
              </a:rPr>
              <a:t>schem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</a:rPr>
              <a:t>e</a:t>
            </a:r>
            <a:r>
              <a:rPr lang="en-GB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</a:rPr>
              <a:t>filled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</a:rPr>
              <a:t> in</a:t>
            </a:r>
            <a:r>
              <a:rPr lang="en-GB" b="1" dirty="0">
                <a:solidFill>
                  <a:srgbClr val="FFC000"/>
                </a:solidFill>
                <a:latin typeface="Calibri" panose="020F0502020204030204" pitchFamily="34" charset="0"/>
              </a:rPr>
              <a:t> AFTER </a:t>
            </a:r>
            <a:r>
              <a:rPr lang="en-GB" dirty="0">
                <a:latin typeface="Calibri" panose="020F0502020204030204" pitchFamily="34" charset="0"/>
              </a:rPr>
              <a:t>the experiments</a:t>
            </a:r>
            <a:endParaRPr lang="hu-HU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Type 3: </a:t>
            </a:r>
            <a:r>
              <a:rPr lang="en-GB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schem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e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 filled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in BEFORE </a:t>
            </a:r>
            <a:r>
              <a:rPr lang="en-GB" dirty="0">
                <a:latin typeface="Calibri" panose="020F0502020204030204" pitchFamily="34" charset="0"/>
              </a:rPr>
              <a:t>the experiments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and used in practice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4FD9F2EC-D8D5-40C1-A98F-29DA65A8EA7F}"/>
              </a:ext>
            </a:extLst>
          </p:cNvPr>
          <p:cNvSpPr/>
          <p:nvPr/>
        </p:nvSpPr>
        <p:spPr>
          <a:xfrm>
            <a:off x="2306639" y="3343275"/>
            <a:ext cx="1603375" cy="73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Choosing sample</a:t>
            </a:r>
            <a:endParaRPr lang="hu-H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DD40A28E-8A9C-4F28-86AB-BD989F99BC7D}"/>
              </a:ext>
            </a:extLst>
          </p:cNvPr>
          <p:cNvSpPr/>
          <p:nvPr/>
        </p:nvSpPr>
        <p:spPr>
          <a:xfrm>
            <a:off x="2308226" y="4398964"/>
            <a:ext cx="1495425" cy="541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Data collection</a:t>
            </a:r>
            <a:endParaRPr lang="hu-H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Lekerekített téglalap 42">
            <a:extLst>
              <a:ext uri="{FF2B5EF4-FFF2-40B4-BE49-F238E27FC236}">
                <a16:creationId xmlns:a16="http://schemas.microsoft.com/office/drawing/2014/main" id="{0D69A1E1-44FD-40E9-BF8B-3AF3598FF150}"/>
              </a:ext>
            </a:extLst>
          </p:cNvPr>
          <p:cNvSpPr/>
          <p:nvPr/>
        </p:nvSpPr>
        <p:spPr>
          <a:xfrm>
            <a:off x="6651229" y="4234658"/>
            <a:ext cx="2630488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C000"/>
                </a:solidFill>
                <a:latin typeface="Calibri" panose="020F0502020204030204" pitchFamily="34" charset="0"/>
              </a:rPr>
              <a:t>6 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</a:rPr>
              <a:t>  T</a:t>
            </a:r>
            <a:r>
              <a:rPr lang="en-GB" b="1" dirty="0" err="1">
                <a:solidFill>
                  <a:srgbClr val="FFC000"/>
                </a:solidFill>
                <a:latin typeface="Calibri" panose="020F0502020204030204" pitchFamily="34" charset="0"/>
              </a:rPr>
              <a:t>ype</a:t>
            </a:r>
            <a:r>
              <a:rPr lang="en-GB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en-GB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student sheets</a:t>
            </a:r>
            <a:endParaRPr lang="hu-HU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Lekerekített téglalap 43">
            <a:extLst>
              <a:ext uri="{FF2B5EF4-FFF2-40B4-BE49-F238E27FC236}">
                <a16:creationId xmlns:a16="http://schemas.microsoft.com/office/drawing/2014/main" id="{A6731F68-1BBA-4737-8E6C-24C6E254907F}"/>
              </a:ext>
            </a:extLst>
          </p:cNvPr>
          <p:cNvSpPr/>
          <p:nvPr/>
        </p:nvSpPr>
        <p:spPr>
          <a:xfrm>
            <a:off x="5191056" y="3381375"/>
            <a:ext cx="1323975" cy="776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Group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>
            <a:extLst>
              <a:ext uri="{FF2B5EF4-FFF2-40B4-BE49-F238E27FC236}">
                <a16:creationId xmlns:a16="http://schemas.microsoft.com/office/drawing/2014/main" id="{894377BD-9B4A-44FC-94F7-14C0504B0656}"/>
              </a:ext>
            </a:extLst>
          </p:cNvPr>
          <p:cNvSpPr/>
          <p:nvPr/>
        </p:nvSpPr>
        <p:spPr>
          <a:xfrm>
            <a:off x="5193705" y="4256985"/>
            <a:ext cx="1311275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Group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GB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>
            <a:extLst>
              <a:ext uri="{FF2B5EF4-FFF2-40B4-BE49-F238E27FC236}">
                <a16:creationId xmlns:a16="http://schemas.microsoft.com/office/drawing/2014/main" id="{427123A2-E070-44E4-8FF6-A49980EA4FCE}"/>
              </a:ext>
            </a:extLst>
          </p:cNvPr>
          <p:cNvSpPr/>
          <p:nvPr/>
        </p:nvSpPr>
        <p:spPr>
          <a:xfrm>
            <a:off x="9511903" y="4352926"/>
            <a:ext cx="695325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Post-test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Lekerekített téglalap 46">
            <a:extLst>
              <a:ext uri="{FF2B5EF4-FFF2-40B4-BE49-F238E27FC236}">
                <a16:creationId xmlns:a16="http://schemas.microsoft.com/office/drawing/2014/main" id="{67959975-FBA3-461B-8FB2-DF16CA4BD0BF}"/>
              </a:ext>
            </a:extLst>
          </p:cNvPr>
          <p:cNvSpPr/>
          <p:nvPr/>
        </p:nvSpPr>
        <p:spPr>
          <a:xfrm>
            <a:off x="9515476" y="3451225"/>
            <a:ext cx="695325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Post-test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ekerekített téglalap 47">
            <a:extLst>
              <a:ext uri="{FF2B5EF4-FFF2-40B4-BE49-F238E27FC236}">
                <a16:creationId xmlns:a16="http://schemas.microsoft.com/office/drawing/2014/main" id="{C0D3CA9E-2DF3-4F16-8EC3-1CD07B32C82A}"/>
              </a:ext>
            </a:extLst>
          </p:cNvPr>
          <p:cNvSpPr/>
          <p:nvPr/>
        </p:nvSpPr>
        <p:spPr>
          <a:xfrm>
            <a:off x="6654801" y="3349625"/>
            <a:ext cx="2632075" cy="73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6   T</a:t>
            </a:r>
            <a:r>
              <a:rPr lang="en-GB" b="1" dirty="0" err="1">
                <a:solidFill>
                  <a:prstClr val="white"/>
                </a:solidFill>
                <a:latin typeface="Calibri" panose="020F0502020204030204" pitchFamily="34" charset="0"/>
              </a:rPr>
              <a:t>ype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 1 student sheets</a:t>
            </a:r>
            <a:endParaRPr lang="hu-HU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Lekerekített téglalap 48">
            <a:extLst>
              <a:ext uri="{FF2B5EF4-FFF2-40B4-BE49-F238E27FC236}">
                <a16:creationId xmlns:a16="http://schemas.microsoft.com/office/drawing/2014/main" id="{2D2535DD-1801-40BC-AA03-F8E7E5D2A9A2}"/>
              </a:ext>
            </a:extLst>
          </p:cNvPr>
          <p:cNvSpPr/>
          <p:nvPr/>
        </p:nvSpPr>
        <p:spPr>
          <a:xfrm>
            <a:off x="4120446" y="3440114"/>
            <a:ext cx="711200" cy="243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Pre-test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Lekerekített téglalap 49">
            <a:extLst>
              <a:ext uri="{FF2B5EF4-FFF2-40B4-BE49-F238E27FC236}">
                <a16:creationId xmlns:a16="http://schemas.microsoft.com/office/drawing/2014/main" id="{C7FFC7C8-F12A-4D0F-84A2-54A7D0F5EE42}"/>
              </a:ext>
            </a:extLst>
          </p:cNvPr>
          <p:cNvSpPr/>
          <p:nvPr/>
        </p:nvSpPr>
        <p:spPr>
          <a:xfrm>
            <a:off x="5721934" y="2116138"/>
            <a:ext cx="4895268" cy="741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Statistical analysis of data</a:t>
            </a:r>
            <a:endParaRPr lang="hu-H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99" name="Egyenes összekötő nyíllal 98">
            <a:extLst>
              <a:ext uri="{FF2B5EF4-FFF2-40B4-BE49-F238E27FC236}">
                <a16:creationId xmlns:a16="http://schemas.microsoft.com/office/drawing/2014/main" id="{B72CEC67-4DF2-49ED-82C6-131A5CFFBCDA}"/>
              </a:ext>
            </a:extLst>
          </p:cNvPr>
          <p:cNvCxnSpPr>
            <a:cxnSpLocks/>
          </p:cNvCxnSpPr>
          <p:nvPr/>
        </p:nvCxnSpPr>
        <p:spPr>
          <a:xfrm>
            <a:off x="2989264" y="4078289"/>
            <a:ext cx="7937" cy="327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F09307CC-6929-4411-8E9C-380B227B7E0B}"/>
              </a:ext>
            </a:extLst>
          </p:cNvPr>
          <p:cNvSpPr/>
          <p:nvPr/>
        </p:nvSpPr>
        <p:spPr>
          <a:xfrm>
            <a:off x="5193705" y="5121986"/>
            <a:ext cx="1336675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Group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b="1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1D95BDBD-A4BD-4481-8324-069FDF6CB9B2}"/>
              </a:ext>
            </a:extLst>
          </p:cNvPr>
          <p:cNvSpPr/>
          <p:nvPr/>
        </p:nvSpPr>
        <p:spPr>
          <a:xfrm>
            <a:off x="6645275" y="5119689"/>
            <a:ext cx="2630488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6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  T</a:t>
            </a:r>
            <a:r>
              <a:rPr lang="en-GB" b="1" dirty="0" err="1">
                <a:solidFill>
                  <a:srgbClr val="FFFF00"/>
                </a:solidFill>
                <a:latin typeface="Calibri" panose="020F0502020204030204" pitchFamily="34" charset="0"/>
              </a:rPr>
              <a:t>ype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Calibri" panose="020F0502020204030204" pitchFamily="34" charset="0"/>
              </a:rPr>
              <a:t>3</a:t>
            </a: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student sheets</a:t>
            </a:r>
            <a:endParaRPr lang="hu-HU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92C75892-C50C-4F1B-8E41-A2D5B52F079F}"/>
              </a:ext>
            </a:extLst>
          </p:cNvPr>
          <p:cNvSpPr/>
          <p:nvPr/>
        </p:nvSpPr>
        <p:spPr>
          <a:xfrm>
            <a:off x="9515476" y="5216525"/>
            <a:ext cx="695325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</a:rPr>
              <a:t>Post-test</a:t>
            </a:r>
            <a:endParaRPr lang="hu-HU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1360E7D8-ED63-4D6C-ABC7-2A3E883E2528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9286875" y="371792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EC21E37B-499B-4E79-B7D2-86BAF426E198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>
            <a:off x="9281718" y="4601371"/>
            <a:ext cx="230185" cy="19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D41B6A27-42A5-4AD1-A6D9-1BEB6BFB2B0F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9275763" y="5480050"/>
            <a:ext cx="23971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8E3851EA-DDE5-4550-B301-0EA0E827F562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9275763" y="54816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E533259-E99C-45E7-82F9-392DFA340AB4}"/>
              </a:ext>
            </a:extLst>
          </p:cNvPr>
          <p:cNvCxnSpPr/>
          <p:nvPr/>
        </p:nvCxnSpPr>
        <p:spPr>
          <a:xfrm flipV="1">
            <a:off x="10499725" y="2835276"/>
            <a:ext cx="0" cy="264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6DD383E4-94A6-4C7C-BAA7-1B5E740DD347}"/>
              </a:ext>
            </a:extLst>
          </p:cNvPr>
          <p:cNvCxnSpPr/>
          <p:nvPr/>
        </p:nvCxnSpPr>
        <p:spPr>
          <a:xfrm flipV="1">
            <a:off x="10379075" y="2844800"/>
            <a:ext cx="0" cy="176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BB2AE152-B287-4E3C-8CD8-DA9F6041ABB0}"/>
              </a:ext>
            </a:extLst>
          </p:cNvPr>
          <p:cNvCxnSpPr/>
          <p:nvPr/>
        </p:nvCxnSpPr>
        <p:spPr>
          <a:xfrm flipV="1">
            <a:off x="10280650" y="2844801"/>
            <a:ext cx="0" cy="85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155E4841-98C6-4543-90C5-ECFBEAD51FB5}"/>
              </a:ext>
            </a:extLst>
          </p:cNvPr>
          <p:cNvCxnSpPr>
            <a:stCxn id="47" idx="3"/>
          </p:cNvCxnSpPr>
          <p:nvPr/>
        </p:nvCxnSpPr>
        <p:spPr>
          <a:xfrm flipV="1">
            <a:off x="10210800" y="3713163"/>
            <a:ext cx="6985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377FC3BF-02D8-4C17-B356-962B9DB5BEC7}"/>
              </a:ext>
            </a:extLst>
          </p:cNvPr>
          <p:cNvCxnSpPr>
            <a:stCxn id="46" idx="3"/>
          </p:cNvCxnSpPr>
          <p:nvPr/>
        </p:nvCxnSpPr>
        <p:spPr>
          <a:xfrm>
            <a:off x="10207228" y="4621213"/>
            <a:ext cx="168275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0F705ABD-428D-4104-A8C9-483932E5BEFF}"/>
              </a:ext>
            </a:extLst>
          </p:cNvPr>
          <p:cNvCxnSpPr>
            <a:stCxn id="151" idx="3"/>
          </p:cNvCxnSpPr>
          <p:nvPr/>
        </p:nvCxnSpPr>
        <p:spPr>
          <a:xfrm>
            <a:off x="10210801" y="5480050"/>
            <a:ext cx="2889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68311AE2-0D0D-4AE0-A35D-727AF60B220B}"/>
              </a:ext>
            </a:extLst>
          </p:cNvPr>
          <p:cNvSpPr txBox="1"/>
          <p:nvPr/>
        </p:nvSpPr>
        <p:spPr>
          <a:xfrm>
            <a:off x="-1" y="599186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/>
              <a:t>Note: </a:t>
            </a:r>
            <a:r>
              <a:rPr lang="hu-HU" b="1" dirty="0"/>
              <a:t>C</a:t>
            </a:r>
            <a:r>
              <a:rPr lang="en-GB" b="1" dirty="0" err="1"/>
              <a:t>ontext</a:t>
            </a:r>
            <a:r>
              <a:rPr lang="en-GB" b="1" dirty="0"/>
              <a:t>-based and systems thinking* tasks are on </a:t>
            </a:r>
            <a:r>
              <a:rPr lang="hu-HU" b="1" dirty="0" err="1"/>
              <a:t>each</a:t>
            </a:r>
            <a:r>
              <a:rPr lang="hu-HU" b="1" dirty="0"/>
              <a:t> </a:t>
            </a:r>
            <a:r>
              <a:rPr lang="hu-HU" b="1" dirty="0" err="1"/>
              <a:t>type</a:t>
            </a:r>
            <a:r>
              <a:rPr lang="hu-HU" b="1" dirty="0"/>
              <a:t> of </a:t>
            </a:r>
            <a:r>
              <a:rPr lang="hu-HU" b="1" dirty="0" err="1"/>
              <a:t>the</a:t>
            </a:r>
            <a:r>
              <a:rPr lang="en-GB" b="1" dirty="0"/>
              <a:t> students worksheets for </a:t>
            </a:r>
            <a:r>
              <a:rPr lang="en-GB" b="1" u="sng" dirty="0"/>
              <a:t>motivational </a:t>
            </a:r>
            <a:r>
              <a:rPr lang="en-GB" b="1" dirty="0"/>
              <a:t>purposes. </a:t>
            </a:r>
            <a:endParaRPr lang="hu-HU" b="1" dirty="0"/>
          </a:p>
          <a:p>
            <a:pPr>
              <a:defRPr/>
            </a:pPr>
            <a:r>
              <a:rPr lang="en-GB" dirty="0"/>
              <a:t>*</a:t>
            </a:r>
            <a:r>
              <a:rPr lang="en-GB" sz="1800" dirty="0">
                <a:effectLst/>
                <a:latin typeface="+mj-lt"/>
                <a:ea typeface="Arial" panose="020B0604020202020204" pitchFamily="34" charset="0"/>
              </a:rPr>
              <a:t>Orgill, M. K., York, S.; </a:t>
            </a:r>
            <a:r>
              <a:rPr lang="en-GB" sz="1800" dirty="0" err="1">
                <a:effectLst/>
                <a:latin typeface="+mj-lt"/>
                <a:ea typeface="Arial" panose="020B0604020202020204" pitchFamily="34" charset="0"/>
              </a:rPr>
              <a:t>MacKellar</a:t>
            </a:r>
            <a:r>
              <a:rPr lang="en-GB" sz="1800" dirty="0">
                <a:effectLst/>
                <a:latin typeface="+mj-lt"/>
                <a:ea typeface="Arial" panose="020B0604020202020204" pitchFamily="34" charset="0"/>
              </a:rPr>
              <a:t>, J. (2019). Introduction to Systems Thinking for the Chemistry Education Community. </a:t>
            </a:r>
            <a:r>
              <a:rPr lang="en-GB" sz="1800" i="1" dirty="0">
                <a:effectLst/>
                <a:latin typeface="+mj-lt"/>
                <a:ea typeface="Arial" panose="020B0604020202020204" pitchFamily="34" charset="0"/>
              </a:rPr>
              <a:t>J</a:t>
            </a:r>
            <a:r>
              <a:rPr lang="hu-HU" sz="1800" i="1" dirty="0" err="1">
                <a:effectLst/>
                <a:latin typeface="+mj-lt"/>
                <a:ea typeface="Arial" panose="020B0604020202020204" pitchFamily="34" charset="0"/>
              </a:rPr>
              <a:t>ournal</a:t>
            </a:r>
            <a:r>
              <a:rPr lang="hu-HU" sz="1800" i="1" dirty="0">
                <a:effectLst/>
                <a:latin typeface="+mj-lt"/>
                <a:ea typeface="Arial" panose="020B0604020202020204" pitchFamily="34" charset="0"/>
              </a:rPr>
              <a:t> of</a:t>
            </a:r>
            <a:r>
              <a:rPr lang="en-GB" sz="1800" i="1" dirty="0">
                <a:effectLst/>
                <a:latin typeface="+mj-lt"/>
                <a:ea typeface="Arial" panose="020B0604020202020204" pitchFamily="34" charset="0"/>
              </a:rPr>
              <a:t> Chem</a:t>
            </a:r>
            <a:r>
              <a:rPr lang="hu-HU" sz="1800" i="1" dirty="0" err="1">
                <a:effectLst/>
                <a:latin typeface="+mj-lt"/>
                <a:ea typeface="Arial" panose="020B0604020202020204" pitchFamily="34" charset="0"/>
              </a:rPr>
              <a:t>ical</a:t>
            </a:r>
            <a:r>
              <a:rPr lang="en-GB" sz="1800" i="1" dirty="0">
                <a:effectLst/>
                <a:latin typeface="+mj-lt"/>
                <a:ea typeface="Arial" panose="020B0604020202020204" pitchFamily="34" charset="0"/>
              </a:rPr>
              <a:t> Ed</a:t>
            </a:r>
            <a:r>
              <a:rPr lang="hu-HU" sz="1800" i="1" dirty="0" err="1">
                <a:effectLst/>
                <a:latin typeface="+mj-lt"/>
                <a:ea typeface="Arial" panose="020B0604020202020204" pitchFamily="34" charset="0"/>
              </a:rPr>
              <a:t>ucation</a:t>
            </a:r>
            <a:r>
              <a:rPr lang="en-GB" sz="1800" i="1" dirty="0">
                <a:effectLst/>
                <a:latin typeface="+mj-lt"/>
                <a:ea typeface="Arial" panose="020B0604020202020204" pitchFamily="34" charset="0"/>
              </a:rPr>
              <a:t>,</a:t>
            </a:r>
            <a:r>
              <a:rPr lang="en-GB" sz="18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+mj-lt"/>
                <a:ea typeface="Arial" panose="020B0604020202020204" pitchFamily="34" charset="0"/>
              </a:rPr>
              <a:t>96</a:t>
            </a:r>
            <a:r>
              <a:rPr lang="en-GB" sz="1800" dirty="0">
                <a:effectLst/>
                <a:latin typeface="+mj-lt"/>
                <a:ea typeface="Arial" panose="020B0604020202020204" pitchFamily="34" charset="0"/>
              </a:rPr>
              <a:t>, 2720-2729.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E95A509-93B2-4367-BFAD-C8CEDF4CA72B}"/>
              </a:ext>
            </a:extLst>
          </p:cNvPr>
          <p:cNvSpPr txBox="1"/>
          <p:nvPr/>
        </p:nvSpPr>
        <p:spPr>
          <a:xfrm>
            <a:off x="5470012" y="435670"/>
            <a:ext cx="68300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</a:rPr>
              <a:t>Direct teaching of the experimental design skills</a:t>
            </a:r>
            <a:r>
              <a:rPr lang="hu-HU" sz="2200" b="1" dirty="0">
                <a:solidFill>
                  <a:srgbClr val="00B050"/>
                </a:solidFill>
              </a:rPr>
              <a:t> </a:t>
            </a:r>
            <a:r>
              <a:rPr lang="en-GB" sz="2200" b="1" dirty="0">
                <a:solidFill>
                  <a:srgbClr val="00B050"/>
                </a:solidFill>
              </a:rPr>
              <a:t>worked better in </a:t>
            </a:r>
            <a:r>
              <a:rPr lang="hu-HU" sz="2200" b="1" dirty="0">
                <a:solidFill>
                  <a:srgbClr val="00B050"/>
                </a:solidFill>
              </a:rPr>
              <a:t>a</a:t>
            </a:r>
            <a:r>
              <a:rPr lang="en-GB" sz="2200" b="1" dirty="0">
                <a:solidFill>
                  <a:srgbClr val="00B050"/>
                </a:solidFill>
              </a:rPr>
              <a:t> previous project 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endParaRPr lang="hu-HU" sz="2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 the teaching of using a </a:t>
            </a:r>
            <a:r>
              <a:rPr lang="en-GB" sz="22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schem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help experimental design even more effect on </a:t>
            </a:r>
            <a:r>
              <a:rPr lang="hu-HU" sz="22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hu-HU" sz="22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u-HU" sz="22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disciplinary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2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DCK</a:t>
            </a:r>
            <a:r>
              <a:rPr lang="hu-HU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/attitudes?</a:t>
            </a:r>
            <a:endParaRPr lang="en-GB" sz="2200" b="1" dirty="0">
              <a:highlight>
                <a:srgbClr val="FFFF00"/>
              </a:highlight>
            </a:endParaRP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5899ED86-6369-FBFE-38D2-A5926D8B8EDA}"/>
              </a:ext>
            </a:extLst>
          </p:cNvPr>
          <p:cNvCxnSpPr>
            <a:stCxn id="9" idx="3"/>
            <a:endCxn id="49" idx="1"/>
          </p:cNvCxnSpPr>
          <p:nvPr/>
        </p:nvCxnSpPr>
        <p:spPr>
          <a:xfrm flipV="1">
            <a:off x="3803651" y="4659817"/>
            <a:ext cx="316795" cy="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7408F976-4313-96FC-5D11-95BCA553DEEF}"/>
              </a:ext>
            </a:extLst>
          </p:cNvPr>
          <p:cNvCxnSpPr>
            <a:stCxn id="49" idx="3"/>
            <a:endCxn id="45" idx="1"/>
          </p:cNvCxnSpPr>
          <p:nvPr/>
        </p:nvCxnSpPr>
        <p:spPr>
          <a:xfrm flipV="1">
            <a:off x="4831646" y="4657035"/>
            <a:ext cx="362059" cy="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10D0A391-370B-CF6A-A9A0-1B86570AEB26}"/>
              </a:ext>
            </a:extLst>
          </p:cNvPr>
          <p:cNvCxnSpPr>
            <a:stCxn id="49" idx="3"/>
            <a:endCxn id="44" idx="1"/>
          </p:cNvCxnSpPr>
          <p:nvPr/>
        </p:nvCxnSpPr>
        <p:spPr>
          <a:xfrm flipV="1">
            <a:off x="4831646" y="3769519"/>
            <a:ext cx="359410" cy="89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8DB0C3D2-1DD3-3A3D-0BE7-C9C5F0CD0B01}"/>
              </a:ext>
            </a:extLst>
          </p:cNvPr>
          <p:cNvCxnSpPr>
            <a:stCxn id="49" idx="3"/>
            <a:endCxn id="54" idx="1"/>
          </p:cNvCxnSpPr>
          <p:nvPr/>
        </p:nvCxnSpPr>
        <p:spPr>
          <a:xfrm>
            <a:off x="4831646" y="4659817"/>
            <a:ext cx="362059" cy="84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BF35E33C-5D99-9BF5-3A08-08448603AFA0}"/>
              </a:ext>
            </a:extLst>
          </p:cNvPr>
          <p:cNvCxnSpPr>
            <a:cxnSpLocks/>
          </p:cNvCxnSpPr>
          <p:nvPr/>
        </p:nvCxnSpPr>
        <p:spPr>
          <a:xfrm flipV="1">
            <a:off x="4831646" y="2857500"/>
            <a:ext cx="890288" cy="593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Szabadkéz 58">
                <a:extLst>
                  <a:ext uri="{FF2B5EF4-FFF2-40B4-BE49-F238E27FC236}">
                    <a16:creationId xmlns:a16="http://schemas.microsoft.com/office/drawing/2014/main" id="{411BE5A4-574C-C42A-9831-3CE588C3D38D}"/>
                  </a:ext>
                </a:extLst>
              </p14:cNvPr>
              <p14:cNvContentPartPr/>
              <p14:nvPr/>
            </p14:nvContentPartPr>
            <p14:xfrm>
              <a:off x="9351502" y="6220102"/>
              <a:ext cx="360" cy="360"/>
            </p14:xfrm>
          </p:contentPart>
        </mc:Choice>
        <mc:Fallback xmlns="">
          <p:pic>
            <p:nvPicPr>
              <p:cNvPr id="59" name="Szabadkéz 58">
                <a:extLst>
                  <a:ext uri="{FF2B5EF4-FFF2-40B4-BE49-F238E27FC236}">
                    <a16:creationId xmlns:a16="http://schemas.microsoft.com/office/drawing/2014/main" id="{411BE5A4-574C-C42A-9831-3CE588C3D3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2502" y="621110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3CAB8958-0963-5A79-5453-BBD4CB460015}"/>
              </a:ext>
            </a:extLst>
          </p:cNvPr>
          <p:cNvGrpSpPr/>
          <p:nvPr/>
        </p:nvGrpSpPr>
        <p:grpSpPr>
          <a:xfrm>
            <a:off x="8919502" y="6206422"/>
            <a:ext cx="2880" cy="360"/>
            <a:chOff x="8919502" y="6206422"/>
            <a:chExt cx="2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0" name="Szabadkéz 59">
                  <a:extLst>
                    <a:ext uri="{FF2B5EF4-FFF2-40B4-BE49-F238E27FC236}">
                      <a16:creationId xmlns:a16="http://schemas.microsoft.com/office/drawing/2014/main" id="{EA7ABC34-F824-BFF7-2E81-FA598BEC8866}"/>
                    </a:ext>
                  </a:extLst>
                </p14:cNvPr>
                <p14:cNvContentPartPr/>
                <p14:nvPr/>
              </p14:nvContentPartPr>
              <p14:xfrm>
                <a:off x="8922022" y="6206422"/>
                <a:ext cx="360" cy="360"/>
              </p14:xfrm>
            </p:contentPart>
          </mc:Choice>
          <mc:Fallback xmlns="">
            <p:pic>
              <p:nvPicPr>
                <p:cNvPr id="60" name="Szabadkéz 59">
                  <a:extLst>
                    <a:ext uri="{FF2B5EF4-FFF2-40B4-BE49-F238E27FC236}">
                      <a16:creationId xmlns:a16="http://schemas.microsoft.com/office/drawing/2014/main" id="{EA7ABC34-F824-BFF7-2E81-FA598BEC88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13022" y="6197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1" name="Szabadkéz 60">
                  <a:extLst>
                    <a:ext uri="{FF2B5EF4-FFF2-40B4-BE49-F238E27FC236}">
                      <a16:creationId xmlns:a16="http://schemas.microsoft.com/office/drawing/2014/main" id="{FC56413B-9E44-6490-2E33-5892A7F4A52D}"/>
                    </a:ext>
                  </a:extLst>
                </p14:cNvPr>
                <p14:cNvContentPartPr/>
                <p14:nvPr/>
              </p14:nvContentPartPr>
              <p14:xfrm>
                <a:off x="8919502" y="6206422"/>
                <a:ext cx="2880" cy="360"/>
              </p14:xfrm>
            </p:contentPart>
          </mc:Choice>
          <mc:Fallback xmlns="">
            <p:pic>
              <p:nvPicPr>
                <p:cNvPr id="61" name="Szabadkéz 60">
                  <a:extLst>
                    <a:ext uri="{FF2B5EF4-FFF2-40B4-BE49-F238E27FC236}">
                      <a16:creationId xmlns:a16="http://schemas.microsoft.com/office/drawing/2014/main" id="{FC56413B-9E44-6490-2E33-5892A7F4A5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10862" y="619778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Szabadkéz 65">
                <a:extLst>
                  <a:ext uri="{FF2B5EF4-FFF2-40B4-BE49-F238E27FC236}">
                    <a16:creationId xmlns:a16="http://schemas.microsoft.com/office/drawing/2014/main" id="{67955006-5C9D-E661-EDF2-1B802BC24059}"/>
                  </a:ext>
                </a:extLst>
              </p14:cNvPr>
              <p14:cNvContentPartPr/>
              <p14:nvPr/>
            </p14:nvContentPartPr>
            <p14:xfrm>
              <a:off x="9171142" y="6150982"/>
              <a:ext cx="360" cy="360"/>
            </p14:xfrm>
          </p:contentPart>
        </mc:Choice>
        <mc:Fallback xmlns="">
          <p:pic>
            <p:nvPicPr>
              <p:cNvPr id="66" name="Szabadkéz 65">
                <a:extLst>
                  <a:ext uri="{FF2B5EF4-FFF2-40B4-BE49-F238E27FC236}">
                    <a16:creationId xmlns:a16="http://schemas.microsoft.com/office/drawing/2014/main" id="{67955006-5C9D-E661-EDF2-1B802BC24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2502" y="614198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F8FC695-078C-C515-0B91-56A56DB8DF5D}"/>
              </a:ext>
            </a:extLst>
          </p:cNvPr>
          <p:cNvGrpSpPr/>
          <p:nvPr/>
        </p:nvGrpSpPr>
        <p:grpSpPr>
          <a:xfrm>
            <a:off x="8825182" y="6220102"/>
            <a:ext cx="360" cy="14400"/>
            <a:chOff x="8825182" y="6220102"/>
            <a:chExt cx="360" cy="1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2" name="Szabadkéz 61">
                  <a:extLst>
                    <a:ext uri="{FF2B5EF4-FFF2-40B4-BE49-F238E27FC236}">
                      <a16:creationId xmlns:a16="http://schemas.microsoft.com/office/drawing/2014/main" id="{0B59DFF6-F6AC-3FAB-75D0-14564CA9229F}"/>
                    </a:ext>
                  </a:extLst>
                </p14:cNvPr>
                <p14:cNvContentPartPr/>
                <p14:nvPr/>
              </p14:nvContentPartPr>
              <p14:xfrm>
                <a:off x="8825182" y="6234142"/>
                <a:ext cx="360" cy="360"/>
              </p14:xfrm>
            </p:contentPart>
          </mc:Choice>
          <mc:Fallback xmlns="">
            <p:pic>
              <p:nvPicPr>
                <p:cNvPr id="62" name="Szabadkéz 61">
                  <a:extLst>
                    <a:ext uri="{FF2B5EF4-FFF2-40B4-BE49-F238E27FC236}">
                      <a16:creationId xmlns:a16="http://schemas.microsoft.com/office/drawing/2014/main" id="{0B59DFF6-F6AC-3FAB-75D0-14564CA9229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16182" y="62255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3" name="Szabadkéz 62">
                  <a:extLst>
                    <a:ext uri="{FF2B5EF4-FFF2-40B4-BE49-F238E27FC236}">
                      <a16:creationId xmlns:a16="http://schemas.microsoft.com/office/drawing/2014/main" id="{FB9C88CF-4216-9171-0C51-6C3E635B2AF6}"/>
                    </a:ext>
                  </a:extLst>
                </p14:cNvPr>
                <p14:cNvContentPartPr/>
                <p14:nvPr/>
              </p14:nvContentPartPr>
              <p14:xfrm>
                <a:off x="8825182" y="6234142"/>
                <a:ext cx="360" cy="360"/>
              </p14:xfrm>
            </p:contentPart>
          </mc:Choice>
          <mc:Fallback xmlns="">
            <p:pic>
              <p:nvPicPr>
                <p:cNvPr id="63" name="Szabadkéz 62">
                  <a:extLst>
                    <a:ext uri="{FF2B5EF4-FFF2-40B4-BE49-F238E27FC236}">
                      <a16:creationId xmlns:a16="http://schemas.microsoft.com/office/drawing/2014/main" id="{FB9C88CF-4216-9171-0C51-6C3E635B2A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16182" y="62255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7" name="Szabadkéz 66">
                  <a:extLst>
                    <a:ext uri="{FF2B5EF4-FFF2-40B4-BE49-F238E27FC236}">
                      <a16:creationId xmlns:a16="http://schemas.microsoft.com/office/drawing/2014/main" id="{4F7586A5-5E8F-6331-52DD-FCA8CF6B4B08}"/>
                    </a:ext>
                  </a:extLst>
                </p14:cNvPr>
                <p14:cNvContentPartPr/>
                <p14:nvPr/>
              </p14:nvContentPartPr>
              <p14:xfrm>
                <a:off x="8825182" y="6220102"/>
                <a:ext cx="360" cy="360"/>
              </p14:xfrm>
            </p:contentPart>
          </mc:Choice>
          <mc:Fallback xmlns="">
            <p:pic>
              <p:nvPicPr>
                <p:cNvPr id="67" name="Szabadkéz 66">
                  <a:extLst>
                    <a:ext uri="{FF2B5EF4-FFF2-40B4-BE49-F238E27FC236}">
                      <a16:creationId xmlns:a16="http://schemas.microsoft.com/office/drawing/2014/main" id="{4F7586A5-5E8F-6331-52DD-FCA8CF6B4B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16182" y="6211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8" name="Szabadkéz 67">
                  <a:extLst>
                    <a:ext uri="{FF2B5EF4-FFF2-40B4-BE49-F238E27FC236}">
                      <a16:creationId xmlns:a16="http://schemas.microsoft.com/office/drawing/2014/main" id="{7EEFA7A5-91FF-5871-CFB9-70F24571F4BF}"/>
                    </a:ext>
                  </a:extLst>
                </p14:cNvPr>
                <p14:cNvContentPartPr/>
                <p14:nvPr/>
              </p14:nvContentPartPr>
              <p14:xfrm>
                <a:off x="8825182" y="6220102"/>
                <a:ext cx="360" cy="360"/>
              </p14:xfrm>
            </p:contentPart>
          </mc:Choice>
          <mc:Fallback xmlns="">
            <p:pic>
              <p:nvPicPr>
                <p:cNvPr id="68" name="Szabadkéz 67">
                  <a:extLst>
                    <a:ext uri="{FF2B5EF4-FFF2-40B4-BE49-F238E27FC236}">
                      <a16:creationId xmlns:a16="http://schemas.microsoft.com/office/drawing/2014/main" id="{7EEFA7A5-91FF-5871-CFB9-70F24571F4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16182" y="6211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Csoportba foglalás 72">
            <a:extLst>
              <a:ext uri="{FF2B5EF4-FFF2-40B4-BE49-F238E27FC236}">
                <a16:creationId xmlns:a16="http://schemas.microsoft.com/office/drawing/2014/main" id="{47C4413B-CB0B-7EB4-89A8-278BC3C6F0D8}"/>
              </a:ext>
            </a:extLst>
          </p:cNvPr>
          <p:cNvGrpSpPr/>
          <p:nvPr/>
        </p:nvGrpSpPr>
        <p:grpSpPr>
          <a:xfrm>
            <a:off x="6635662" y="6220102"/>
            <a:ext cx="360" cy="360"/>
            <a:chOff x="6635662" y="62201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9" name="Szabadkéz 68">
                  <a:extLst>
                    <a:ext uri="{FF2B5EF4-FFF2-40B4-BE49-F238E27FC236}">
                      <a16:creationId xmlns:a16="http://schemas.microsoft.com/office/drawing/2014/main" id="{E831B1B1-40D2-44E6-363C-710113078565}"/>
                    </a:ext>
                  </a:extLst>
                </p14:cNvPr>
                <p14:cNvContentPartPr/>
                <p14:nvPr/>
              </p14:nvContentPartPr>
              <p14:xfrm>
                <a:off x="6635662" y="6220102"/>
                <a:ext cx="360" cy="360"/>
              </p14:xfrm>
            </p:contentPart>
          </mc:Choice>
          <mc:Fallback xmlns="">
            <p:pic>
              <p:nvPicPr>
                <p:cNvPr id="69" name="Szabadkéz 68">
                  <a:extLst>
                    <a:ext uri="{FF2B5EF4-FFF2-40B4-BE49-F238E27FC236}">
                      <a16:creationId xmlns:a16="http://schemas.microsoft.com/office/drawing/2014/main" id="{E831B1B1-40D2-44E6-363C-7101130785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27022" y="6211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0" name="Szabadkéz 69">
                  <a:extLst>
                    <a:ext uri="{FF2B5EF4-FFF2-40B4-BE49-F238E27FC236}">
                      <a16:creationId xmlns:a16="http://schemas.microsoft.com/office/drawing/2014/main" id="{3BBF6478-C3B2-72D6-2961-41F22BD6431E}"/>
                    </a:ext>
                  </a:extLst>
                </p14:cNvPr>
                <p14:cNvContentPartPr/>
                <p14:nvPr/>
              </p14:nvContentPartPr>
              <p14:xfrm>
                <a:off x="6635662" y="6220102"/>
                <a:ext cx="360" cy="360"/>
              </p14:xfrm>
            </p:contentPart>
          </mc:Choice>
          <mc:Fallback xmlns="">
            <p:pic>
              <p:nvPicPr>
                <p:cNvPr id="70" name="Szabadkéz 69">
                  <a:extLst>
                    <a:ext uri="{FF2B5EF4-FFF2-40B4-BE49-F238E27FC236}">
                      <a16:creationId xmlns:a16="http://schemas.microsoft.com/office/drawing/2014/main" id="{3BBF6478-C3B2-72D6-2961-41F22BD643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27022" y="6211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Szabadkéz 70">
                <a:extLst>
                  <a:ext uri="{FF2B5EF4-FFF2-40B4-BE49-F238E27FC236}">
                    <a16:creationId xmlns:a16="http://schemas.microsoft.com/office/drawing/2014/main" id="{2B4522E7-F50F-AA9C-6BBA-1592CC10FC63}"/>
                  </a:ext>
                </a:extLst>
              </p14:cNvPr>
              <p14:cNvContentPartPr/>
              <p14:nvPr/>
            </p14:nvContentPartPr>
            <p14:xfrm>
              <a:off x="6261982" y="2895142"/>
              <a:ext cx="360" cy="360"/>
            </p14:xfrm>
          </p:contentPart>
        </mc:Choice>
        <mc:Fallback xmlns="">
          <p:pic>
            <p:nvPicPr>
              <p:cNvPr id="71" name="Szabadkéz 70">
                <a:extLst>
                  <a:ext uri="{FF2B5EF4-FFF2-40B4-BE49-F238E27FC236}">
                    <a16:creationId xmlns:a16="http://schemas.microsoft.com/office/drawing/2014/main" id="{2B4522E7-F50F-AA9C-6BBA-1592CC10F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2982" y="28861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Szabadkéz 71">
                <a:extLst>
                  <a:ext uri="{FF2B5EF4-FFF2-40B4-BE49-F238E27FC236}">
                    <a16:creationId xmlns:a16="http://schemas.microsoft.com/office/drawing/2014/main" id="{8BCCDF7B-169D-A93A-EB29-2936CBBF49DD}"/>
                  </a:ext>
                </a:extLst>
              </p14:cNvPr>
              <p14:cNvContentPartPr/>
              <p14:nvPr/>
            </p14:nvContentPartPr>
            <p14:xfrm>
              <a:off x="5361262" y="789502"/>
              <a:ext cx="360" cy="360"/>
            </p14:xfrm>
          </p:contentPart>
        </mc:Choice>
        <mc:Fallback xmlns="">
          <p:pic>
            <p:nvPicPr>
              <p:cNvPr id="72" name="Szabadkéz 71">
                <a:extLst>
                  <a:ext uri="{FF2B5EF4-FFF2-40B4-BE49-F238E27FC236}">
                    <a16:creationId xmlns:a16="http://schemas.microsoft.com/office/drawing/2014/main" id="{8BCCDF7B-169D-A93A-EB29-2936CBBF49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2622" y="7805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521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1" y="2623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II.3.a) </a:t>
            </a:r>
            <a:r>
              <a:rPr lang="hu-HU" sz="3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32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xamples</a:t>
            </a:r>
            <a:r>
              <a:rPr lang="hu-HU" sz="32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32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2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contexts</a:t>
            </a:r>
            <a:r>
              <a:rPr lang="hu-HU" sz="32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32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topics</a:t>
            </a:r>
            <a:r>
              <a:rPr lang="hu-HU" sz="3200" dirty="0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3200" dirty="0" err="1">
                <a:solidFill>
                  <a:srgbClr val="01285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worksheets</a:t>
            </a:r>
            <a:endParaRPr lang="hu-HU" sz="3200" dirty="0">
              <a:solidFill>
                <a:srgbClr val="01285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358492" y="1102418"/>
            <a:ext cx="960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discussing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healthy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lifestyle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1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the topping of a “Dobos” cake be made 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birch sugar?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1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Geyser in a bottle, or the Mentos-Cola story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1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 as vinegar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20: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it worth flambéing with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pure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alcohol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21: T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sweet secret of cola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22: H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 much vitamin C is in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orange juice? 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23: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4000-year-old success story –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n-US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spirin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24: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Chicken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boiled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egg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discussing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20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r>
              <a:rPr lang="hu-HU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3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 „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drowning duck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10: Does acid rain harm mussels and coral reefs?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12: From superhero to supervillain? - Creating mountains of waste from useful plastics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1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it possible to walk on water?</a:t>
            </a:r>
            <a:endParaRPr lang="hu-HU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sheet 1</a:t>
            </a:r>
            <a:r>
              <a:rPr lang="hu-HU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9: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Latte macchiato and other heterogeneous systems</a:t>
            </a:r>
            <a:endParaRPr lang="en-GB" sz="2400" dirty="0"/>
          </a:p>
        </p:txBody>
      </p:sp>
      <p:pic>
        <p:nvPicPr>
          <p:cNvPr id="10" name="Tartalom helye 14">
            <a:extLst>
              <a:ext uri="{FF2B5EF4-FFF2-40B4-BE49-F238E27FC236}">
                <a16:creationId xmlns:a16="http://schemas.microsoft.com/office/drawing/2014/main" id="{F9E9A11C-53B9-4E09-96FB-FAB945F9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0587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240564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2024, </a:t>
            </a:r>
            <a:r>
              <a:rPr lang="hu-H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Budapest, Hungary</a:t>
            </a:r>
            <a:r>
              <a:rPr lang="hu-HU" sz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29. 11. 2024.</a:t>
            </a:r>
            <a:endParaRPr lang="hu-HU" sz="1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01607616-B22D-8342-EE3E-614BFF5C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4" y="275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5" name="Rectangle 56">
            <a:extLst>
              <a:ext uri="{FF2B5EF4-FFF2-40B4-BE49-F238E27FC236}">
                <a16:creationId xmlns:a16="http://schemas.microsoft.com/office/drawing/2014/main" id="{2A42B805-17C6-A01C-E858-5F5E86A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09" y="-2590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2" name="Rectangle 64">
            <a:extLst>
              <a:ext uri="{FF2B5EF4-FFF2-40B4-BE49-F238E27FC236}">
                <a16:creationId xmlns:a16="http://schemas.microsoft.com/office/drawing/2014/main" id="{BC1A408D-14E3-D3F2-5454-B182EBE5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09" y="1981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8" name="Rectangle 134">
            <a:extLst>
              <a:ext uri="{FF2B5EF4-FFF2-40B4-BE49-F238E27FC236}">
                <a16:creationId xmlns:a16="http://schemas.microsoft.com/office/drawing/2014/main" id="{811B415E-6923-885C-A3C5-D31EB029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145" y="37095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EFBACD0-4E1E-4BA0-4058-B7AFD966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4" y="8972"/>
            <a:ext cx="20669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9.jpg">
            <a:extLst>
              <a:ext uri="{FF2B5EF4-FFF2-40B4-BE49-F238E27FC236}">
                <a16:creationId xmlns:a16="http://schemas.microsoft.com/office/drawing/2014/main" id="{21FC458F-D84C-A376-66DC-240889D046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21" y="1685372"/>
            <a:ext cx="2066925" cy="1664510"/>
          </a:xfrm>
          <a:prstGeom prst="rect">
            <a:avLst/>
          </a:prstGeom>
          <a:ln/>
        </p:spPr>
      </p:pic>
      <p:pic>
        <p:nvPicPr>
          <p:cNvPr id="13" name="image4.jpg">
            <a:extLst>
              <a:ext uri="{FF2B5EF4-FFF2-40B4-BE49-F238E27FC236}">
                <a16:creationId xmlns:a16="http://schemas.microsoft.com/office/drawing/2014/main" id="{CB0BC809-6F5D-3B88-E3AC-05B0AF9248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21" y="4153139"/>
            <a:ext cx="2047284" cy="2758348"/>
          </a:xfrm>
          <a:prstGeom prst="rect">
            <a:avLst/>
          </a:prstGeom>
          <a:ln/>
        </p:spPr>
      </p:pic>
      <p:pic>
        <p:nvPicPr>
          <p:cNvPr id="12" name="image7.jpg">
            <a:extLst>
              <a:ext uri="{FF2B5EF4-FFF2-40B4-BE49-F238E27FC236}">
                <a16:creationId xmlns:a16="http://schemas.microsoft.com/office/drawing/2014/main" id="{173DACAE-C2FF-6326-E550-2D2A7979D93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21" y="3342044"/>
            <a:ext cx="2066925" cy="16645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942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3169</Words>
  <Application>Microsoft Office PowerPoint</Application>
  <PresentationFormat>Widescreen</PresentationFormat>
  <Paragraphs>354</Paragraphs>
  <Slides>23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AdvOT8608a8d1+22</vt:lpstr>
      <vt:lpstr>Arial</vt:lpstr>
      <vt:lpstr>Calibri</vt:lpstr>
      <vt:lpstr>Calibri Light</vt:lpstr>
      <vt:lpstr>Courier New</vt:lpstr>
      <vt:lpstr>Open Sans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II.2. Research model and questions from September 2021 </vt:lpstr>
      <vt:lpstr>PowerPoint Presentation</vt:lpstr>
      <vt:lpstr>PowerPoint Presentation</vt:lpstr>
      <vt:lpstr>II.4. Statistical methods</vt:lpstr>
      <vt:lpstr>(II.4.) Cohen’s d effect size*</vt:lpstr>
      <vt:lpstr>(II.4.) Partial eta-squared (PES)</vt:lpstr>
      <vt:lpstr>II.5. Sample of students filling in all the 4 tests till now</vt:lpstr>
      <vt:lpstr>III.1.a) Cohen’s d effect sizes (N=603), calculated from the mean differences between two tests and their standard deviations </vt:lpstr>
      <vt:lpstr>III.1.b) Effect sizes (PES), (N=603) of the assumed parameters and the covariant on the students’ 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Dr. Szalay Luca</cp:lastModifiedBy>
  <cp:revision>269</cp:revision>
  <dcterms:created xsi:type="dcterms:W3CDTF">2021-07-01T15:39:11Z</dcterms:created>
  <dcterms:modified xsi:type="dcterms:W3CDTF">2024-11-29T05:47:59Z</dcterms:modified>
</cp:coreProperties>
</file>