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7"/>
  </p:notesMasterIdLst>
  <p:sldIdLst>
    <p:sldId id="261" r:id="rId2"/>
    <p:sldId id="260" r:id="rId3"/>
    <p:sldId id="265" r:id="rId4"/>
    <p:sldId id="380" r:id="rId5"/>
    <p:sldId id="387" r:id="rId6"/>
    <p:sldId id="381" r:id="rId7"/>
    <p:sldId id="364" r:id="rId8"/>
    <p:sldId id="383" r:id="rId9"/>
    <p:sldId id="391" r:id="rId10"/>
    <p:sldId id="392" r:id="rId11"/>
    <p:sldId id="393" r:id="rId12"/>
    <p:sldId id="394" r:id="rId13"/>
    <p:sldId id="390" r:id="rId14"/>
    <p:sldId id="371" r:id="rId15"/>
    <p:sldId id="264" r:id="rId16"/>
  </p:sldIdLst>
  <p:sldSz cx="12192000" cy="6858000"/>
  <p:notesSz cx="6875463" cy="96567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1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484515"/>
          </a:xfrm>
          <a:prstGeom prst="rect">
            <a:avLst/>
          </a:prstGeom>
        </p:spPr>
        <p:txBody>
          <a:bodyPr vert="horz" lIns="94467" tIns="47233" rIns="94467" bIns="4723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484515"/>
          </a:xfrm>
          <a:prstGeom prst="rect">
            <a:avLst/>
          </a:prstGeom>
        </p:spPr>
        <p:txBody>
          <a:bodyPr vert="horz" lIns="94467" tIns="47233" rIns="94467" bIns="47233" rtlCol="0"/>
          <a:lstStyle>
            <a:lvl1pPr algn="r">
              <a:defRPr sz="1200"/>
            </a:lvl1pPr>
          </a:lstStyle>
          <a:p>
            <a:fld id="{757A3DF3-B660-4B7A-9A12-C36B3A3FFE89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1206500"/>
            <a:ext cx="5792787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7" tIns="47233" rIns="94467" bIns="4723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7547" y="4647317"/>
            <a:ext cx="5500370" cy="3802350"/>
          </a:xfrm>
          <a:prstGeom prst="rect">
            <a:avLst/>
          </a:prstGeom>
        </p:spPr>
        <p:txBody>
          <a:bodyPr vert="horz" lIns="94467" tIns="47233" rIns="94467" bIns="47233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79367" cy="484514"/>
          </a:xfrm>
          <a:prstGeom prst="rect">
            <a:avLst/>
          </a:prstGeom>
        </p:spPr>
        <p:txBody>
          <a:bodyPr vert="horz" lIns="94467" tIns="47233" rIns="94467" bIns="4723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94505" y="9172249"/>
            <a:ext cx="2979367" cy="484514"/>
          </a:xfrm>
          <a:prstGeom prst="rect">
            <a:avLst/>
          </a:prstGeom>
        </p:spPr>
        <p:txBody>
          <a:bodyPr vert="horz" lIns="94467" tIns="47233" rIns="94467" bIns="47233" rtlCol="0" anchor="b"/>
          <a:lstStyle>
            <a:lvl1pPr algn="r">
              <a:defRPr sz="1200"/>
            </a:lvl1pPr>
          </a:lstStyle>
          <a:p>
            <a:fld id="{552A19B0-19EA-4182-B1D8-8CA6FD24F1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94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56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76E4-961F-0595-A63F-2BE4ABA7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F1B300E-6E75-BA2A-3C4C-3A31CB5EF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9F1463B-D575-E6FE-80C3-A7FA6D8C6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81C3AA3-E6E9-5394-984A-191EC5296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96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6B0BB-B5F3-84EC-A4FB-FD879C9D8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825D0C7-C5EA-DCF7-28A1-C5829D80F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321441E-BC7F-4969-3667-C9E842A4A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E09BBBF-8DB7-8786-FB1C-7C240CFA2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09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581-33D8-FD5F-B7AC-AF58B906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036EB80-5B82-C4FC-188C-94EF901F8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1A48444-0239-FF1A-87A9-7459D1255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F3F47E4-D4A2-14FA-CC49-F5123B84A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355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C3623-597D-0174-DCDE-2F5F80A83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EAD66F6-1BFF-E1C3-D635-225D5D4C7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7B98978-379A-BE21-FADE-03DDA97D2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29675F-D71D-2DCF-367D-30C8102B6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789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909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28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09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89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59B1D-83E8-1C30-8623-78E277924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8CE9BA0-B838-3CB4-311E-A621EEB78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7B458E6-2752-43DF-876A-D96C8F3FF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7F89D1C-3DA5-93EF-7B9B-8F29301B3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25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89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10C15-1A1D-F403-EFDC-2A549B509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94C11CE4-5606-8124-61C9-0547E943D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207562C-D08C-7458-BD48-81F4DB4FB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A23A9C6-9B36-1960-7450-BF94D0B8C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33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51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8BC69-2A46-BEB8-E341-68EE5D4C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0E268D7-DEA3-93FA-34C3-6E9BDD6A4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D9ED5A8-967C-158B-6259-2AFD772BE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247022-C352-E499-D8F2-3DFCB3E26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38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62210-702B-C783-D103-DD5BBEEF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92F00B5F-28BA-CD4B-4174-97F52A578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A90E297-C1BA-6B71-8FAF-64C7A1665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52EF149-89FD-5984-94B1-BF0481F27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43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642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2025. 03. 03.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file:///E:\Luca2020\2021_MTA_PALYAZAT\Magyar%20Tudom&#225;nyos%20Akad&#233;mia%20K&#246;zoktat&#225;s-fejleszt&#233;si%20Kutat&#225;si%20Programj&#225;na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hyperlink" Target="https://ttomc.elte.hu/rails/active_storage/blobs/eyJfcmFpbHMiOnsibWVzc2FnZSI6IkJBaHBBa3dPIiwiZXhwIjpudWxsLCJwdXIiOiJibG9iX2lkIn19--d7eac124859cc1de6ea1c3e365fb875cf75da591/10_Savas_eso_kagylok_2023_05_27_HONLAPRA.docx?disposition=attach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openbook.php?record_id=959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tomc.elte.hu/publications/92" TargetMode="External"/><Relationship Id="rId3" Type="http://schemas.openxmlformats.org/officeDocument/2006/relationships/hyperlink" Target="https://ttomc.elte.hu/publications/95" TargetMode="External"/><Relationship Id="rId7" Type="http://schemas.openxmlformats.org/officeDocument/2006/relationships/hyperlink" Target="https://mta.hu/kozoktatas-fejlesztesi-kutatasi-program/mta-elte-kutatasalapu-kemiatanitas-kutatocsoport-11244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ta.hu/kozoktatas-fejlesztesi-kutatasi-program" TargetMode="External"/><Relationship Id="rId5" Type="http://schemas.openxmlformats.org/officeDocument/2006/relationships/hyperlink" Target="https://ttomc.elte.hu/publications/90" TargetMode="External"/><Relationship Id="rId4" Type="http://schemas.openxmlformats.org/officeDocument/2006/relationships/hyperlink" Target="https://mta.hu/tantargy-pedagogiai-kutatasi-program/mta-elte-kutatasalapu-kemiatanitas-kutatocsoport-107088" TargetMode="Externa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ttomc.elte.hu/rails/active_storage/blobs/eyJfcmFpbHMiOnsibWVzc2FnZSI6IkJBaHBBa3dPIiwiZXhwIjpudWxsLCJwdXIiOiJibG9iX2lkIn19--d7eac124859cc1de6ea1c3e365fb875cf75da591/10_Savas_eso_kagylok_2023_05_27_HONLAPRA.docx?disposition=attach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5062A64-5065-284B-A303-8CD27087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31564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1" y="2199530"/>
            <a:ext cx="9306232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33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ÍGY KÍSÉRLETEZZÜNK A DIÁKOKKAL!</a:t>
            </a:r>
            <a:endParaRPr lang="hu-HU" sz="29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9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MTA-ELTE Kutatásalapú Kémiatanítás Kutatócsoport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0" y="4385516"/>
            <a:ext cx="8843057" cy="151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Kiss Edina - Dr. Szalay Luca</a:t>
            </a:r>
          </a:p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ELTE TTK, Kémiai Intézet</a:t>
            </a:r>
          </a:p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Szakmódszertani Csoport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353962" y="6081823"/>
            <a:ext cx="7949380" cy="744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Tudományos Akadémia, Közoktatás-fejlesztési Kutatási Program</a:t>
            </a:r>
            <a:endParaRPr lang="hu-HU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7D8DC7-0E7B-449B-9698-A7A9C182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961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5FEE-577B-EEC5-2845-E5FE5B67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3547114-83BA-C81D-65B1-328E8ABC6481}"/>
              </a:ext>
            </a:extLst>
          </p:cNvPr>
          <p:cNvSpPr txBox="1"/>
          <p:nvPr/>
        </p:nvSpPr>
        <p:spPr>
          <a:xfrm>
            <a:off x="583020" y="139397"/>
            <a:ext cx="1093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feladatlapra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A979AF5-FDE3-215D-12DB-7A9CF768F9BD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E9BB66F8-0CB0-9966-BE0B-7A506D46712F}"/>
              </a:ext>
            </a:extLst>
          </p:cNvPr>
          <p:cNvSpPr txBox="1"/>
          <p:nvPr/>
        </p:nvSpPr>
        <p:spPr>
          <a:xfrm>
            <a:off x="-85060" y="1096948"/>
            <a:ext cx="12277061" cy="508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hu-HU" sz="2400" b="0" i="0" u="none" strike="noStrike" dirty="0">
                <a:solidFill>
                  <a:srgbClr val="D54E2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 feladatlap: Egy 4000 éves sikertörténet – az aszpirin</a:t>
            </a: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hu-HU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Tananyag: </a:t>
            </a:r>
            <a:endParaRPr lang="hu-HU" sz="20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Ismeret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szint: </a:t>
            </a:r>
          </a:p>
          <a:p>
            <a:pPr marL="1143000" lvl="2" indent="-228600"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észterek vizes közegben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hidrolizálhatnak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miközben a megfelelő alkoholos vagy fenolos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hirdoxilcsoportot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tartalmazó vegyület és karbonsav jön létre.</a:t>
            </a: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Megértés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szint:</a:t>
            </a:r>
          </a:p>
          <a:p>
            <a:pPr marL="1143000" lvl="2" indent="-228600" algn="just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tanulók értsék meg, hogy bármely, a szerkezetben mutatkozó, akár minimálisnak tűnő eltérés (pl. egy fenolos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hidroxilcsoport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jelenléte) hatással lehet egy adott reakció végbemenetelére.</a:t>
            </a: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Alkalmazás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szint:</a:t>
            </a:r>
          </a:p>
          <a:p>
            <a:pPr marL="1143000" lvl="2" indent="-228600" algn="just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tanulók el kell tudják dönteni, hogy a lejárt szavatosságú aszpirintablettában melyik anyag jelenik meg az esetleges hidrolízist követően.</a:t>
            </a: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Magasabb rendű műveletek: </a:t>
            </a:r>
            <a:endParaRPr lang="hu-HU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lvl="2" indent="-228600" algn="just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feladatlaptípus esetében a rendszerszemléletű gondolkodás fejlesztése a „Gondolkodjunk!” feladat megoldása során.</a:t>
            </a: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700D3924-5EE6-6EEC-64CA-3EE1BE2E1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9" y="6007100"/>
            <a:ext cx="12192000" cy="8509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7114DF-A9AE-5AA8-FFE6-561B14E09BD8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3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2CDB8-8802-7C95-47AD-F04C3AA1B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B7CE26A-928F-2C4E-A011-E40CFBE4D652}"/>
              </a:ext>
            </a:extLst>
          </p:cNvPr>
          <p:cNvSpPr txBox="1"/>
          <p:nvPr/>
        </p:nvSpPr>
        <p:spPr>
          <a:xfrm>
            <a:off x="583020" y="139397"/>
            <a:ext cx="1093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feladatlapra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048D74F-09C1-A36E-9D13-181A823BF212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E3DE171-06CE-9A2A-9E99-6CCC8208E818}"/>
              </a:ext>
            </a:extLst>
          </p:cNvPr>
          <p:cNvSpPr txBox="1"/>
          <p:nvPr/>
        </p:nvSpPr>
        <p:spPr>
          <a:xfrm>
            <a:off x="-85060" y="1096948"/>
            <a:ext cx="12277061" cy="459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hu-HU" sz="2400" b="0" i="0" u="none" strike="noStrike" dirty="0">
                <a:solidFill>
                  <a:srgbClr val="D54E2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 feladatlap: Egy 4000 éves sikertörténet – az aszpirin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hu-HU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Módszertani megfontolások: </a:t>
            </a: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7. Technikai segédlet:</a:t>
            </a:r>
            <a:endParaRPr lang="hu-HU" sz="20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Anyagok és eszközök a tanulókísérletekhez csoportonként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143000" lvl="2" indent="-2286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szalicilsav</a:t>
            </a:r>
          </a:p>
          <a:p>
            <a:pPr marL="1143000" lvl="2" indent="-2286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felhasználható és lejárt szavatosságú aszpirintabletta (vagy az utóbbi helyett néhány hete felbontott aszpirintabletta, esetleg egyszerűen aszpirintabletta és szalicilsav porkeverék)</a:t>
            </a:r>
          </a:p>
          <a:p>
            <a:pPr marL="1143000" lvl="2" indent="-2286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0,1 mol/dm</a:t>
            </a:r>
            <a:r>
              <a:rPr lang="hu-HU" sz="20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vas(III)-klorid-oldat (FeCl</a:t>
            </a:r>
            <a:r>
              <a:rPr lang="hu-HU" sz="2000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43000" lvl="2" indent="-2286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db mozsár törővel</a:t>
            </a:r>
          </a:p>
          <a:p>
            <a:pPr marL="1143000" lvl="2" indent="-2286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db vegyszereskanál…</a:t>
            </a:r>
          </a:p>
          <a:p>
            <a:pPr marL="742950" lvl="1" indent="-28575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Előkészítés</a:t>
            </a:r>
          </a:p>
          <a:p>
            <a:pPr marL="742950" lvl="1" indent="-28575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Balesetvédelem</a:t>
            </a:r>
          </a:p>
          <a:p>
            <a:pPr marL="742950" lvl="1" indent="-28575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Hulladékkezelés</a:t>
            </a:r>
            <a:endParaRPr lang="hu-HU" sz="20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C1583CB2-E847-EF21-1135-F740ADAB2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9" y="6007100"/>
            <a:ext cx="12192000" cy="8509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ED48D85-749B-134A-CE64-4F9F17720BCA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8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FA6EF-D947-87A8-6BB5-56255EFBD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B84BD42-4925-6A49-3CB4-DB3F5CD22B6A}"/>
              </a:ext>
            </a:extLst>
          </p:cNvPr>
          <p:cNvSpPr txBox="1"/>
          <p:nvPr/>
        </p:nvSpPr>
        <p:spPr>
          <a:xfrm>
            <a:off x="583020" y="139397"/>
            <a:ext cx="1093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feladatlapra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EC7B5C0-C201-83E2-293F-87C93375CEA6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1002346-08DA-8ACA-DF0B-6461E7002BBB}"/>
              </a:ext>
            </a:extLst>
          </p:cNvPr>
          <p:cNvSpPr txBox="1"/>
          <p:nvPr/>
        </p:nvSpPr>
        <p:spPr>
          <a:xfrm>
            <a:off x="-85060" y="1096948"/>
            <a:ext cx="12277061" cy="7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hu-HU" sz="2400" b="0" i="0" u="none" strike="noStrike" dirty="0">
                <a:solidFill>
                  <a:srgbClr val="D54E2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 feladatlap: Egy 4000 éves sikertörténet – az aszpirin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hu-HU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endParaRPr lang="hu-HU" sz="20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7CE22CCE-A188-9ACF-E6D9-1CF596C1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9" y="6007100"/>
            <a:ext cx="12192000" cy="8509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9A4AC85-A818-1138-35F0-C662AB678218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 descr="A képen fedett pályás, mosdókagyló, tál, fal látható&#10;&#10;Automatikusan generált leírás">
            <a:extLst>
              <a:ext uri="{FF2B5EF4-FFF2-40B4-BE49-F238E27FC236}">
                <a16:creationId xmlns:a16="http://schemas.microsoft.com/office/drawing/2014/main" id="{B7B5F5EF-4C24-787D-A3FC-63B172A16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4" y="1750851"/>
            <a:ext cx="6400799" cy="40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BEAC-08DB-B947-1AB1-98C99ACD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87D383F-269F-E4EE-8CA9-F2C8EF30DA52}"/>
              </a:ext>
            </a:extLst>
          </p:cNvPr>
          <p:cNvSpPr txBox="1"/>
          <p:nvPr/>
        </p:nvSpPr>
        <p:spPr>
          <a:xfrm>
            <a:off x="583020" y="139397"/>
            <a:ext cx="1093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feladatlapra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D5D9935-25AE-61CC-7C3B-D55B15EA4AF9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B316DF85-DCA3-E520-0958-0DAEC3E066D6}"/>
              </a:ext>
            </a:extLst>
          </p:cNvPr>
          <p:cNvSpPr txBox="1"/>
          <p:nvPr/>
        </p:nvSpPr>
        <p:spPr>
          <a:xfrm>
            <a:off x="-85060" y="1096948"/>
            <a:ext cx="12277061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hu-HU" sz="2400" b="0" i="0" u="none" strike="noStrike" dirty="0">
                <a:solidFill>
                  <a:srgbClr val="D54E2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 feladatlap: Egy 4000 éves sikertörténet – az aszpirin</a:t>
            </a:r>
            <a:endParaRPr lang="hu-HU" sz="2400" b="0" i="0" u="none" strike="noStrike" dirty="0">
              <a:solidFill>
                <a:srgbClr val="D54E2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4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kérdés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Hogyan lehet beazonosítani a lejárt aszpirin tablettát?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Kitöltendő séma a kísérlettervezéshez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Független változó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fehér porok anyagi minősége (szalicilsav, </a:t>
            </a:r>
            <a:r>
              <a:rPr lang="hu-HU" sz="2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acetil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-szalicilsav)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Függő változó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lejátszódik-e a megfelelő kémiai reakció vagy sem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Függő változó vizsgálata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reakció során megjelenik-e a jellemző lila szín vagy sem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Állandók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vas(III)-klorid-oldat koncentrációja, a reagens hozzáadása után eltelt idő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Hipotézis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Ha a lejárt aszpirinnel fogjuk elvégezni a reakciót, akkor a lila szín fog megjelenni.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Rendszerszemléletű gondolkodás (motivációs céllal): 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alábbi folyamatábrán látható lépések közül hányas számút akadályozza meg az aszpirintabletta? 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80E72D77-6FD4-5183-55ED-51FEFD064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pic>
        <p:nvPicPr>
          <p:cNvPr id="2" name="Kép 1" descr="A képen Betűtípus, szöveg, fehér, képernyőkép látható&#10;&#10;Automatikusan generált leírás">
            <a:extLst>
              <a:ext uri="{FF2B5EF4-FFF2-40B4-BE49-F238E27FC236}">
                <a16:creationId xmlns:a16="http://schemas.microsoft.com/office/drawing/2014/main" id="{296CD89D-50DF-AF0D-B5CD-721139ADA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53" y="4643380"/>
            <a:ext cx="9435449" cy="1331879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28BED5D8-6EA8-ABA3-7BF0-2F54C5B2753B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7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54B05CF-F5DA-6A41-A2F3-C0D379933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4723" y="-52599"/>
            <a:ext cx="8416992" cy="6895850"/>
          </a:xfrm>
        </p:spPr>
      </p:pic>
    </p:spTree>
    <p:extLst>
      <p:ext uri="{BB962C8B-B14F-4D97-AF65-F5344CB8AC3E}">
        <p14:creationId xmlns:p14="http://schemas.microsoft.com/office/powerpoint/2010/main" val="379122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0979729-44D8-A546-B619-79FA9424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0247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281448" y="2256492"/>
            <a:ext cx="896344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</a:t>
            </a:r>
            <a:r>
              <a:rPr lang="en-US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3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előadás elkészítését a Magyar Tudományos Akadémia Közoktatás-fejlesztési Kutatási Programja támogatta.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435936" y="5016864"/>
            <a:ext cx="797776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Kiss Edina (edina.kiss@ttk.elte.hu)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MTA-ELTE Kutatásalapú Kémiatanítás Kutatócsoport honlapja: 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http://ttomc.elte.hu/publications/90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692427"/>
            <a:ext cx="7365636" cy="8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77662" y="39949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TARTALOM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283499"/>
            <a:ext cx="6912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kutatásalapú tanulás és a kísérlettervezés</a:t>
            </a:r>
          </a:p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Előnyök és hátrányok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Lehetőségek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feladatlapok bemutatása a kutatási</a:t>
            </a: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modell segítségével</a:t>
            </a:r>
            <a:endParaRPr lang="hu-HU" sz="2400" dirty="0"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 Példa a kísérlettervező feladatlapra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03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3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E47C8-48E2-7029-7F25-E441F076E96E}"/>
              </a:ext>
            </a:extLst>
          </p:cNvPr>
          <p:cNvSpPr txBox="1"/>
          <p:nvPr/>
        </p:nvSpPr>
        <p:spPr>
          <a:xfrm>
            <a:off x="1073891" y="4794593"/>
            <a:ext cx="6124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Középiskolás tanulók próbálják ki a kísérlettervező feladatlapokat a „</a:t>
            </a:r>
            <a:r>
              <a:rPr lang="hu-HU" sz="2000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Kutatásalapú kémiatanítás és rendszerszemléletű gondolkodás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című projekt keretében</a:t>
            </a:r>
          </a:p>
        </p:txBody>
      </p:sp>
      <p:pic>
        <p:nvPicPr>
          <p:cNvPr id="8" name="Kép 7" descr="A képen ruházat, személy, Emberi arc, Tanulá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162C718-6982-810A-FE18-36B3B5575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93" y="2369266"/>
            <a:ext cx="5019507" cy="37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69387" y="27503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A kutatásalapú tanulás és a kísérlettervezés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199" y="1139006"/>
            <a:ext cx="10921409" cy="48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kutatásalapú oktatás (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nquiry-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ased</a:t>
            </a:r>
            <a:r>
              <a:rPr lang="hu-HU" sz="2400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cience</a:t>
            </a:r>
            <a:r>
              <a:rPr lang="hu-HU" sz="2400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ducation</a:t>
            </a:r>
            <a:r>
              <a:rPr lang="hu-HU" sz="2400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IBSE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tudományos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megismerés folyamatának modellezése </a:t>
            </a:r>
          </a:p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természettudományos műveltség fejlesztése érdekében [1]: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 probléma kapcsán a „kutatási kérdés” megfogalmazása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válaszhoz vizsgálat,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 tervezése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bizonyítékon alapuló (</a:t>
            </a:r>
            <a:r>
              <a:rPr lang="hu-HU" sz="2400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evidence-based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módszer kidolgozása (eszközök, anyagok, lépések) </a:t>
            </a:r>
            <a:endParaRPr lang="hu-HU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vizsgálat, kísérlet elvégzése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gyűjtött tapasztalatok, adatok elemzése, értékelése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következtetések levonása, kommunikálása.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endParaRPr lang="hu-HU" sz="1200" dirty="0">
              <a:solidFill>
                <a:srgbClr val="01285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hu-HU" sz="1200" dirty="0">
                <a:solidFill>
                  <a:srgbClr val="0128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Olson, S., Loucks-Horsley, S., (2000), Inquiry and the National Science Education Standards, 29., National Research Council, National Academy Press</a:t>
            </a:r>
            <a:r>
              <a:rPr lang="en-GB" sz="1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Washington, D.C.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(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http://www.nap.edu/openbook.php?record_id=9596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2024.11.13.)</a:t>
            </a:r>
            <a:endParaRPr lang="hu-HU" sz="1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2674"/>
            <a:ext cx="12192000" cy="850900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9318E4CB-E656-5EA8-0F10-3A83F47B39D8}"/>
              </a:ext>
            </a:extLst>
          </p:cNvPr>
          <p:cNvSpPr txBox="1">
            <a:spLocks/>
          </p:cNvSpPr>
          <p:nvPr/>
        </p:nvSpPr>
        <p:spPr>
          <a:xfrm>
            <a:off x="2052723" y="6205443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85F0A-FACD-78B8-539A-263A9CEC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A0D2C1F-DA17-4E5E-B2B3-C7ADD8609BD0}"/>
              </a:ext>
            </a:extLst>
          </p:cNvPr>
          <p:cNvSpPr txBox="1"/>
          <p:nvPr/>
        </p:nvSpPr>
        <p:spPr>
          <a:xfrm>
            <a:off x="669387" y="399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Előnyök és hátrányok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FB68070-6234-49C0-C605-B6C13975104A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16EC83-6901-5F78-EF1A-9EF640397694}"/>
              </a:ext>
            </a:extLst>
          </p:cNvPr>
          <p:cNvSpPr txBox="1"/>
          <p:nvPr/>
        </p:nvSpPr>
        <p:spPr>
          <a:xfrm>
            <a:off x="-73705" y="1109619"/>
            <a:ext cx="6503581" cy="269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Növelheti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fogalmi megértést 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Fejlesztheti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magasabb rendű gondolkodási műveleteket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[3]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Erősítheti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motivációt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főként a „kíváncsi” és a „szociálisan motivált” tanulók körében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Segítheti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természettudomány valódi természetének megértését 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[5]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524D4B63-6E30-AD34-1379-7391ADFF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5353"/>
            <a:ext cx="121920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B21BE-177A-0A84-961D-EE3BA60B9C46}"/>
              </a:ext>
            </a:extLst>
          </p:cNvPr>
          <p:cNvSpPr txBox="1"/>
          <p:nvPr/>
        </p:nvSpPr>
        <p:spPr>
          <a:xfrm>
            <a:off x="154697" y="3808756"/>
            <a:ext cx="1219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2] </a:t>
            </a:r>
            <a:r>
              <a:rPr lang="hu-H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Minner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D. D.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(2010)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Inquiry_based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Instruction – What Is It and Does It Matter? Results from a Research Synthesis Years 1984 to 2002, J. Res. Sci. Teach., 47(4), 474-496.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[3]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Tomperi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Aksela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M., (2014), In-service Teacher Training Project On Inquiry Based Practical Chemistry. 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LUMAT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2(2), 2015-2</a:t>
            </a:r>
            <a:endParaRPr lang="hu-H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[4]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Hofstien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Kempa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 F., (1985), Motivating strategies in science education: attempt of an analysis. 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Eur. J. Sci. Edu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3 221-229.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[5]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Finlayson, O.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(2015), Inquiry Based Chemistry Instruction,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Maciejowska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I. &amp; Byers, B. (eds.) A Guidebook of Good Practice for the Pre-Service Training of Chemistry Teachers (p. 119), Faculty of Chemistry, Jagiellonian University, Krakow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[6]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Kirschner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 A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(2006),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During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An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Failure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Constructivist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Discuvery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Problem-Based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Experimental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Inquiry-Based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Educational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Psychologist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41(2), 75-86.</a:t>
            </a:r>
          </a:p>
          <a:p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[7]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Sweller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J., (1988), Cognitive Load during Problem Solving: Effects on Learning. </a:t>
            </a:r>
            <a:r>
              <a:rPr lang="en-GB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Sci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12, 257–285.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[8]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Bolte, C.,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Streller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Hofstein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A., (2013), How to motivate students and raise their interest in chemistry education, In: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Eilks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I. and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Hofstein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 (eds.) Teaching Chemistry – A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Studybook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(pp. 67-95). Sense Publishers.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b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BA8CA-7777-D8E5-35C8-8EF15BB43DF4}"/>
              </a:ext>
            </a:extLst>
          </p:cNvPr>
          <p:cNvSpPr txBox="1"/>
          <p:nvPr/>
        </p:nvSpPr>
        <p:spPr>
          <a:xfrm>
            <a:off x="6429876" y="1113876"/>
            <a:ext cx="57915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Kevésbé hatásos és hatékony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a tanár által irányított módszereknél [6]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Tévképzetek, hiányos vagy rendezetlen tudás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alakulhatnak ki [6]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Kognitív túlterhelés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léphet föl [7]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„törekvő” és a „lelkiismeretes” diákok </a:t>
            </a: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kedvelik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[8]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E3D49416-AF3B-6419-4ACF-5CFFEB571D18}"/>
              </a:ext>
            </a:extLst>
          </p:cNvPr>
          <p:cNvSpPr txBox="1">
            <a:spLocks/>
          </p:cNvSpPr>
          <p:nvPr/>
        </p:nvSpPr>
        <p:spPr>
          <a:xfrm>
            <a:off x="2240564" y="6298993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0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69387" y="399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 Lehetőségek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199" y="1045826"/>
            <a:ext cx="11434069" cy="574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Kutatásalapú tanulás: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tudás megszerzése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tudományos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megismerés folyamatának modellezésével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történik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nquiry-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ased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earning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eaching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ducation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”: IBL, IBST,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IBSE</a:t>
            </a:r>
          </a:p>
          <a:p>
            <a:pPr marL="342900" indent="-342900">
              <a:lnSpc>
                <a:spcPct val="114000"/>
              </a:lnSpc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csoportosítható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pl. a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tanulói önállóság mértéke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szerint: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*Lényegében nem nevezhető kutatásnak: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Xu, H.;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Talanquer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V. (2013), Effect of the level of inquiry of lab experiments on general chemistry students’ written reflections.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ournal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Chem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istry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hu-HU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ation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(1), 21</a:t>
            </a:r>
            <a:r>
              <a:rPr lang="en-GB" dirty="0">
                <a:effectLst/>
                <a:ea typeface="AdvOT8608a8d1+22"/>
                <a:cs typeface="Times New Roman" panose="02020603050405020304" pitchFamily="18" charset="0"/>
              </a:rPr>
              <a:t>−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033055"/>
            <a:ext cx="12192000" cy="850900"/>
          </a:xfrm>
          <a:prstGeom prst="rect">
            <a:avLst/>
          </a:prstGeom>
        </p:spPr>
      </p:pic>
      <p:graphicFrame>
        <p:nvGraphicFramePr>
          <p:cNvPr id="2" name="Táblázat 3">
            <a:extLst>
              <a:ext uri="{FF2B5EF4-FFF2-40B4-BE49-F238E27FC236}">
                <a16:creationId xmlns:a16="http://schemas.microsoft.com/office/drawing/2014/main" id="{17D6DC02-95D7-4FFD-B79B-622EF729E390}"/>
              </a:ext>
            </a:extLst>
          </p:cNvPr>
          <p:cNvGraphicFramePr>
            <a:graphicFrameLocks noGrp="1"/>
          </p:cNvGraphicFramePr>
          <p:nvPr/>
        </p:nvGraphicFramePr>
        <p:xfrm>
          <a:off x="2" y="2751609"/>
          <a:ext cx="12191999" cy="264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884">
                  <a:extLst>
                    <a:ext uri="{9D8B030D-6E8A-4147-A177-3AD203B41FA5}">
                      <a16:colId xmlns:a16="http://schemas.microsoft.com/office/drawing/2014/main" val="2401822890"/>
                    </a:ext>
                  </a:extLst>
                </a:gridCol>
                <a:gridCol w="2439595">
                  <a:extLst>
                    <a:ext uri="{9D8B030D-6E8A-4147-A177-3AD203B41FA5}">
                      <a16:colId xmlns:a16="http://schemas.microsoft.com/office/drawing/2014/main" val="964912287"/>
                    </a:ext>
                  </a:extLst>
                </a:gridCol>
                <a:gridCol w="2572679">
                  <a:extLst>
                    <a:ext uri="{9D8B030D-6E8A-4147-A177-3AD203B41FA5}">
                      <a16:colId xmlns:a16="http://schemas.microsoft.com/office/drawing/2014/main" val="798853121"/>
                    </a:ext>
                  </a:extLst>
                </a:gridCol>
                <a:gridCol w="3296841">
                  <a:extLst>
                    <a:ext uri="{9D8B030D-6E8A-4147-A177-3AD203B41FA5}">
                      <a16:colId xmlns:a16="http://schemas.microsoft.com/office/drawing/2014/main" val="403906358"/>
                    </a:ext>
                  </a:extLst>
                </a:gridCol>
              </a:tblGrid>
              <a:tr h="464233">
                <a:tc>
                  <a:txBody>
                    <a:bodyPr/>
                    <a:lstStyle/>
                    <a:p>
                      <a:r>
                        <a:rPr lang="hu-HU" sz="2400" dirty="0"/>
                        <a:t>Típus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sz="2400" dirty="0"/>
                        <a:t>A tanuló számára ismert-e…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hu-HU" dirty="0"/>
                        <a:t>Adott 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52431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/>
                        <a:t>…a kutatási kérdés?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…a kutatási módszer?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…az eredmény magyarázata?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31099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Nyitott </a:t>
                      </a: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open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78014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Irányított/kötött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guided</a:t>
                      </a:r>
                      <a:r>
                        <a:rPr lang="hu-HU" sz="2000" dirty="0"/>
                        <a:t>/</a:t>
                      </a:r>
                      <a:r>
                        <a:rPr lang="hu-HU" sz="2000" dirty="0" err="1"/>
                        <a:t>bounded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75896"/>
                  </a:ext>
                </a:extLst>
              </a:tr>
              <a:tr h="411602">
                <a:tc>
                  <a:txBody>
                    <a:bodyPr/>
                    <a:lstStyle/>
                    <a:p>
                      <a:r>
                        <a:rPr lang="hu-HU" sz="2000" b="1" dirty="0"/>
                        <a:t>Strukturált </a:t>
                      </a: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structured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768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Megerősítő*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confirmation</a:t>
                      </a:r>
                      <a:r>
                        <a:rPr lang="hu-HU" sz="2000" dirty="0"/>
                        <a:t>/</a:t>
                      </a:r>
                      <a:r>
                        <a:rPr lang="hu-HU" sz="2000" dirty="0" err="1"/>
                        <a:t>closed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4402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CA177CBA-4F51-4270-BAD0-E3645407C3CE}"/>
              </a:ext>
            </a:extLst>
          </p:cNvPr>
          <p:cNvSpPr/>
          <p:nvPr/>
        </p:nvSpPr>
        <p:spPr>
          <a:xfrm>
            <a:off x="2" y="4123800"/>
            <a:ext cx="1842868" cy="298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C09CBEA9-5FA7-445D-BA93-39E8C5B229D6}"/>
              </a:ext>
            </a:extLst>
          </p:cNvPr>
          <p:cNvCxnSpPr/>
          <p:nvPr/>
        </p:nvCxnSpPr>
        <p:spPr>
          <a:xfrm flipV="1">
            <a:off x="4315146" y="3914454"/>
            <a:ext cx="0" cy="1376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ím 1">
            <a:extLst>
              <a:ext uri="{FF2B5EF4-FFF2-40B4-BE49-F238E27FC236}">
                <a16:creationId xmlns:a16="http://schemas.microsoft.com/office/drawing/2014/main" id="{74454E8E-7B97-3427-D484-6E7E59D69106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92B85-12C8-B95E-4E87-2CD2CE17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B0016DB-E8BC-8161-2BC6-5C8DDA004F6F}"/>
              </a:ext>
            </a:extLst>
          </p:cNvPr>
          <p:cNvSpPr txBox="1"/>
          <p:nvPr/>
        </p:nvSpPr>
        <p:spPr>
          <a:xfrm>
            <a:off x="669387" y="2098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Empirikus kutatások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CBEF162-1A39-ABF3-B778-2ABAD45E1D31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4CB33A2-D808-780D-D85A-1504B45B6F26}"/>
              </a:ext>
            </a:extLst>
          </p:cNvPr>
          <p:cNvSpPr txBox="1"/>
          <p:nvPr/>
        </p:nvSpPr>
        <p:spPr>
          <a:xfrm>
            <a:off x="0" y="1179460"/>
            <a:ext cx="12192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“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ORSZÁGOS KOORDINÁCIÓVAL A PEDAGÓGUSKÉPZÉS MEGÚJÍTÁSÁÉRT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című TÁMOP projekt: 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660 fő 9. osztályos,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rövid 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fejlesztés, a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kísérlettervezés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pozitív hatása 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kimutatható a tesztek eredményeinek statisztikai elemzésével.</a:t>
            </a:r>
          </a:p>
          <a:p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hu-HU" sz="22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2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Tudományos Akadémia Tantárgy-pedagógiai Kutatási Programja</a:t>
            </a:r>
            <a:r>
              <a:rPr lang="hu-HU" sz="22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MTA–ELTE Kutatásalapú Kémiatanítás Kutatócsoport</a:t>
            </a:r>
            <a:r>
              <a:rPr lang="hu-HU" sz="22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u-HU" sz="2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hu-HU" sz="2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Megvalósítható kutatásalapú kémiatanítás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projektje: 920 fő 7-10. osztályos, </a:t>
            </a:r>
            <a:r>
              <a:rPr lang="hu-HU" sz="22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osztályban segítség nélküli kísérlettervezésnek nincs pozitív hatása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200" b="1" dirty="0">
                <a:solidFill>
                  <a:srgbClr val="0128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osztályban a fontosabb elvek tanítása után van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9. osztályban </a:t>
            </a:r>
            <a:r>
              <a:rPr lang="hu-HU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gyengül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10. osztályban COVID-19 járvány tör ki.</a:t>
            </a:r>
          </a:p>
          <a:p>
            <a:endParaRPr lang="hu-HU" sz="2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Magyar Tudományos Akadémia Közoktatás-fejlesztési Kutatási Program 2021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</a:t>
            </a:r>
            <a:r>
              <a:rPr lang="hu-HU" sz="2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MTA-ELTE Kutatásalapú Kémiatanítás Kutatócsoport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hu-HU" sz="2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Kutatásalapú kémiatanítás és rendszerszemléletű gondolkodás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projektje: 992 fő 7. osztályos (2021), jelenleg 10. osztályos tanuló, </a:t>
            </a: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séma által segített kísérlettervezés gyenge pozitív hatása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17B65285-6173-B354-00B2-8F68BA3C65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45353"/>
            <a:ext cx="12192000" cy="8509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186E990-CBD1-4B7E-A50D-4502006AE5AA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206073" y="1062732"/>
            <a:ext cx="3600873" cy="220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kísérlettervezést tanító séma kitöltése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kísérlettervezés a gyakorlatban, a kísérlettervezést tanító séma kitöltésével</a:t>
            </a:r>
          </a:p>
          <a:p>
            <a:endParaRPr lang="hu-H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279994" y="4399143"/>
            <a:ext cx="1494367" cy="816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 (változások)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6645224" y="4257309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séma kitöltése</a:t>
            </a:r>
            <a:endParaRPr lang="en-GB" sz="15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4098789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4098788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9515061" y="4350722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9515063" y="3451434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6655363" y="3349999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(„kontroll”)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6125816" y="2116892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Egyenes összekötő nyíllal 100"/>
          <p:cNvCxnSpPr>
            <a:cxnSpLocks/>
          </p:cNvCxnSpPr>
          <p:nvPr/>
        </p:nvCxnSpPr>
        <p:spPr>
          <a:xfrm flipV="1">
            <a:off x="3774361" y="3577117"/>
            <a:ext cx="324428" cy="107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4085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típusú </a:t>
            </a:r>
            <a:r>
              <a:rPr lang="hu-HU" sz="1425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425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6645227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séma segíti a kísérlettervezést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9515063" y="5215770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cxnSpLocks/>
            <a:stCxn id="9" idx="3"/>
            <a:endCxn id="54" idx="1"/>
          </p:cNvCxnSpPr>
          <p:nvPr/>
        </p:nvCxnSpPr>
        <p:spPr>
          <a:xfrm>
            <a:off x="3774361" y="4807457"/>
            <a:ext cx="311588" cy="67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9286459" y="3718711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9276320" y="4619033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9276322" y="5479404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9276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10499034" y="2835155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10379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10280374" y="2845011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10210800" y="3712694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10210799" y="4619033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10210803" y="5479404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0A2DF225-6A82-4BD6-AD7F-3BACFFB49B82}"/>
              </a:ext>
            </a:extLst>
          </p:cNvPr>
          <p:cNvCxnSpPr/>
          <p:nvPr/>
        </p:nvCxnSpPr>
        <p:spPr>
          <a:xfrm>
            <a:off x="3781389" y="4669574"/>
            <a:ext cx="303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5D9657B-86FB-490F-B061-1F431C0F61F7}"/>
              </a:ext>
            </a:extLst>
          </p:cNvPr>
          <p:cNvCxnSpPr>
            <a:stCxn id="44" idx="3"/>
            <a:endCxn id="48" idx="1"/>
          </p:cNvCxnSpPr>
          <p:nvPr/>
        </p:nvCxnSpPr>
        <p:spPr>
          <a:xfrm flipV="1">
            <a:off x="5422167" y="3718711"/>
            <a:ext cx="1233197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5902B91D-C04D-439F-A059-FC11BA6AC36A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 flipV="1">
            <a:off x="5385870" y="4624418"/>
            <a:ext cx="125935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E02E83E9-EE6D-4DC4-95CF-550B60AA2D2A}"/>
              </a:ext>
            </a:extLst>
          </p:cNvPr>
          <p:cNvCxnSpPr>
            <a:stCxn id="54" idx="3"/>
            <a:endCxn id="150" idx="1"/>
          </p:cNvCxnSpPr>
          <p:nvPr/>
        </p:nvCxnSpPr>
        <p:spPr>
          <a:xfrm>
            <a:off x="5422170" y="5482223"/>
            <a:ext cx="1223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8D260C-96DC-41FE-B4F6-CC3831D1337C}"/>
              </a:ext>
            </a:extLst>
          </p:cNvPr>
          <p:cNvSpPr txBox="1"/>
          <p:nvPr/>
        </p:nvSpPr>
        <p:spPr>
          <a:xfrm>
            <a:off x="413656" y="128499"/>
            <a:ext cx="1124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A feladatlapok bemutatása a kutatási modell segítségével</a:t>
            </a:r>
            <a:endParaRPr lang="hu-HU" sz="2800" b="1" cap="all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AA54443F-1AD7-47B2-8A87-A1B3AA33586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027177" y="3269492"/>
            <a:ext cx="1" cy="112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artalom helye 14">
            <a:extLst>
              <a:ext uri="{FF2B5EF4-FFF2-40B4-BE49-F238E27FC236}">
                <a16:creationId xmlns:a16="http://schemas.microsoft.com/office/drawing/2014/main" id="{F1FA9732-4B6E-5582-98C8-E2CA3E7A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013512"/>
            <a:ext cx="12192000" cy="850900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DE3D9956-8C7C-7FFF-9B3F-CFEDA2758B06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7BED-8131-4A62-30A5-4E0605D49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ADF8F75-E2E1-8100-821E-DCD6D1461FDD}"/>
              </a:ext>
            </a:extLst>
          </p:cNvPr>
          <p:cNvSpPr txBox="1"/>
          <p:nvPr/>
        </p:nvSpPr>
        <p:spPr>
          <a:xfrm>
            <a:off x="583020" y="139397"/>
            <a:ext cx="1093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feladatlapra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76DB1D9E-7C31-BAF9-4B3A-A5DD154F4E2D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CE8471CD-08AA-53BE-CBB8-621D3DA53F9C}"/>
              </a:ext>
            </a:extLst>
          </p:cNvPr>
          <p:cNvSpPr txBox="1"/>
          <p:nvPr/>
        </p:nvSpPr>
        <p:spPr>
          <a:xfrm>
            <a:off x="-85060" y="1096948"/>
            <a:ext cx="12277061" cy="544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hu-HU" sz="2400" b="0" i="0" u="none" strike="noStrike" dirty="0">
                <a:solidFill>
                  <a:srgbClr val="D54E2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 feladatlap: Egy 4000 éves sikertörténet – az aszpirin</a:t>
            </a:r>
          </a:p>
          <a:p>
            <a:pPr>
              <a:spcBef>
                <a:spcPts val="400"/>
              </a:spcBef>
            </a:pPr>
            <a:endParaRPr lang="hu-HU" sz="2400" b="0" i="0" u="none" strike="noStrike" dirty="0">
              <a:solidFill>
                <a:srgbClr val="D54E2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4"/>
            </a:endParaRPr>
          </a:p>
          <a:p>
            <a:pPr marL="800100" lvl="1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Téma: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Az észterek lúgos hidrolízise</a:t>
            </a:r>
          </a:p>
          <a:p>
            <a:pPr marL="800100" lvl="1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Felhasználás: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10. osztály, 20-25 perces, tanulókísérletre épülő feladat</a:t>
            </a:r>
          </a:p>
          <a:p>
            <a:pPr marL="800100" lvl="1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Szükséges előzetes ismeretek: </a:t>
            </a:r>
            <a:endParaRPr lang="hu-HU" sz="22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Oxigéntartalmú funkciós csoportok.</a:t>
            </a:r>
          </a:p>
          <a:p>
            <a:pPr marL="742950" lvl="1" indent="-28575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alkoholok fogalma.</a:t>
            </a:r>
          </a:p>
          <a:p>
            <a:pPr marL="742950" lvl="1" indent="-28575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karbonsavak fogalma.</a:t>
            </a:r>
          </a:p>
          <a:p>
            <a:pPr marL="742950" lvl="1" indent="-28575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észterek fogalma.</a:t>
            </a:r>
          </a:p>
          <a:p>
            <a:pPr marL="742950" lvl="1" indent="-28575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hidrolízis fogalma.</a:t>
            </a:r>
          </a:p>
          <a:p>
            <a:pPr>
              <a:lnSpc>
                <a:spcPct val="114000"/>
              </a:lnSpc>
            </a:pPr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BEA68078-0FB4-E448-D369-955988CB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7837F2-34E9-D9F6-A818-4886EF49B79B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89872-4675-4612-AE35-9618BE630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7DB2CD4-580B-6C6D-1D5F-DA102FE0B576}"/>
              </a:ext>
            </a:extLst>
          </p:cNvPr>
          <p:cNvSpPr txBox="1"/>
          <p:nvPr/>
        </p:nvSpPr>
        <p:spPr>
          <a:xfrm>
            <a:off x="583020" y="139397"/>
            <a:ext cx="1093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feladatlapra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859FDA51-7300-7ED9-D3E2-02E01E5D970D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09D96152-8504-A40B-2745-E1AD3AFD2010}"/>
              </a:ext>
            </a:extLst>
          </p:cNvPr>
          <p:cNvSpPr txBox="1"/>
          <p:nvPr/>
        </p:nvSpPr>
        <p:spPr>
          <a:xfrm>
            <a:off x="-85059" y="1096948"/>
            <a:ext cx="1159939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hu-HU" sz="2400" b="0" i="0" u="none" strike="noStrike" dirty="0">
                <a:solidFill>
                  <a:srgbClr val="D54E2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 feladatlap: Egy 4000 éves sikertörténet – az aszpirin</a:t>
            </a:r>
          </a:p>
          <a:p>
            <a:pPr lvl="0" algn="just">
              <a:spcAft>
                <a:spcPts val="800"/>
              </a:spcAft>
            </a:pP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Célok:</a:t>
            </a:r>
            <a:endParaRPr lang="hu-HU" sz="22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tanulók érdeklődésének felkeltése ….</a:t>
            </a:r>
          </a:p>
          <a:p>
            <a:pPr marL="742950" lvl="1" indent="-28575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logikus gondolkodás, az induktív következtetés és a szabályszerűségek alapján való deduktív előrejelzés gyakorlása.</a:t>
            </a:r>
          </a:p>
          <a:p>
            <a:pPr marL="742950" lvl="1" indent="-28575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Mindhárom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típusú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feladatlap esetén a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kísérletek természettudományokban betöltött szerepének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megértése.</a:t>
            </a:r>
          </a:p>
          <a:p>
            <a:pPr marL="742950" lvl="1" indent="-28575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2. típusú feladatlapot megoldó tanulók meggyőzése arról, hogy érdemes a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receptszerűen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leírt kísérlet végrehajtása után elgondolkodni azon, hogy hogyan lehet az ilyen vizsgálatokat korrekt módon megtervezni.</a:t>
            </a:r>
            <a:endParaRPr lang="hu-HU" sz="20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2. és a 3. típusú feladatlapokat megoldó tanulók értsék meg, hogy a kísérletek helyes megtervezési módjának ismerete segítheti őket az áltudományos csalások felismerésében.</a:t>
            </a:r>
            <a:endParaRPr lang="hu-HU" sz="2000" dirty="0">
              <a:solidFill>
                <a:schemeClr val="accent1">
                  <a:lumMod val="7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D13BB516-E39C-094C-A8E7-4F61B3B6C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24B908A-9714-781D-D7BC-A3BD848917B4}"/>
              </a:ext>
            </a:extLst>
          </p:cNvPr>
          <p:cNvSpPr txBox="1">
            <a:spLocks/>
          </p:cNvSpPr>
          <p:nvPr/>
        </p:nvSpPr>
        <p:spPr>
          <a:xfrm>
            <a:off x="2240564" y="6233446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nap a kémia és a fizika jegyében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Katolikus Pedagógiai Intézet, Szolnok,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február 27.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5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1870</Words>
  <Application>Microsoft Office PowerPoint</Application>
  <PresentationFormat>Szélesvásznú</PresentationFormat>
  <Paragraphs>205</Paragraphs>
  <Slides>15</Slides>
  <Notes>15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AdvOT8608a8d1+22</vt:lpstr>
      <vt:lpstr>Arial</vt:lpstr>
      <vt:lpstr>Calibri</vt:lpstr>
      <vt:lpstr>Calibri Light</vt:lpstr>
      <vt:lpstr>Courier New</vt:lpstr>
      <vt:lpstr>Open Sans</vt:lpstr>
      <vt:lpstr>Symbol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Dr. Szalay Luca</cp:lastModifiedBy>
  <cp:revision>204</cp:revision>
  <cp:lastPrinted>2025-02-27T05:11:08Z</cp:lastPrinted>
  <dcterms:created xsi:type="dcterms:W3CDTF">2021-07-01T15:39:11Z</dcterms:created>
  <dcterms:modified xsi:type="dcterms:W3CDTF">2025-03-03T13:25:14Z</dcterms:modified>
</cp:coreProperties>
</file>