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61" r:id="rId2"/>
    <p:sldId id="260" r:id="rId3"/>
    <p:sldId id="265" r:id="rId4"/>
    <p:sldId id="354" r:id="rId5"/>
    <p:sldId id="355" r:id="rId6"/>
    <p:sldId id="358" r:id="rId7"/>
    <p:sldId id="359" r:id="rId8"/>
    <p:sldId id="344" r:id="rId9"/>
    <p:sldId id="345" r:id="rId10"/>
    <p:sldId id="266" r:id="rId11"/>
    <p:sldId id="268" r:id="rId12"/>
    <p:sldId id="363" r:id="rId13"/>
    <p:sldId id="364" r:id="rId14"/>
    <p:sldId id="368" r:id="rId15"/>
    <p:sldId id="369" r:id="rId16"/>
    <p:sldId id="370" r:id="rId17"/>
    <p:sldId id="366" r:id="rId18"/>
    <p:sldId id="367" r:id="rId19"/>
    <p:sldId id="264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863"/>
    <a:srgbClr val="0128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51" autoAdjust="0"/>
    <p:restoredTop sz="94643"/>
  </p:normalViewPr>
  <p:slideViewPr>
    <p:cSldViewPr snapToGrid="0" snapToObjects="1">
      <p:cViewPr varScale="1">
        <p:scale>
          <a:sx n="66" d="100"/>
          <a:sy n="66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A3DF3-B660-4B7A-9A12-C36B3A3FFE89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A19B0-19EA-4182-B1D8-8CA6FD24F12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2943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A19B0-19EA-4182-B1D8-8CA6FD24F12A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3891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7A520-BE4C-40B8-A4C3-B0BEE393F03F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4674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7A520-BE4C-40B8-A4C3-B0BEE393F03F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2714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2BA84-5ADF-4D90-8472-003A7A816DA5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838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2BA84-5ADF-4D90-8472-003A7A816DA5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7109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7A520-BE4C-40B8-A4C3-B0BEE393F03F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6689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7A520-BE4C-40B8-A4C3-B0BEE393F03F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6519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B7E45EC-E857-984F-8379-10CA33E70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2B867FF-3DD2-3745-B706-AC701B7DF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7AE546B-4E7E-E547-9D80-07E655B0E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75290C3-6C58-2E4A-8424-D73D86FA8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A29E28C-056B-A645-B058-2EE956BA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068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545467-4FEB-AC4B-86DB-3FD3F146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65892B6-EF09-3B46-9ED5-497097EED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A5E4A4E-8912-334F-8D89-2FBF158C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98BD7A6-876F-734E-B813-5A6BA17F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104CC0E-6CBB-D64C-BF1B-08A795AE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948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1133CCC-AF07-184C-876D-D74B91AD3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7878B64-CD80-C241-9481-92B2ED863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1819BC4-C938-874F-97B6-78FEC0934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6C2461-B42C-554E-9291-357E9E2FC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E423E59-173B-0743-85AA-4E16C640B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9271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33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994400" y="3886200"/>
            <a:ext cx="5791200" cy="914400"/>
          </a:xfrm>
        </p:spPr>
        <p:txBody>
          <a:bodyPr wrap="square" anchor="t"/>
          <a:lstStyle>
            <a:lvl1pPr marL="385754" indent="-385754" algn="l">
              <a:spcAft>
                <a:spcPts val="45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496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3FE9060-7EEE-4A44-8102-3682CBE96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04336AF-62CC-C443-B562-71A31CC0F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8537EEE-B4E7-5E4E-87BA-CF4C0F2DF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023910D-698C-364E-AE93-62930A6D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F666EDC-A796-E049-AD2B-7E0CC39FD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34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2E0768-69DD-F748-9589-AFBF48F6E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509AE6D-5FCA-024A-8930-77A63BB93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320CDD8-8E72-0D49-8265-1819EBC4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EB66E96-9F74-C842-879A-7FAC5A724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A509121-0443-5546-8EB3-FC0433F98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339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8D64E7-9DF5-7849-B50B-F4CFDF41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382EC89-DE48-4B49-8494-8EF55975D5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AAC62C9-535D-674C-BAB1-9FFC0069C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3E2C7C6-B91C-7545-89A2-4D87534A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7F536E3-9EC2-7C42-A5A6-DD946AAE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9239D36-2F9D-5E47-A91D-CB4ECF4D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675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6E212D-EFC9-E843-AEF9-4697F4354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0F4C0F8-A495-6242-8F9E-34A6AEED9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12D6E2A-C35D-C240-AAB7-324EE81F6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81330E7-B625-424C-8217-22573F56F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3F22E5C-A586-AB40-A686-186F5106A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6070531-A794-454B-AC6D-98AB51FB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7F4896FC-7628-F84A-834A-87FC631E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F095E2F2-F3BA-7F41-BB1C-6346416B4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148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8C240B-11F8-B34C-8BFB-1FE5AB553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D5954971-DEEB-3244-8632-9615BD20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5F868A1-5A8C-274D-AC44-95414589A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F4375EDA-CE8D-2542-9A84-592CB860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03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DCA46F65-79E5-6640-BB8A-88AC37447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576F9CD8-62E8-A344-8837-0E8848AD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FE744F3-F316-EC4D-A357-B10CF610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5121203-76E8-CF48-AFDD-C08BD94A9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58C0D2F-119B-5D42-8A65-746B723B3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CCF4AF3-AB8F-4F40-A5BC-5938AF9E1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B2DC796-CB61-4641-A562-F133196FE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E6BC2EB-A5D4-9649-BCCF-DB7FB6472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6E71873-612B-FD46-98D9-5EE27F46F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083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C57719-3DA3-F840-BF88-A98938D7E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86DB84D-E331-2D4D-B110-8579350ED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4F07BD4-77ED-A24F-8126-77639250F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353D5D8-8518-BF43-A85D-494896B74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1E4CF2F-3330-B147-93CE-BCEE7C9CF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F91B097-73EA-454C-9770-E7201C41C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913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0BF4A4A6-0F8B-8C48-B454-E43C26D01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55834CF-022D-E94D-8E0A-E917ADE6B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EF9CCE1-DE1B-C447-A4F1-CA789A4E58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98268-C1E1-5C45-A952-D7B95B0AE97A}" type="datetimeFigureOut">
              <a:rPr lang="hu-HU" smtClean="0"/>
              <a:t>2023. 12. 28.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7C2F029-7EC5-EF46-8DEA-E7DAC381D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0E9C6E1-4BD7-454B-90C2-FAB8A2FC1A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22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ttomc.elte.hu/publications/9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Tartalom helye 8">
            <a:extLst>
              <a:ext uri="{FF2B5EF4-FFF2-40B4-BE49-F238E27FC236}">
                <a16:creationId xmlns:a16="http://schemas.microsoft.com/office/drawing/2014/main" id="{85062A64-5065-284B-A303-8CD2708743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36477"/>
            <a:ext cx="12192000" cy="6858000"/>
          </a:xfrm>
        </p:spPr>
      </p:pic>
      <p:sp>
        <p:nvSpPr>
          <p:cNvPr id="7" name="Cím 1">
            <a:extLst>
              <a:ext uri="{FF2B5EF4-FFF2-40B4-BE49-F238E27FC236}">
                <a16:creationId xmlns:a16="http://schemas.microsoft.com/office/drawing/2014/main" id="{7526A6D4-531E-7D43-81CA-954398D2809F}"/>
              </a:ext>
            </a:extLst>
          </p:cNvPr>
          <p:cNvSpPr txBox="1">
            <a:spLocks/>
          </p:cNvSpPr>
          <p:nvPr/>
        </p:nvSpPr>
        <p:spPr>
          <a:xfrm>
            <a:off x="232012" y="2317041"/>
            <a:ext cx="8884692" cy="2185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41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KUTATÁSALAPÚ KÉMIATANÍTÁS</a:t>
            </a:r>
            <a:br>
              <a:rPr lang="hu-HU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hu-HU" sz="29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29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MTA-ELTE Kutatásalapú Kémiatanítás Kutatócsoport</a:t>
            </a: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B46220C8-18AF-4FD2-A0E3-B402C4421CA8}"/>
              </a:ext>
            </a:extLst>
          </p:cNvPr>
          <p:cNvSpPr txBox="1">
            <a:spLocks/>
          </p:cNvSpPr>
          <p:nvPr/>
        </p:nvSpPr>
        <p:spPr>
          <a:xfrm>
            <a:off x="723898" y="4383759"/>
            <a:ext cx="7833248" cy="1079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4000"/>
              </a:lnSpc>
            </a:pPr>
            <a:r>
              <a:rPr lang="hu-HU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Dr. Szalay Luca </a:t>
            </a:r>
          </a:p>
          <a:p>
            <a:pPr>
              <a:lnSpc>
                <a:spcPct val="134000"/>
              </a:lnSpc>
            </a:pPr>
            <a:r>
              <a:rPr lang="hu-HU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Eötvös Loránd Tudományegyetem, Kémiai Intézet</a:t>
            </a:r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881288BA-6D9D-4519-B627-D3320E1CCA2E}"/>
              </a:ext>
            </a:extLst>
          </p:cNvPr>
          <p:cNvSpPr txBox="1">
            <a:spLocks/>
          </p:cNvSpPr>
          <p:nvPr/>
        </p:nvSpPr>
        <p:spPr>
          <a:xfrm>
            <a:off x="351692" y="5742823"/>
            <a:ext cx="8205453" cy="726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20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„Kutatásalapú kémiatanítás és rendszerszemléletű gondolkodás”</a:t>
            </a:r>
            <a:r>
              <a:rPr lang="hu-HU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projekt első két tanévének eredményei</a:t>
            </a:r>
            <a:endParaRPr lang="hu-HU" sz="20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97D8DC7-0E7B-449B-9698-A7A9C1825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71320"/>
            <a:ext cx="957263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182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918469" y="245606"/>
            <a:ext cx="1051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II.2. d) ELŐZMÉNYEK: </a:t>
            </a:r>
            <a:r>
              <a:rPr lang="hu-HU" sz="28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ELŐZŐ PROJEKT - KONKLÚZIÓ</a:t>
            </a:r>
            <a:endParaRPr lang="hu-HU" sz="2800" b="1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" y="1118582"/>
            <a:ext cx="120700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err="1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Szocioökonómiai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háttér </a:t>
            </a:r>
            <a:r>
              <a:rPr lang="hu-HU" sz="24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anya iskolai végzettsége): szignifikáns hatása volt a tanulók kísérlettervező feladatokon elért eredményére a T0 teszten, majd eltűnt – minden, a mintában lévő iskola erősen válogat a felvételin!</a:t>
            </a:r>
          </a:p>
          <a:p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Iskola hatása</a:t>
            </a:r>
            <a:r>
              <a:rPr lang="en-US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(az iskola „rangja”)</a:t>
            </a:r>
            <a:r>
              <a:rPr lang="en-GB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2. tanévtől (T2) a módszernél erősebb hatása volt a kísérlettervező feladatokon elért eredményre! </a:t>
            </a:r>
          </a:p>
          <a:p>
            <a:r>
              <a:rPr lang="hu-HU" sz="2400" b="1" dirty="0">
                <a:solidFill>
                  <a:srgbClr val="00B050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kísérlettervezés elveinek közvetlen tanítása hatásosabbnak tűnik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400" dirty="0">
                <a:solidFill>
                  <a:srgbClr val="FF0000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DE!</a:t>
            </a:r>
            <a:endParaRPr lang="hu-HU" sz="24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/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T3 és T4 (9. és 11. oszt.)</a:t>
            </a:r>
            <a:r>
              <a:rPr lang="en-GB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hu-HU" sz="24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nem mértünk szignifikáns különbséget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kísérlettervező képességben – 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MAGYARÁZAT?</a:t>
            </a:r>
            <a:endParaRPr lang="en-US" sz="2400" dirty="0">
              <a:solidFill>
                <a:srgbClr val="012863"/>
              </a:solidFill>
              <a:highlight>
                <a:srgbClr val="FFFF00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diákok a 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Piaget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-féle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form</a:t>
            </a:r>
            <a:r>
              <a:rPr lang="hu-HU" sz="24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ális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műveleti szakaszt elérve ki tudják találni, hogy kell megtervezni egy 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kísérletet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Nem mindent írnak le, amit tudnak? 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(A motiváció 9. oszt.-</a:t>
            </a:r>
            <a:r>
              <a:rPr lang="hu-HU" sz="2400" dirty="0" err="1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tól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csökken?)</a:t>
            </a:r>
            <a:endParaRPr lang="en-US" sz="2400" dirty="0">
              <a:solidFill>
                <a:srgbClr val="012863"/>
              </a:solidFill>
              <a:highlight>
                <a:srgbClr val="FFFF00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Elég jól méri a teszt a kísérlettervező képességet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(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COVID-19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körülmények!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Jobb lenne egy, a kísérlettervezéshez használható </a:t>
            </a: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sémát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tanítani</a:t>
            </a:r>
            <a:r>
              <a:rPr lang="en-US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59719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4" y="6298994"/>
            <a:ext cx="8450882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„Kutatásalapú kémiatanítás és rendszerszemléletű gondolkodás”</a:t>
            </a:r>
            <a:r>
              <a:rPr lang="hu-HU" sz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projekt első két tanévének eredményei</a:t>
            </a:r>
            <a:endParaRPr lang="hu-HU" sz="12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47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309489" y="0"/>
            <a:ext cx="112048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cap="all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III.1. A jelen projekt: A „Kutatásalapú kémiatanulás és rendszerszemléletű gondolkodás”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-89540" y="1145220"/>
            <a:ext cx="12388948" cy="6466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MTA Közoktatás-fejlesztési Programjának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keretében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(2021.09.01.-2025.08.31.)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Terv: </a:t>
            </a:r>
            <a:r>
              <a:rPr lang="hu-HU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 tanévig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(7.-10. oszt.) befolyásoljuk 992 tanuló kötelező kémiaoktatását </a:t>
            </a:r>
            <a:endParaRPr lang="hu-HU" sz="24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 feladatlappal/tanév (összesen 6x4=24)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25 gimnázium (6 vagy 8 osztályos), 31 tanár, 38 osztály/tanulói csoport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0. teszt a projekt kezdetén (T0, 7. oszt. őszén), 4 teszt minden tanév végén (T1-T4): kísérlettervező képesség, tantárgyi tudás, attitűdök változásának mérése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Statisztikai módszer is ugyanaz, a kontrollcsoport receptszerű kísérleteket végez.</a:t>
            </a:r>
          </a:p>
          <a:p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KÜLÖNBSÉGEK: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kísérlettervezéshez egy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sémát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tanítunk (2. </a:t>
            </a:r>
            <a:r>
              <a:rPr lang="hu-HU" sz="24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csop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.: receptszerű kísérlet után tölti ki, a 3. </a:t>
            </a:r>
            <a:r>
              <a:rPr lang="hu-HU" sz="24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csop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.: a kísérlet megtervezése ennek kitöltésével történik)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Rendszerszemléletű gondolkodás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a tanultak beleillesztése a „nagy képbe” (kapcsolat a tudáselemek között, környezetvédelem, hétköznapi vonatkozások)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feladatlapok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otthoni, digitális oktatási módban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használható változatai.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14000"/>
              </a:lnSpc>
            </a:pPr>
            <a:endParaRPr lang="hu-HU" sz="20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0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59719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4" y="6298994"/>
            <a:ext cx="8253934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„Kutatásalapú kémiatanítás és rendszerszemléletű gondolkodás”</a:t>
            </a:r>
            <a:r>
              <a:rPr lang="hu-HU" sz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projekt első két tanévének eredményei</a:t>
            </a:r>
            <a:endParaRPr lang="hu-HU" sz="12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089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1911625" y="1274378"/>
            <a:ext cx="3895321" cy="1995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db, tanulókísérleteket tartalmazó feladatlap elkészítése (6 tanórára),</a:t>
            </a:r>
          </a:p>
          <a:p>
            <a:r>
              <a:rPr lang="hu-HU" sz="1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változatban:</a:t>
            </a:r>
          </a:p>
          <a:p>
            <a:r>
              <a:rPr lang="hu-HU" sz="1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 kísérletek</a:t>
            </a:r>
          </a:p>
          <a:p>
            <a:r>
              <a:rPr lang="hu-HU" sz="1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kísérletek + kísérlettervezést tanító séma kitöltése</a:t>
            </a:r>
          </a:p>
          <a:p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típus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kísérlettervezés a gyakorlatban, a kísérlettervezést tanító séma kitöltésével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2307076" y="3343983"/>
            <a:ext cx="1602380" cy="737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 minta </a:t>
            </a:r>
          </a:p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kiválasztása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2308511" y="4399143"/>
            <a:ext cx="1494367" cy="974715"/>
          </a:xfrm>
          <a:prstGeom prst="roundRect">
            <a:avLst/>
          </a:prstGeom>
          <a:solidFill>
            <a:srgbClr val="92D050"/>
          </a:solidFill>
          <a:ln>
            <a:solidFill>
              <a:srgbClr val="0128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latin typeface="Arial" panose="020B0604020202020204" pitchFamily="34" charset="0"/>
                <a:cs typeface="Arial" panose="020B0604020202020204" pitchFamily="34" charset="0"/>
              </a:rPr>
              <a:t>Adatgyűjtés, 0.teszt, adatelemzés</a:t>
            </a:r>
          </a:p>
        </p:txBody>
      </p:sp>
      <p:sp>
        <p:nvSpPr>
          <p:cNvPr id="43" name="Lekerekített téglalap 42"/>
          <p:cNvSpPr/>
          <p:nvPr/>
        </p:nvSpPr>
        <p:spPr>
          <a:xfrm>
            <a:off x="6645224" y="4257309"/>
            <a:ext cx="2631096" cy="734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5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kísérletek + séma kitöltése</a:t>
            </a:r>
            <a:endParaRPr lang="en-GB" sz="1500" u="sng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Lekerekített téglalap 43"/>
          <p:cNvSpPr/>
          <p:nvPr/>
        </p:nvSpPr>
        <p:spPr>
          <a:xfrm>
            <a:off x="4098789" y="3340593"/>
            <a:ext cx="1323379" cy="775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típusú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5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Lekerekített téglalap 44"/>
          <p:cNvSpPr/>
          <p:nvPr/>
        </p:nvSpPr>
        <p:spPr>
          <a:xfrm>
            <a:off x="4098788" y="4223748"/>
            <a:ext cx="1287082" cy="8013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típusú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5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Lekerekített téglalap 45"/>
          <p:cNvSpPr/>
          <p:nvPr/>
        </p:nvSpPr>
        <p:spPr>
          <a:xfrm>
            <a:off x="9515061" y="4350722"/>
            <a:ext cx="695739" cy="5366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1. teszt</a:t>
            </a:r>
          </a:p>
        </p:txBody>
      </p:sp>
      <p:sp>
        <p:nvSpPr>
          <p:cNvPr id="47" name="Lekerekített téglalap 46"/>
          <p:cNvSpPr/>
          <p:nvPr/>
        </p:nvSpPr>
        <p:spPr>
          <a:xfrm>
            <a:off x="9515063" y="3451434"/>
            <a:ext cx="695739" cy="534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1. teszt</a:t>
            </a:r>
          </a:p>
        </p:txBody>
      </p:sp>
      <p:sp>
        <p:nvSpPr>
          <p:cNvPr id="48" name="Lekerekített téglalap 47"/>
          <p:cNvSpPr/>
          <p:nvPr/>
        </p:nvSpPr>
        <p:spPr>
          <a:xfrm>
            <a:off x="6655363" y="3349999"/>
            <a:ext cx="2631096" cy="737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csak</a:t>
            </a:r>
            <a:r>
              <a:rPr lang="hu-HU" sz="1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receptszerű kísérletek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(„</a:t>
            </a:r>
            <a:r>
              <a:rPr lang="hu-H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ontroll”)</a:t>
            </a:r>
            <a:endParaRPr lang="en-GB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Lekerekített téglalap 49"/>
          <p:cNvSpPr/>
          <p:nvPr/>
        </p:nvSpPr>
        <p:spPr>
          <a:xfrm>
            <a:off x="6125816" y="2116892"/>
            <a:ext cx="4491168" cy="740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Az eredmények elemzése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9" name="Egyenes összekötő nyíllal 98"/>
          <p:cNvCxnSpPr>
            <a:cxnSpLocks/>
          </p:cNvCxnSpPr>
          <p:nvPr/>
        </p:nvCxnSpPr>
        <p:spPr>
          <a:xfrm>
            <a:off x="2989800" y="4078833"/>
            <a:ext cx="7233" cy="326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nyíllal 100"/>
          <p:cNvCxnSpPr>
            <a:cxnSpLocks/>
            <a:stCxn id="9" idx="3"/>
            <a:endCxn id="44" idx="1"/>
          </p:cNvCxnSpPr>
          <p:nvPr/>
        </p:nvCxnSpPr>
        <p:spPr>
          <a:xfrm flipV="1">
            <a:off x="3802878" y="3728576"/>
            <a:ext cx="295911" cy="1157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églalap: lekerekített 53">
            <a:extLst>
              <a:ext uri="{FF2B5EF4-FFF2-40B4-BE49-F238E27FC236}">
                <a16:creationId xmlns:a16="http://schemas.microsoft.com/office/drawing/2014/main" id="{56213ED2-26F7-4F8A-8961-FB7D80ADB199}"/>
              </a:ext>
            </a:extLst>
          </p:cNvPr>
          <p:cNvSpPr/>
          <p:nvPr/>
        </p:nvSpPr>
        <p:spPr>
          <a:xfrm>
            <a:off x="4085949" y="5097874"/>
            <a:ext cx="1336221" cy="768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25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típusú </a:t>
            </a:r>
            <a:r>
              <a:rPr lang="hu-HU" sz="1425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425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églalap: lekerekített 149">
            <a:extLst>
              <a:ext uri="{FF2B5EF4-FFF2-40B4-BE49-F238E27FC236}">
                <a16:creationId xmlns:a16="http://schemas.microsoft.com/office/drawing/2014/main" id="{E1D9C432-2041-4105-924F-DFAB4A31A7FC}"/>
              </a:ext>
            </a:extLst>
          </p:cNvPr>
          <p:cNvSpPr/>
          <p:nvPr/>
        </p:nvSpPr>
        <p:spPr>
          <a:xfrm>
            <a:off x="6645227" y="5119653"/>
            <a:ext cx="2631095" cy="725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séma segíti a kísérlettervezést</a:t>
            </a:r>
          </a:p>
        </p:txBody>
      </p:sp>
      <p:sp>
        <p:nvSpPr>
          <p:cNvPr id="151" name="Téglalap: lekerekített 150">
            <a:extLst>
              <a:ext uri="{FF2B5EF4-FFF2-40B4-BE49-F238E27FC236}">
                <a16:creationId xmlns:a16="http://schemas.microsoft.com/office/drawing/2014/main" id="{A48ABCB3-3FAC-4A33-BD4B-04520C49E1A2}"/>
              </a:ext>
            </a:extLst>
          </p:cNvPr>
          <p:cNvSpPr/>
          <p:nvPr/>
        </p:nvSpPr>
        <p:spPr>
          <a:xfrm>
            <a:off x="9515063" y="5215770"/>
            <a:ext cx="695741" cy="527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1. teszt</a:t>
            </a:r>
          </a:p>
        </p:txBody>
      </p:sp>
      <p:cxnSp>
        <p:nvCxnSpPr>
          <p:cNvPr id="155" name="Egyenes összekötő nyíllal 154">
            <a:extLst>
              <a:ext uri="{FF2B5EF4-FFF2-40B4-BE49-F238E27FC236}">
                <a16:creationId xmlns:a16="http://schemas.microsoft.com/office/drawing/2014/main" id="{DAA7F1A7-5A11-4676-AFFD-28DE4F317BD9}"/>
              </a:ext>
            </a:extLst>
          </p:cNvPr>
          <p:cNvCxnSpPr>
            <a:cxnSpLocks/>
            <a:stCxn id="9" idx="3"/>
            <a:endCxn id="54" idx="1"/>
          </p:cNvCxnSpPr>
          <p:nvPr/>
        </p:nvCxnSpPr>
        <p:spPr>
          <a:xfrm>
            <a:off x="3802878" y="4886501"/>
            <a:ext cx="283071" cy="59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gyenes összekötő nyíllal 167">
            <a:extLst>
              <a:ext uri="{FF2B5EF4-FFF2-40B4-BE49-F238E27FC236}">
                <a16:creationId xmlns:a16="http://schemas.microsoft.com/office/drawing/2014/main" id="{9C891651-44C1-4126-8819-FAF3F08E0F01}"/>
              </a:ext>
            </a:extLst>
          </p:cNvPr>
          <p:cNvCxnSpPr>
            <a:cxnSpLocks/>
            <a:stCxn id="44" idx="3"/>
            <a:endCxn id="48" idx="1"/>
          </p:cNvCxnSpPr>
          <p:nvPr/>
        </p:nvCxnSpPr>
        <p:spPr>
          <a:xfrm flipV="1">
            <a:off x="5422168" y="3718712"/>
            <a:ext cx="1233195" cy="9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>
            <a:extLst>
              <a:ext uri="{FF2B5EF4-FFF2-40B4-BE49-F238E27FC236}">
                <a16:creationId xmlns:a16="http://schemas.microsoft.com/office/drawing/2014/main" id="{6E222147-2C92-4900-8A5C-3E0811777E7E}"/>
              </a:ext>
            </a:extLst>
          </p:cNvPr>
          <p:cNvCxnSpPr>
            <a:stCxn id="48" idx="3"/>
            <a:endCxn id="47" idx="1"/>
          </p:cNvCxnSpPr>
          <p:nvPr/>
        </p:nvCxnSpPr>
        <p:spPr>
          <a:xfrm flipV="1">
            <a:off x="9286459" y="3718711"/>
            <a:ext cx="22860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gyenes összekötő nyíllal 181">
            <a:extLst>
              <a:ext uri="{FF2B5EF4-FFF2-40B4-BE49-F238E27FC236}">
                <a16:creationId xmlns:a16="http://schemas.microsoft.com/office/drawing/2014/main" id="{19889869-19E3-440D-81DF-46653C068CB7}"/>
              </a:ext>
            </a:extLst>
          </p:cNvPr>
          <p:cNvCxnSpPr>
            <a:stCxn id="43" idx="3"/>
            <a:endCxn id="46" idx="1"/>
          </p:cNvCxnSpPr>
          <p:nvPr/>
        </p:nvCxnSpPr>
        <p:spPr>
          <a:xfrm flipV="1">
            <a:off x="9276320" y="4619033"/>
            <a:ext cx="238740" cy="5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Egyenes összekötő nyíllal 184">
            <a:extLst>
              <a:ext uri="{FF2B5EF4-FFF2-40B4-BE49-F238E27FC236}">
                <a16:creationId xmlns:a16="http://schemas.microsoft.com/office/drawing/2014/main" id="{645B98A1-BC0F-49E3-B032-DDD6EC37A5DE}"/>
              </a:ext>
            </a:extLst>
          </p:cNvPr>
          <p:cNvCxnSpPr>
            <a:cxnSpLocks/>
            <a:stCxn id="150" idx="3"/>
            <a:endCxn id="151" idx="1"/>
          </p:cNvCxnSpPr>
          <p:nvPr/>
        </p:nvCxnSpPr>
        <p:spPr>
          <a:xfrm flipV="1">
            <a:off x="9276322" y="5479404"/>
            <a:ext cx="238741" cy="2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Egyenes összekötő 204">
            <a:extLst>
              <a:ext uri="{FF2B5EF4-FFF2-40B4-BE49-F238E27FC236}">
                <a16:creationId xmlns:a16="http://schemas.microsoft.com/office/drawing/2014/main" id="{F55996BD-7269-4834-86FD-130B1AB02A2D}"/>
              </a:ext>
            </a:extLst>
          </p:cNvPr>
          <p:cNvCxnSpPr>
            <a:cxnSpLocks/>
            <a:stCxn id="150" idx="3"/>
            <a:endCxn id="150" idx="3"/>
          </p:cNvCxnSpPr>
          <p:nvPr/>
        </p:nvCxnSpPr>
        <p:spPr>
          <a:xfrm>
            <a:off x="9276320" y="548222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Egyenes összekötő nyíllal 233">
            <a:extLst>
              <a:ext uri="{FF2B5EF4-FFF2-40B4-BE49-F238E27FC236}">
                <a16:creationId xmlns:a16="http://schemas.microsoft.com/office/drawing/2014/main" id="{A35141B0-C6E9-44A3-B936-D19634346F49}"/>
              </a:ext>
            </a:extLst>
          </p:cNvPr>
          <p:cNvCxnSpPr/>
          <p:nvPr/>
        </p:nvCxnSpPr>
        <p:spPr>
          <a:xfrm flipV="1">
            <a:off x="10499034" y="2835155"/>
            <a:ext cx="0" cy="2644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Egyenes összekötő nyíllal 235">
            <a:extLst>
              <a:ext uri="{FF2B5EF4-FFF2-40B4-BE49-F238E27FC236}">
                <a16:creationId xmlns:a16="http://schemas.microsoft.com/office/drawing/2014/main" id="{8EB70383-F9BD-41F1-9EFE-944FBE486510}"/>
              </a:ext>
            </a:extLst>
          </p:cNvPr>
          <p:cNvCxnSpPr/>
          <p:nvPr/>
        </p:nvCxnSpPr>
        <p:spPr>
          <a:xfrm flipV="1">
            <a:off x="10379765" y="2845011"/>
            <a:ext cx="0" cy="1767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Egyenes összekötő nyíllal 237">
            <a:extLst>
              <a:ext uri="{FF2B5EF4-FFF2-40B4-BE49-F238E27FC236}">
                <a16:creationId xmlns:a16="http://schemas.microsoft.com/office/drawing/2014/main" id="{C7C45463-DC2B-44C4-93A0-CA20F8071CFA}"/>
              </a:ext>
            </a:extLst>
          </p:cNvPr>
          <p:cNvCxnSpPr/>
          <p:nvPr/>
        </p:nvCxnSpPr>
        <p:spPr>
          <a:xfrm flipV="1">
            <a:off x="10280374" y="2845011"/>
            <a:ext cx="0" cy="855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Egyenes összekötő 241">
            <a:extLst>
              <a:ext uri="{FF2B5EF4-FFF2-40B4-BE49-F238E27FC236}">
                <a16:creationId xmlns:a16="http://schemas.microsoft.com/office/drawing/2014/main" id="{8F7859D8-546A-45C2-B511-44CCB28DDBE7}"/>
              </a:ext>
            </a:extLst>
          </p:cNvPr>
          <p:cNvCxnSpPr>
            <a:stCxn id="47" idx="3"/>
          </p:cNvCxnSpPr>
          <p:nvPr/>
        </p:nvCxnSpPr>
        <p:spPr>
          <a:xfrm flipV="1">
            <a:off x="10210800" y="3712694"/>
            <a:ext cx="69574" cy="6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Egyenes összekötő 243">
            <a:extLst>
              <a:ext uri="{FF2B5EF4-FFF2-40B4-BE49-F238E27FC236}">
                <a16:creationId xmlns:a16="http://schemas.microsoft.com/office/drawing/2014/main" id="{20135FD3-0F9B-40B0-A2E3-964C9FEC317D}"/>
              </a:ext>
            </a:extLst>
          </p:cNvPr>
          <p:cNvCxnSpPr>
            <a:stCxn id="46" idx="3"/>
          </p:cNvCxnSpPr>
          <p:nvPr/>
        </p:nvCxnSpPr>
        <p:spPr>
          <a:xfrm>
            <a:off x="10210799" y="4619033"/>
            <a:ext cx="168966" cy="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Egyenes összekötő 245">
            <a:extLst>
              <a:ext uri="{FF2B5EF4-FFF2-40B4-BE49-F238E27FC236}">
                <a16:creationId xmlns:a16="http://schemas.microsoft.com/office/drawing/2014/main" id="{E7AAF13C-7E37-4F2D-A7A7-36D5135BC056}"/>
              </a:ext>
            </a:extLst>
          </p:cNvPr>
          <p:cNvCxnSpPr>
            <a:stCxn id="151" idx="3"/>
          </p:cNvCxnSpPr>
          <p:nvPr/>
        </p:nvCxnSpPr>
        <p:spPr>
          <a:xfrm>
            <a:off x="10210803" y="5479404"/>
            <a:ext cx="288232" cy="2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nyíllal 5"/>
          <p:cNvCxnSpPr>
            <a:cxnSpLocks/>
            <a:stCxn id="9" idx="3"/>
          </p:cNvCxnSpPr>
          <p:nvPr/>
        </p:nvCxnSpPr>
        <p:spPr>
          <a:xfrm flipV="1">
            <a:off x="3802878" y="4669574"/>
            <a:ext cx="367047" cy="2169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doboz 1">
            <a:extLst>
              <a:ext uri="{FF2B5EF4-FFF2-40B4-BE49-F238E27FC236}">
                <a16:creationId xmlns:a16="http://schemas.microsoft.com/office/drawing/2014/main" id="{C3B70964-F6DD-4EFE-8C9C-F2AA49E1A930}"/>
              </a:ext>
            </a:extLst>
          </p:cNvPr>
          <p:cNvSpPr txBox="1"/>
          <p:nvPr/>
        </p:nvSpPr>
        <p:spPr>
          <a:xfrm>
            <a:off x="323557" y="405292"/>
            <a:ext cx="11153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III.2. a) </a:t>
            </a:r>
            <a:r>
              <a:rPr lang="hu-HU" sz="2800" b="1" cap="all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Kutatási modell a jelen projekt 1. tanévében</a:t>
            </a:r>
          </a:p>
        </p:txBody>
      </p:sp>
      <p:cxnSp>
        <p:nvCxnSpPr>
          <p:cNvPr id="27" name="Egyenes összekötő nyíllal 26">
            <a:extLst>
              <a:ext uri="{FF2B5EF4-FFF2-40B4-BE49-F238E27FC236}">
                <a16:creationId xmlns:a16="http://schemas.microsoft.com/office/drawing/2014/main" id="{4E61815E-96E8-CC47-1A62-70DCFD7EBC69}"/>
              </a:ext>
            </a:extLst>
          </p:cNvPr>
          <p:cNvCxnSpPr>
            <a:cxnSpLocks/>
          </p:cNvCxnSpPr>
          <p:nvPr/>
        </p:nvCxnSpPr>
        <p:spPr>
          <a:xfrm flipV="1">
            <a:off x="5392240" y="4617325"/>
            <a:ext cx="1233195" cy="9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>
            <a:extLst>
              <a:ext uri="{FF2B5EF4-FFF2-40B4-BE49-F238E27FC236}">
                <a16:creationId xmlns:a16="http://schemas.microsoft.com/office/drawing/2014/main" id="{00BC4176-105A-4AB0-B699-B29441E3D812}"/>
              </a:ext>
            </a:extLst>
          </p:cNvPr>
          <p:cNvCxnSpPr>
            <a:cxnSpLocks/>
          </p:cNvCxnSpPr>
          <p:nvPr/>
        </p:nvCxnSpPr>
        <p:spPr>
          <a:xfrm flipV="1">
            <a:off x="5400404" y="5485856"/>
            <a:ext cx="1233195" cy="9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155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2206073" y="1062732"/>
            <a:ext cx="3600873" cy="22067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db, tanulókísérleteket tartalmazó feladatlap elkészítése (6 tanórára),</a:t>
            </a:r>
          </a:p>
          <a:p>
            <a:r>
              <a:rPr lang="hu-HU" sz="1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változatban:</a:t>
            </a:r>
          </a:p>
          <a:p>
            <a:r>
              <a:rPr lang="hu-HU" sz="1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 kísérletek</a:t>
            </a:r>
          </a:p>
          <a:p>
            <a:r>
              <a:rPr lang="hu-HU" sz="1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kísérletek + kísérlettervezést tanító séma kitöltése</a:t>
            </a:r>
          </a:p>
          <a:p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típus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kísérlettervezés a gyakorlatban, a kísérlettervezést tanító séma kitöltésével</a:t>
            </a:r>
          </a:p>
          <a:p>
            <a:endParaRPr lang="hu-H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2279994" y="4399143"/>
            <a:ext cx="1494367" cy="8166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Adatgyűjtés (változások)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Lekerekített téglalap 42"/>
          <p:cNvSpPr/>
          <p:nvPr/>
        </p:nvSpPr>
        <p:spPr>
          <a:xfrm>
            <a:off x="6645224" y="4257309"/>
            <a:ext cx="2631096" cy="734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5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kísérletek + séma kitöltése</a:t>
            </a:r>
            <a:endParaRPr lang="en-GB" sz="1500" b="1" u="sng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Lekerekített téglalap 43"/>
          <p:cNvSpPr/>
          <p:nvPr/>
        </p:nvSpPr>
        <p:spPr>
          <a:xfrm>
            <a:off x="4098789" y="3340593"/>
            <a:ext cx="1323379" cy="775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típusú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5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Lekerekített téglalap 44"/>
          <p:cNvSpPr/>
          <p:nvPr/>
        </p:nvSpPr>
        <p:spPr>
          <a:xfrm>
            <a:off x="4098788" y="4223748"/>
            <a:ext cx="1287082" cy="8013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típusú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5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Lekerekített téglalap 45"/>
          <p:cNvSpPr/>
          <p:nvPr/>
        </p:nvSpPr>
        <p:spPr>
          <a:xfrm>
            <a:off x="9515061" y="4350722"/>
            <a:ext cx="695739" cy="5366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2. teszt</a:t>
            </a:r>
          </a:p>
        </p:txBody>
      </p:sp>
      <p:sp>
        <p:nvSpPr>
          <p:cNvPr id="47" name="Lekerekített téglalap 46"/>
          <p:cNvSpPr/>
          <p:nvPr/>
        </p:nvSpPr>
        <p:spPr>
          <a:xfrm>
            <a:off x="9515063" y="3451434"/>
            <a:ext cx="695739" cy="534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2. teszt</a:t>
            </a:r>
          </a:p>
        </p:txBody>
      </p:sp>
      <p:sp>
        <p:nvSpPr>
          <p:cNvPr id="48" name="Lekerekített téglalap 47"/>
          <p:cNvSpPr/>
          <p:nvPr/>
        </p:nvSpPr>
        <p:spPr>
          <a:xfrm>
            <a:off x="6655363" y="3349999"/>
            <a:ext cx="2631096" cy="737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 kísérletek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(„kontroll”)</a:t>
            </a:r>
            <a:endParaRPr lang="en-GB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Lekerekített téglalap 49"/>
          <p:cNvSpPr/>
          <p:nvPr/>
        </p:nvSpPr>
        <p:spPr>
          <a:xfrm>
            <a:off x="6125816" y="2116892"/>
            <a:ext cx="4491168" cy="740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Az eredmények elemzése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Egyenes összekötő nyíllal 100"/>
          <p:cNvCxnSpPr>
            <a:cxnSpLocks/>
          </p:cNvCxnSpPr>
          <p:nvPr/>
        </p:nvCxnSpPr>
        <p:spPr>
          <a:xfrm flipV="1">
            <a:off x="3774361" y="3491849"/>
            <a:ext cx="324428" cy="1078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églalap: lekerekített 53">
            <a:extLst>
              <a:ext uri="{FF2B5EF4-FFF2-40B4-BE49-F238E27FC236}">
                <a16:creationId xmlns:a16="http://schemas.microsoft.com/office/drawing/2014/main" id="{56213ED2-26F7-4F8A-8961-FB7D80ADB199}"/>
              </a:ext>
            </a:extLst>
          </p:cNvPr>
          <p:cNvSpPr/>
          <p:nvPr/>
        </p:nvSpPr>
        <p:spPr>
          <a:xfrm>
            <a:off x="4085949" y="5097874"/>
            <a:ext cx="1336221" cy="768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25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típusú </a:t>
            </a:r>
            <a:r>
              <a:rPr lang="hu-HU" sz="1425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425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églalap: lekerekített 149">
            <a:extLst>
              <a:ext uri="{FF2B5EF4-FFF2-40B4-BE49-F238E27FC236}">
                <a16:creationId xmlns:a16="http://schemas.microsoft.com/office/drawing/2014/main" id="{E1D9C432-2041-4105-924F-DFAB4A31A7FC}"/>
              </a:ext>
            </a:extLst>
          </p:cNvPr>
          <p:cNvSpPr/>
          <p:nvPr/>
        </p:nvSpPr>
        <p:spPr>
          <a:xfrm>
            <a:off x="6645227" y="5119653"/>
            <a:ext cx="2631095" cy="725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séma segíti a kísérlettervezést</a:t>
            </a:r>
          </a:p>
        </p:txBody>
      </p:sp>
      <p:sp>
        <p:nvSpPr>
          <p:cNvPr id="151" name="Téglalap: lekerekített 150">
            <a:extLst>
              <a:ext uri="{FF2B5EF4-FFF2-40B4-BE49-F238E27FC236}">
                <a16:creationId xmlns:a16="http://schemas.microsoft.com/office/drawing/2014/main" id="{A48ABCB3-3FAC-4A33-BD4B-04520C49E1A2}"/>
              </a:ext>
            </a:extLst>
          </p:cNvPr>
          <p:cNvSpPr/>
          <p:nvPr/>
        </p:nvSpPr>
        <p:spPr>
          <a:xfrm>
            <a:off x="9515063" y="5215770"/>
            <a:ext cx="695741" cy="527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2. teszt</a:t>
            </a:r>
          </a:p>
        </p:txBody>
      </p:sp>
      <p:cxnSp>
        <p:nvCxnSpPr>
          <p:cNvPr id="155" name="Egyenes összekötő nyíllal 154">
            <a:extLst>
              <a:ext uri="{FF2B5EF4-FFF2-40B4-BE49-F238E27FC236}">
                <a16:creationId xmlns:a16="http://schemas.microsoft.com/office/drawing/2014/main" id="{DAA7F1A7-5A11-4676-AFFD-28DE4F317BD9}"/>
              </a:ext>
            </a:extLst>
          </p:cNvPr>
          <p:cNvCxnSpPr>
            <a:cxnSpLocks/>
            <a:stCxn id="9" idx="3"/>
            <a:endCxn id="54" idx="1"/>
          </p:cNvCxnSpPr>
          <p:nvPr/>
        </p:nvCxnSpPr>
        <p:spPr>
          <a:xfrm>
            <a:off x="3774361" y="4807457"/>
            <a:ext cx="311588" cy="674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>
            <a:extLst>
              <a:ext uri="{FF2B5EF4-FFF2-40B4-BE49-F238E27FC236}">
                <a16:creationId xmlns:a16="http://schemas.microsoft.com/office/drawing/2014/main" id="{6E222147-2C92-4900-8A5C-3E0811777E7E}"/>
              </a:ext>
            </a:extLst>
          </p:cNvPr>
          <p:cNvCxnSpPr>
            <a:stCxn id="48" idx="3"/>
            <a:endCxn id="47" idx="1"/>
          </p:cNvCxnSpPr>
          <p:nvPr/>
        </p:nvCxnSpPr>
        <p:spPr>
          <a:xfrm flipV="1">
            <a:off x="9286459" y="3718711"/>
            <a:ext cx="22860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gyenes összekötő nyíllal 181">
            <a:extLst>
              <a:ext uri="{FF2B5EF4-FFF2-40B4-BE49-F238E27FC236}">
                <a16:creationId xmlns:a16="http://schemas.microsoft.com/office/drawing/2014/main" id="{19889869-19E3-440D-81DF-46653C068CB7}"/>
              </a:ext>
            </a:extLst>
          </p:cNvPr>
          <p:cNvCxnSpPr>
            <a:stCxn id="43" idx="3"/>
            <a:endCxn id="46" idx="1"/>
          </p:cNvCxnSpPr>
          <p:nvPr/>
        </p:nvCxnSpPr>
        <p:spPr>
          <a:xfrm flipV="1">
            <a:off x="9276320" y="4619033"/>
            <a:ext cx="238740" cy="5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Egyenes összekötő nyíllal 184">
            <a:extLst>
              <a:ext uri="{FF2B5EF4-FFF2-40B4-BE49-F238E27FC236}">
                <a16:creationId xmlns:a16="http://schemas.microsoft.com/office/drawing/2014/main" id="{645B98A1-BC0F-49E3-B032-DDD6EC37A5DE}"/>
              </a:ext>
            </a:extLst>
          </p:cNvPr>
          <p:cNvCxnSpPr>
            <a:cxnSpLocks/>
            <a:stCxn id="150" idx="3"/>
            <a:endCxn id="151" idx="1"/>
          </p:cNvCxnSpPr>
          <p:nvPr/>
        </p:nvCxnSpPr>
        <p:spPr>
          <a:xfrm flipV="1">
            <a:off x="9276322" y="5479404"/>
            <a:ext cx="238741" cy="2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Egyenes összekötő 204">
            <a:extLst>
              <a:ext uri="{FF2B5EF4-FFF2-40B4-BE49-F238E27FC236}">
                <a16:creationId xmlns:a16="http://schemas.microsoft.com/office/drawing/2014/main" id="{F55996BD-7269-4834-86FD-130B1AB02A2D}"/>
              </a:ext>
            </a:extLst>
          </p:cNvPr>
          <p:cNvCxnSpPr>
            <a:cxnSpLocks/>
            <a:stCxn id="150" idx="3"/>
            <a:endCxn id="150" idx="3"/>
          </p:cNvCxnSpPr>
          <p:nvPr/>
        </p:nvCxnSpPr>
        <p:spPr>
          <a:xfrm>
            <a:off x="9276320" y="548222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Egyenes összekötő nyíllal 233">
            <a:extLst>
              <a:ext uri="{FF2B5EF4-FFF2-40B4-BE49-F238E27FC236}">
                <a16:creationId xmlns:a16="http://schemas.microsoft.com/office/drawing/2014/main" id="{A35141B0-C6E9-44A3-B936-D19634346F49}"/>
              </a:ext>
            </a:extLst>
          </p:cNvPr>
          <p:cNvCxnSpPr/>
          <p:nvPr/>
        </p:nvCxnSpPr>
        <p:spPr>
          <a:xfrm flipV="1">
            <a:off x="10499034" y="2835155"/>
            <a:ext cx="0" cy="2644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Egyenes összekötő nyíllal 235">
            <a:extLst>
              <a:ext uri="{FF2B5EF4-FFF2-40B4-BE49-F238E27FC236}">
                <a16:creationId xmlns:a16="http://schemas.microsoft.com/office/drawing/2014/main" id="{8EB70383-F9BD-41F1-9EFE-944FBE486510}"/>
              </a:ext>
            </a:extLst>
          </p:cNvPr>
          <p:cNvCxnSpPr/>
          <p:nvPr/>
        </p:nvCxnSpPr>
        <p:spPr>
          <a:xfrm flipV="1">
            <a:off x="10379765" y="2845011"/>
            <a:ext cx="0" cy="1767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Egyenes összekötő nyíllal 237">
            <a:extLst>
              <a:ext uri="{FF2B5EF4-FFF2-40B4-BE49-F238E27FC236}">
                <a16:creationId xmlns:a16="http://schemas.microsoft.com/office/drawing/2014/main" id="{C7C45463-DC2B-44C4-93A0-CA20F8071CFA}"/>
              </a:ext>
            </a:extLst>
          </p:cNvPr>
          <p:cNvCxnSpPr/>
          <p:nvPr/>
        </p:nvCxnSpPr>
        <p:spPr>
          <a:xfrm flipV="1">
            <a:off x="10280374" y="2845011"/>
            <a:ext cx="0" cy="855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Egyenes összekötő 241">
            <a:extLst>
              <a:ext uri="{FF2B5EF4-FFF2-40B4-BE49-F238E27FC236}">
                <a16:creationId xmlns:a16="http://schemas.microsoft.com/office/drawing/2014/main" id="{8F7859D8-546A-45C2-B511-44CCB28DDBE7}"/>
              </a:ext>
            </a:extLst>
          </p:cNvPr>
          <p:cNvCxnSpPr>
            <a:stCxn id="47" idx="3"/>
          </p:cNvCxnSpPr>
          <p:nvPr/>
        </p:nvCxnSpPr>
        <p:spPr>
          <a:xfrm flipV="1">
            <a:off x="10210800" y="3712694"/>
            <a:ext cx="69574" cy="6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Egyenes összekötő 243">
            <a:extLst>
              <a:ext uri="{FF2B5EF4-FFF2-40B4-BE49-F238E27FC236}">
                <a16:creationId xmlns:a16="http://schemas.microsoft.com/office/drawing/2014/main" id="{20135FD3-0F9B-40B0-A2E3-964C9FEC317D}"/>
              </a:ext>
            </a:extLst>
          </p:cNvPr>
          <p:cNvCxnSpPr>
            <a:stCxn id="46" idx="3"/>
          </p:cNvCxnSpPr>
          <p:nvPr/>
        </p:nvCxnSpPr>
        <p:spPr>
          <a:xfrm>
            <a:off x="10210799" y="4619033"/>
            <a:ext cx="168966" cy="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Egyenes összekötő 245">
            <a:extLst>
              <a:ext uri="{FF2B5EF4-FFF2-40B4-BE49-F238E27FC236}">
                <a16:creationId xmlns:a16="http://schemas.microsoft.com/office/drawing/2014/main" id="{E7AAF13C-7E37-4F2D-A7A7-36D5135BC056}"/>
              </a:ext>
            </a:extLst>
          </p:cNvPr>
          <p:cNvCxnSpPr>
            <a:stCxn id="151" idx="3"/>
          </p:cNvCxnSpPr>
          <p:nvPr/>
        </p:nvCxnSpPr>
        <p:spPr>
          <a:xfrm>
            <a:off x="10210803" y="5479404"/>
            <a:ext cx="288232" cy="2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nyíllal 50">
            <a:extLst>
              <a:ext uri="{FF2B5EF4-FFF2-40B4-BE49-F238E27FC236}">
                <a16:creationId xmlns:a16="http://schemas.microsoft.com/office/drawing/2014/main" id="{0A2DF225-6A82-4BD6-AD7F-3BACFFB49B82}"/>
              </a:ext>
            </a:extLst>
          </p:cNvPr>
          <p:cNvCxnSpPr/>
          <p:nvPr/>
        </p:nvCxnSpPr>
        <p:spPr>
          <a:xfrm>
            <a:off x="3781389" y="4669574"/>
            <a:ext cx="3033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>
            <a:extLst>
              <a:ext uri="{FF2B5EF4-FFF2-40B4-BE49-F238E27FC236}">
                <a16:creationId xmlns:a16="http://schemas.microsoft.com/office/drawing/2014/main" id="{45D9657B-86FB-490F-B061-1F431C0F61F7}"/>
              </a:ext>
            </a:extLst>
          </p:cNvPr>
          <p:cNvCxnSpPr>
            <a:stCxn id="44" idx="3"/>
            <a:endCxn id="48" idx="1"/>
          </p:cNvCxnSpPr>
          <p:nvPr/>
        </p:nvCxnSpPr>
        <p:spPr>
          <a:xfrm flipV="1">
            <a:off x="5422167" y="3718711"/>
            <a:ext cx="1233197" cy="9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nyíllal 28">
            <a:extLst>
              <a:ext uri="{FF2B5EF4-FFF2-40B4-BE49-F238E27FC236}">
                <a16:creationId xmlns:a16="http://schemas.microsoft.com/office/drawing/2014/main" id="{5902B91D-C04D-439F-A059-FC11BA6AC36A}"/>
              </a:ext>
            </a:extLst>
          </p:cNvPr>
          <p:cNvCxnSpPr>
            <a:stCxn id="45" idx="3"/>
            <a:endCxn id="43" idx="1"/>
          </p:cNvCxnSpPr>
          <p:nvPr/>
        </p:nvCxnSpPr>
        <p:spPr>
          <a:xfrm flipV="1">
            <a:off x="5385870" y="4624418"/>
            <a:ext cx="1259355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nyíllal 30">
            <a:extLst>
              <a:ext uri="{FF2B5EF4-FFF2-40B4-BE49-F238E27FC236}">
                <a16:creationId xmlns:a16="http://schemas.microsoft.com/office/drawing/2014/main" id="{E02E83E9-EE6D-4DC4-95CF-550B60AA2D2A}"/>
              </a:ext>
            </a:extLst>
          </p:cNvPr>
          <p:cNvCxnSpPr>
            <a:stCxn id="54" idx="3"/>
            <a:endCxn id="150" idx="1"/>
          </p:cNvCxnSpPr>
          <p:nvPr/>
        </p:nvCxnSpPr>
        <p:spPr>
          <a:xfrm>
            <a:off x="5422170" y="5482223"/>
            <a:ext cx="12230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doboz 1">
            <a:extLst>
              <a:ext uri="{FF2B5EF4-FFF2-40B4-BE49-F238E27FC236}">
                <a16:creationId xmlns:a16="http://schemas.microsoft.com/office/drawing/2014/main" id="{9B8D260C-96DC-41FE-B4F6-CC3831D1337C}"/>
              </a:ext>
            </a:extLst>
          </p:cNvPr>
          <p:cNvSpPr txBox="1"/>
          <p:nvPr/>
        </p:nvSpPr>
        <p:spPr>
          <a:xfrm>
            <a:off x="379831" y="299846"/>
            <a:ext cx="11240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III.2. b) </a:t>
            </a:r>
            <a:r>
              <a:rPr lang="hu-HU" sz="2800" b="1" cap="all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Kutatási modell a jelen projekt 2. tanévében</a:t>
            </a:r>
          </a:p>
        </p:txBody>
      </p:sp>
      <p:cxnSp>
        <p:nvCxnSpPr>
          <p:cNvPr id="7" name="Egyenes összekötő nyíllal 6">
            <a:extLst>
              <a:ext uri="{FF2B5EF4-FFF2-40B4-BE49-F238E27FC236}">
                <a16:creationId xmlns:a16="http://schemas.microsoft.com/office/drawing/2014/main" id="{AA54443F-1AD7-47B2-8A87-A1B3AA33586B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3027177" y="3269492"/>
            <a:ext cx="1" cy="1129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329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1D638891-5ABF-0693-5738-9C7C9E32200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81685" y="1940277"/>
          <a:ext cx="10222521" cy="41997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43866">
                  <a:extLst>
                    <a:ext uri="{9D8B030D-6E8A-4147-A177-3AD203B41FA5}">
                      <a16:colId xmlns:a16="http://schemas.microsoft.com/office/drawing/2014/main" val="2431858600"/>
                    </a:ext>
                  </a:extLst>
                </a:gridCol>
                <a:gridCol w="2357230">
                  <a:extLst>
                    <a:ext uri="{9D8B030D-6E8A-4147-A177-3AD203B41FA5}">
                      <a16:colId xmlns:a16="http://schemas.microsoft.com/office/drawing/2014/main" val="1180696536"/>
                    </a:ext>
                  </a:extLst>
                </a:gridCol>
                <a:gridCol w="1823606">
                  <a:extLst>
                    <a:ext uri="{9D8B030D-6E8A-4147-A177-3AD203B41FA5}">
                      <a16:colId xmlns:a16="http://schemas.microsoft.com/office/drawing/2014/main" val="3901748923"/>
                    </a:ext>
                  </a:extLst>
                </a:gridCol>
                <a:gridCol w="1497819">
                  <a:extLst>
                    <a:ext uri="{9D8B030D-6E8A-4147-A177-3AD203B41FA5}">
                      <a16:colId xmlns:a16="http://schemas.microsoft.com/office/drawing/2014/main" val="1236628958"/>
                    </a:ext>
                  </a:extLst>
                </a:gridCol>
              </a:tblGrid>
              <a:tr h="424476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</a:t>
                      </a:r>
                      <a:r>
                        <a:rPr lang="hu-H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éter / kovariáns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Hatásméret (</a:t>
                      </a:r>
                      <a:r>
                        <a:rPr lang="tr-TR" sz="24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</a:t>
                      </a:r>
                      <a:r>
                        <a:rPr lang="hu-H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hu-H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398207"/>
                  </a:ext>
                </a:extLst>
              </a:tr>
              <a:tr h="75402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T0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T1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T2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6147189"/>
                  </a:ext>
                </a:extLst>
              </a:tr>
              <a:tr h="424476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Csoport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0,040*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0,011*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9878349"/>
                  </a:ext>
                </a:extLst>
              </a:tr>
              <a:tr h="424476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Iskola rangja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0,113*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0,023*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0,059*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9895558"/>
                  </a:ext>
                </a:extLst>
              </a:tr>
              <a:tr h="424476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Anya iskolai végzettsége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0,010*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646738"/>
                  </a:ext>
                </a:extLst>
              </a:tr>
              <a:tr h="424476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Nem (lány /fiú)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4837292"/>
                  </a:ext>
                </a:extLst>
              </a:tr>
              <a:tr h="1041607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Előzetes tudás</a:t>
                      </a:r>
                      <a:r>
                        <a:rPr lang="tr-T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(T0</a:t>
                      </a:r>
                      <a:r>
                        <a:rPr lang="hu-HU" sz="2400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</a:t>
                      </a:r>
                      <a:r>
                        <a:rPr lang="tr-T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hu-H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0,070*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0,045*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403755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2FA445E-8F15-CC89-E0AA-34A7630BC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08" y="138326"/>
            <a:ext cx="1206539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2800" b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III.3. a) EREDMÉNYEK: </a:t>
            </a:r>
            <a:r>
              <a:rPr lang="hu-HU" altLang="hu-HU" sz="28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FELTÉTELEZETT PARAMÉTEREK ÉS A KOVARIÁNS (T0 TESZTEN NYÚJTOTT TELJESÍTMÉNY) HATÁSMÉRETE (</a:t>
            </a:r>
            <a:r>
              <a:rPr lang="hu-HU" altLang="hu-HU" sz="2800" b="1" i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</a:t>
            </a:r>
            <a:r>
              <a:rPr lang="hu-HU" altLang="hu-HU" sz="28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A KÍSÉRLETTERVEZŐ (KT) FELADATOKON MÉRT TELJESÍTMÉNY </a:t>
            </a:r>
            <a:r>
              <a:rPr lang="hu-HU" altLang="hu-HU" sz="28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VÁLTOZÁSÁRA (</a:t>
            </a:r>
            <a:r>
              <a:rPr kumimoji="0" lang="tr-TR" altLang="hu-HU" sz="2800" b="1" i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kumimoji="0" lang="tr-TR" altLang="hu-HU" sz="2800" b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</a:t>
            </a:r>
            <a:r>
              <a:rPr lang="hu-HU" altLang="hu-HU" sz="28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756</a:t>
            </a:r>
            <a:r>
              <a:rPr kumimoji="0" lang="tr-TR" altLang="hu-HU" sz="2800" b="1" i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kumimoji="0" lang="hu-HU" altLang="hu-HU" sz="2800" b="1" i="0" u="none" strike="noStrike" cap="none" normalizeH="0" baseline="0" dirty="0">
              <a:ln>
                <a:noFill/>
              </a:ln>
              <a:solidFill>
                <a:srgbClr val="012863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BA961E4-5487-015F-BD70-94BBBB678321}"/>
              </a:ext>
            </a:extLst>
          </p:cNvPr>
          <p:cNvSpPr txBox="1"/>
          <p:nvPr/>
        </p:nvSpPr>
        <p:spPr>
          <a:xfrm>
            <a:off x="1181685" y="6211669"/>
            <a:ext cx="80748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hu-HU" sz="2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</a:t>
            </a:r>
            <a:r>
              <a:rPr kumimoji="0" lang="en-GB" altLang="hu-H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kumimoji="0" lang="en-GB" altLang="hu-HU" sz="2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&lt; 0</a:t>
            </a:r>
            <a:r>
              <a:rPr kumimoji="0" lang="hu-HU" altLang="hu-HU" sz="2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kumimoji="0" lang="en-GB" altLang="hu-HU" sz="2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025 </a:t>
            </a:r>
            <a:r>
              <a:rPr lang="hu-HU" altLang="hu-HU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szinten szignifikáns </a:t>
            </a:r>
            <a:r>
              <a:rPr kumimoji="0" lang="en-GB" altLang="hu-HU" sz="2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(Bonferroni </a:t>
            </a:r>
            <a:r>
              <a:rPr lang="hu-HU" altLang="hu-HU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korrekció</a:t>
            </a:r>
            <a:r>
              <a:rPr kumimoji="0" lang="en-GB" altLang="hu-HU" sz="2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69248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1B4C1A09-9965-A907-57FD-F6306630C09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8922" y="2293034"/>
          <a:ext cx="11254156" cy="3956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5710">
                  <a:extLst>
                    <a:ext uri="{9D8B030D-6E8A-4147-A177-3AD203B41FA5}">
                      <a16:colId xmlns:a16="http://schemas.microsoft.com/office/drawing/2014/main" val="871481053"/>
                    </a:ext>
                  </a:extLst>
                </a:gridCol>
                <a:gridCol w="2392859">
                  <a:extLst>
                    <a:ext uri="{9D8B030D-6E8A-4147-A177-3AD203B41FA5}">
                      <a16:colId xmlns:a16="http://schemas.microsoft.com/office/drawing/2014/main" val="4096495576"/>
                    </a:ext>
                  </a:extLst>
                </a:gridCol>
                <a:gridCol w="2470048">
                  <a:extLst>
                    <a:ext uri="{9D8B030D-6E8A-4147-A177-3AD203B41FA5}">
                      <a16:colId xmlns:a16="http://schemas.microsoft.com/office/drawing/2014/main" val="2721212796"/>
                    </a:ext>
                  </a:extLst>
                </a:gridCol>
                <a:gridCol w="2575539">
                  <a:extLst>
                    <a:ext uri="{9D8B030D-6E8A-4147-A177-3AD203B41FA5}">
                      <a16:colId xmlns:a16="http://schemas.microsoft.com/office/drawing/2014/main" val="828350052"/>
                    </a:ext>
                  </a:extLst>
                </a:gridCol>
              </a:tblGrid>
              <a:tr h="532950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Cohen </a:t>
                      </a:r>
                      <a:r>
                        <a:rPr lang="tr-TR" sz="24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hu-HU" sz="2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T1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</a:t>
                      </a:r>
                      <a:r>
                        <a:rPr lang="tr-TR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T0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T2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T1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T2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T0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466692"/>
                  </a:ext>
                </a:extLst>
              </a:tr>
              <a:tr h="1141071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</a:pPr>
                      <a:r>
                        <a:rPr lang="hu-H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csoport 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hu-H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csoport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-0,24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6979410"/>
                  </a:ext>
                </a:extLst>
              </a:tr>
              <a:tr h="1141071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hu-H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csoport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hu-H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csoport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895892"/>
                  </a:ext>
                </a:extLst>
              </a:tr>
              <a:tr h="1141071"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hu-H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csoport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hu-H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csoport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-0,18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972129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68B076E-25A1-7335-CA5C-75FF9C748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22" y="343510"/>
            <a:ext cx="1125415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2800" b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III.3. </a:t>
            </a:r>
            <a:r>
              <a:rPr lang="hu-HU" altLang="hu-HU" sz="28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r>
              <a:rPr kumimoji="0" lang="hu-HU" altLang="hu-HU" sz="2800" b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EREDMÉNYEK: A TANULÓK TÁRGYI TUDÁST (TT) MÉRŐ TESZTFELADATOKON NYÚJTOTT TELJESÍTMÉNYÉNEK ANCOVA MODELL ALAPJÁN BECSÜLT VÁLTOZÁSAIBÓL SZÁMÍTOTT COHEN </a:t>
            </a:r>
            <a:r>
              <a:rPr kumimoji="0" lang="hu-HU" altLang="hu-HU" sz="2800" b="1" i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</a:t>
            </a:r>
            <a:r>
              <a:rPr kumimoji="0" lang="hu-HU" altLang="hu-HU" sz="2800" b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HATÁSMÉRET ÉRTÉKEK </a:t>
            </a:r>
            <a:r>
              <a:rPr kumimoji="0" lang="tr-TR" altLang="hu-HU" sz="2800" b="1" i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(N</a:t>
            </a:r>
            <a:r>
              <a:rPr kumimoji="0" lang="tr-TR" altLang="hu-HU" sz="2800" b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</a:t>
            </a:r>
            <a:r>
              <a:rPr lang="hu-HU" altLang="hu-HU" sz="28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756</a:t>
            </a:r>
            <a:r>
              <a:rPr kumimoji="0" lang="tr-TR" altLang="hu-HU" sz="2800" b="1" i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kumimoji="0" lang="tr-TR" altLang="hu-HU" sz="2800" b="1" i="0" u="none" strike="noStrike" cap="none" normalizeH="0" baseline="0" dirty="0">
              <a:ln>
                <a:noFill/>
              </a:ln>
              <a:solidFill>
                <a:srgbClr val="012863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7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1B4C1A09-9965-A907-57FD-F6306630C09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8922" y="2293034"/>
          <a:ext cx="11254156" cy="3956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5710">
                  <a:extLst>
                    <a:ext uri="{9D8B030D-6E8A-4147-A177-3AD203B41FA5}">
                      <a16:colId xmlns:a16="http://schemas.microsoft.com/office/drawing/2014/main" val="871481053"/>
                    </a:ext>
                  </a:extLst>
                </a:gridCol>
                <a:gridCol w="2392859">
                  <a:extLst>
                    <a:ext uri="{9D8B030D-6E8A-4147-A177-3AD203B41FA5}">
                      <a16:colId xmlns:a16="http://schemas.microsoft.com/office/drawing/2014/main" val="4096495576"/>
                    </a:ext>
                  </a:extLst>
                </a:gridCol>
                <a:gridCol w="2470048">
                  <a:extLst>
                    <a:ext uri="{9D8B030D-6E8A-4147-A177-3AD203B41FA5}">
                      <a16:colId xmlns:a16="http://schemas.microsoft.com/office/drawing/2014/main" val="2721212796"/>
                    </a:ext>
                  </a:extLst>
                </a:gridCol>
                <a:gridCol w="2575539">
                  <a:extLst>
                    <a:ext uri="{9D8B030D-6E8A-4147-A177-3AD203B41FA5}">
                      <a16:colId xmlns:a16="http://schemas.microsoft.com/office/drawing/2014/main" val="828350052"/>
                    </a:ext>
                  </a:extLst>
                </a:gridCol>
              </a:tblGrid>
              <a:tr h="532950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</a:pPr>
                      <a:r>
                        <a:rPr lang="tr-TR" sz="2400" b="1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Cohen</a:t>
                      </a:r>
                      <a:r>
                        <a:rPr lang="tr-TR" sz="24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</a:t>
                      </a:r>
                      <a:endParaRPr lang="hu-HU" sz="2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T1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</a:t>
                      </a:r>
                      <a:r>
                        <a:rPr lang="tr-TR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T0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T2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T1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T2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T0</a:t>
                      </a:r>
                      <a:r>
                        <a:rPr lang="hu-HU" sz="2400" b="1" baseline="-25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466692"/>
                  </a:ext>
                </a:extLst>
              </a:tr>
              <a:tr h="1141071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</a:pPr>
                      <a:r>
                        <a:rPr lang="hu-H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csoport 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hu-H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csoport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-0,07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6979410"/>
                  </a:ext>
                </a:extLst>
              </a:tr>
              <a:tr h="1141071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hu-H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csoport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hu-H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csoport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-0,12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0,23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895892"/>
                  </a:ext>
                </a:extLst>
              </a:tr>
              <a:tr h="1141071"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hu-H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csoport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hu-H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csoport</a:t>
                      </a:r>
                      <a:endParaRPr lang="hu-H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-0,26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972129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68B076E-25A1-7335-CA5C-75FF9C748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94" y="319466"/>
            <a:ext cx="1160584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2800" b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III.3. </a:t>
            </a:r>
            <a:r>
              <a:rPr lang="hu-HU" altLang="hu-HU" sz="28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r>
              <a:rPr kumimoji="0" lang="hu-HU" altLang="hu-HU" sz="2800" b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EREDMÉNYEK: A TANULÓK KÍSÉRLETTERVEZŐ KÉPESSÉGÉT (KT) MÉRŐ TESZTFELADATOKON NYÚJTOTT TELJESÍTMÉNYÉNEK ANCOVA MODELL ALAPJÁN BECSÜLT VÁLTOZÁSAIBÓL SZÁMÍTOTT COHEN </a:t>
            </a:r>
            <a:r>
              <a:rPr kumimoji="0" lang="hu-HU" altLang="hu-HU" sz="2800" b="1" i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 </a:t>
            </a:r>
            <a:r>
              <a:rPr kumimoji="0" lang="hu-HU" altLang="hu-HU" sz="2800" b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HATÁSMÉRET ÉRTÉKEK </a:t>
            </a:r>
            <a:r>
              <a:rPr kumimoji="0" lang="tr-TR" altLang="hu-HU" sz="2800" b="1" i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(N</a:t>
            </a:r>
            <a:r>
              <a:rPr kumimoji="0" lang="tr-TR" altLang="hu-HU" sz="2800" b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</a:t>
            </a:r>
            <a:r>
              <a:rPr lang="hu-HU" altLang="hu-HU" sz="28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756</a:t>
            </a:r>
            <a:r>
              <a:rPr kumimoji="0" lang="tr-TR" altLang="hu-HU" sz="2800" b="1" i="1" u="none" strike="noStrike" cap="none" normalizeH="0" baseline="0" dirty="0">
                <a:ln>
                  <a:noFill/>
                </a:ln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kumimoji="0" lang="tr-TR" altLang="hu-HU" sz="2800" b="1" i="0" u="none" strike="noStrike" cap="none" normalizeH="0" baseline="0" dirty="0">
              <a:ln>
                <a:noFill/>
              </a:ln>
              <a:solidFill>
                <a:srgbClr val="012863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870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1CE729-926C-F630-3FA9-41B33C58B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III.4. EDDIGI KÖVETKEZTETÉSEK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9E28C0A-4FFB-40CC-6BCC-A16DE884A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hu-HU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6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 tanév alatt összességében csak a 3. csoport javára </a:t>
            </a:r>
            <a:r>
              <a:rPr lang="hu-HU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mértünk a kontrollcsoporthoz viszonyítva szignifikáns különbséget a kísérlettervező feladatokon nyújtott teljesítmény változásában.</a:t>
            </a:r>
          </a:p>
          <a:p>
            <a:r>
              <a:rPr lang="hu-HU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600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tanévben azonban a 2. csoport fejlődése a kísérlettervező feladatokon </a:t>
            </a:r>
            <a:r>
              <a:rPr lang="hu-HU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kontrollcsoporthoz viszonyítva sokkal nagyobb volt, mint a 3. csoporté.</a:t>
            </a:r>
          </a:p>
          <a:p>
            <a:r>
              <a:rPr lang="hu-HU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Még nem tudjuk, milyen eredmények születnek a következő 2 tanévben, de úgy tűnik, </a:t>
            </a:r>
            <a:r>
              <a:rPr lang="hu-HU" sz="26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mindkét módszernek lehet fejlesztő hatása</a:t>
            </a:r>
            <a:r>
              <a:rPr lang="hu-HU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lvl="1"/>
            <a:r>
              <a:rPr lang="hu-HU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csoport: A kísérlettervező séma alkalmazásával segített kísérlettervezés </a:t>
            </a:r>
            <a:r>
              <a:rPr lang="hu-HU" sz="2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nehezebb, de gyorsabban </a:t>
            </a:r>
            <a:r>
              <a:rPr lang="hu-HU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produkált eredményt.</a:t>
            </a:r>
          </a:p>
          <a:p>
            <a:pPr lvl="1"/>
            <a:r>
              <a:rPr lang="hu-HU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csoport: A kísérlettervező séma kitöltése a recept alapján végzett kísérletek után </a:t>
            </a:r>
            <a:r>
              <a:rPr lang="hu-HU" sz="2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könnyebb, de idővel az is eredményesnek </a:t>
            </a:r>
            <a:r>
              <a:rPr lang="hu-HU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mutatkozott.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94463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AB0495C-39C9-0CFC-1CD8-B7FC49131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b="1" dirty="0">
                <a:solidFill>
                  <a:srgbClr val="0128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III.5. AZ ELKÉSZÜLT FELADATLAPOK FELHASZNÁLÁSI LEHETŐSÉGEI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144BA05-CCAC-918D-B69C-5BCBBAD26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3" y="1825625"/>
            <a:ext cx="10874325" cy="4351338"/>
          </a:xfrm>
        </p:spPr>
        <p:txBody>
          <a:bodyPr>
            <a:normAutofit/>
          </a:bodyPr>
          <a:lstStyle/>
          <a:p>
            <a:r>
              <a:rPr lang="hu-HU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összes eddigi, kipróbálás alapján javított feladatlap és teszt elérhető a Kutatócsoport honlapján:</a:t>
            </a:r>
          </a:p>
          <a:p>
            <a:pPr marL="0" indent="0">
              <a:buNone/>
            </a:pPr>
            <a:r>
              <a:rPr lang="hu-HU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Természettudományos Oktatásmódszertani Centrum (elte.hu)</a:t>
            </a:r>
            <a:endParaRPr lang="hu-HU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hu-HU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kémiatanárok és kémiatanár szakos hallgatók által kitöltött kérdőív eredménye szerint:</a:t>
            </a:r>
          </a:p>
          <a:p>
            <a:pPr lvl="1"/>
            <a:r>
              <a:rPr lang="hu-HU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hallgatók a 2. típusú 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feladatlapokat preferálják (a </a:t>
            </a:r>
            <a:r>
              <a:rPr lang="hu-HU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receptszerűen</a:t>
            </a:r>
            <a:r>
              <a:rPr lang="hu-HU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leírt kísérletek elvégzése </a:t>
            </a:r>
            <a:r>
              <a:rPr lang="hu-HU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után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kísérlettervezést tanító </a:t>
            </a:r>
            <a:r>
              <a:rPr lang="hu-HU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séma kitöltését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);</a:t>
            </a:r>
          </a:p>
          <a:p>
            <a:pPr lvl="1"/>
            <a:r>
              <a:rPr lang="hu-HU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tanárok a  3. típusú 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feladatlapokat preferálják (a kutatási kérdés ismeretében a </a:t>
            </a:r>
            <a:r>
              <a:rPr lang="hu-HU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kísérletek megtervezését segítő séma </a:t>
            </a:r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alkalmazását).</a:t>
            </a:r>
          </a:p>
        </p:txBody>
      </p:sp>
    </p:spTree>
    <p:extLst>
      <p:ext uri="{BB962C8B-B14F-4D97-AF65-F5344CB8AC3E}">
        <p14:creationId xmlns:p14="http://schemas.microsoft.com/office/powerpoint/2010/main" val="2893264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artalom helye 7">
            <a:extLst>
              <a:ext uri="{FF2B5EF4-FFF2-40B4-BE49-F238E27FC236}">
                <a16:creationId xmlns:a16="http://schemas.microsoft.com/office/drawing/2014/main" id="{00979729-44D8-A546-B619-79FA9424FC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70247"/>
            <a:ext cx="12192000" cy="6858000"/>
          </a:xfrm>
        </p:spPr>
      </p:pic>
      <p:sp>
        <p:nvSpPr>
          <p:cNvPr id="7" name="Cím 1">
            <a:extLst>
              <a:ext uri="{FF2B5EF4-FFF2-40B4-BE49-F238E27FC236}">
                <a16:creationId xmlns:a16="http://schemas.microsoft.com/office/drawing/2014/main" id="{7526A6D4-531E-7D43-81CA-954398D2809F}"/>
              </a:ext>
            </a:extLst>
          </p:cNvPr>
          <p:cNvSpPr txBox="1">
            <a:spLocks/>
          </p:cNvSpPr>
          <p:nvPr/>
        </p:nvSpPr>
        <p:spPr>
          <a:xfrm>
            <a:off x="723899" y="2256492"/>
            <a:ext cx="8963440" cy="2185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36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Köszönöm a megtisztelő figyelmet</a:t>
            </a:r>
            <a:r>
              <a:rPr lang="en-US" sz="36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  <a:endParaRPr lang="hu-HU" sz="36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endParaRPr lang="hu-HU" sz="1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2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előadás elkészítését a Magyar Tudományos Akadémia Közoktatás-fejlesztési Kutatási Programja támogatta. </a:t>
            </a:r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AA9478DD-715D-4A8A-A6BD-85A4F855DF8E}"/>
              </a:ext>
            </a:extLst>
          </p:cNvPr>
          <p:cNvSpPr txBox="1">
            <a:spLocks/>
          </p:cNvSpPr>
          <p:nvPr/>
        </p:nvSpPr>
        <p:spPr>
          <a:xfrm>
            <a:off x="723899" y="4383760"/>
            <a:ext cx="7751361" cy="1079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4000"/>
              </a:lnSpc>
            </a:pPr>
            <a:r>
              <a:rPr lang="hu-HU" sz="21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Dr. Szalay Luca (luca.szalay@ttk.elte.hu)</a:t>
            </a:r>
          </a:p>
          <a:p>
            <a:pPr>
              <a:lnSpc>
                <a:spcPct val="134000"/>
              </a:lnSpc>
            </a:pPr>
            <a:r>
              <a:rPr lang="hu-HU" sz="1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MTA-ELTE Kutatásalapú Kémiatanítás Kutatócsoport: </a:t>
            </a:r>
          </a:p>
          <a:p>
            <a:pPr>
              <a:lnSpc>
                <a:spcPct val="134000"/>
              </a:lnSpc>
            </a:pPr>
            <a:r>
              <a:rPr lang="hu-HU" sz="1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http://ttomc.elte.hu/publications/90</a:t>
            </a:r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D7A21185-FF9F-4E99-A9CB-3E79EB5EE0C7}"/>
              </a:ext>
            </a:extLst>
          </p:cNvPr>
          <p:cNvSpPr txBox="1">
            <a:spLocks/>
          </p:cNvSpPr>
          <p:nvPr/>
        </p:nvSpPr>
        <p:spPr>
          <a:xfrm>
            <a:off x="723899" y="5692427"/>
            <a:ext cx="7365636" cy="807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952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677662" y="399496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TARTALOM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838200" y="1347346"/>
            <a:ext cx="113385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Fogalmak</a:t>
            </a:r>
          </a:p>
          <a:p>
            <a:pPr marL="514350" indent="-514350">
              <a:buAutoNum type="romanU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Előzmények</a:t>
            </a:r>
          </a:p>
          <a:p>
            <a:pPr marL="971550" lvl="1" indent="-51435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Rövid kutatás egy TÁMOP projekt keretében </a:t>
            </a:r>
          </a:p>
          <a:p>
            <a:pPr marL="971550" lvl="1" indent="-51435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MTA Tantárgy-pedagógiai Kutatási Programja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keretében létrejött </a:t>
            </a:r>
            <a:r>
              <a:rPr lang="hu-HU" sz="2400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„Megvalósítható kutatásalapú kémiatanítás”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című projekt</a:t>
            </a:r>
          </a:p>
          <a:p>
            <a:pPr marL="514350" indent="-514350">
              <a:buFont typeface="+mj-lt"/>
              <a:buAutoNum type="romanU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MTA Közoktatás-fejlesztési Programjának keretében megvalósuló </a:t>
            </a:r>
          </a:p>
          <a:p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</a:t>
            </a:r>
            <a:r>
              <a:rPr lang="hu-HU" sz="2400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Kutatásalapú kémiatanítás és rendszerszemléletű gondolkodás” című projekt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Hasonlóságok és különbségek az előző négyéves projekthez képest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Kutatási modellek az első két évben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1. és a 2. tanév eredményeinek összegzése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Eddigi következtetések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elkészült feladatlapok felhasználási lehetőségei </a:t>
            </a: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73787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4" y="6298993"/>
            <a:ext cx="8952698" cy="425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„Kutatásalapú kémiatanítás és rendszerszemléletű gondolkodás”</a:t>
            </a:r>
            <a:r>
              <a:rPr lang="hu-HU" sz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projekt első két tanévének eredményei</a:t>
            </a:r>
            <a:endParaRPr lang="hu-HU" sz="12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359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669387" y="399495"/>
            <a:ext cx="1051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I. FOGALMAK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838199" y="1045826"/>
            <a:ext cx="11434069" cy="5749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Kutatásalapú tanulás: 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tudás megszerzése 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tudományos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megismerés folyamatának modellezésével 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történik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</a:t>
            </a: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hu-HU" sz="2400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nquiry-</a:t>
            </a: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r>
              <a:rPr lang="hu-HU" sz="2400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ased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  <a:r>
              <a:rPr lang="hu-HU" sz="2400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cience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</a:t>
            </a:r>
            <a:r>
              <a:rPr lang="hu-HU" sz="2400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earning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hu-HU" sz="2400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eaching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r>
              <a:rPr lang="hu-HU" sz="2400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ducation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”: IBL, IBST, 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IBSE</a:t>
            </a:r>
          </a:p>
          <a:p>
            <a:pPr marL="342900" indent="-342900">
              <a:lnSpc>
                <a:spcPct val="114000"/>
              </a:lnSpc>
              <a:spcAft>
                <a:spcPts val="4800"/>
              </a:spcAft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csoportosítható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pl. a 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tanulói önállóság mértéke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szerint: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  <a:t>*Lényegében nem nevezhető kutatásnak: 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Xu, H.; </a:t>
            </a:r>
            <a:r>
              <a:rPr lang="en-GB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Talanquer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V. (2013), Effect of the level of inquiry of lab experiments on general chemistry students’ written reflections. </a:t>
            </a:r>
            <a:r>
              <a:rPr lang="en-GB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hu-HU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ournal</a:t>
            </a:r>
            <a:r>
              <a:rPr lang="hu-HU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</a:t>
            </a:r>
            <a:r>
              <a:rPr lang="en-GB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Chem</a:t>
            </a:r>
            <a:r>
              <a:rPr lang="hu-HU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istry</a:t>
            </a:r>
            <a:r>
              <a:rPr lang="hu-HU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Educ</a:t>
            </a:r>
            <a:r>
              <a:rPr lang="hu-HU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ation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90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(1), 21</a:t>
            </a:r>
            <a:r>
              <a:rPr lang="en-GB" dirty="0">
                <a:effectLst/>
                <a:ea typeface="AdvOT8608a8d1+22"/>
                <a:cs typeface="Times New Roman" panose="02020603050405020304" pitchFamily="18" charset="0"/>
              </a:rPr>
              <a:t>−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28.</a:t>
            </a:r>
            <a:endParaRPr lang="hu-H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5958155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3" y="6230240"/>
            <a:ext cx="8521221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12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„Kutatásalapú kémiatanítás és rendszerszemléletű gondolkodás”</a:t>
            </a:r>
            <a:r>
              <a:rPr lang="hu-HU" sz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projekt első két tanévének eredményei</a:t>
            </a:r>
            <a:endParaRPr lang="hu-HU" sz="12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1200" spc="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graphicFrame>
        <p:nvGraphicFramePr>
          <p:cNvPr id="2" name="Táblázat 3">
            <a:extLst>
              <a:ext uri="{FF2B5EF4-FFF2-40B4-BE49-F238E27FC236}">
                <a16:creationId xmlns:a16="http://schemas.microsoft.com/office/drawing/2014/main" id="{17D6DC02-95D7-4FFD-B79B-622EF729E3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800640"/>
              </p:ext>
            </p:extLst>
          </p:nvPr>
        </p:nvGraphicFramePr>
        <p:xfrm>
          <a:off x="2" y="2751609"/>
          <a:ext cx="12191999" cy="2649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2884">
                  <a:extLst>
                    <a:ext uri="{9D8B030D-6E8A-4147-A177-3AD203B41FA5}">
                      <a16:colId xmlns:a16="http://schemas.microsoft.com/office/drawing/2014/main" val="2401822890"/>
                    </a:ext>
                  </a:extLst>
                </a:gridCol>
                <a:gridCol w="2439595">
                  <a:extLst>
                    <a:ext uri="{9D8B030D-6E8A-4147-A177-3AD203B41FA5}">
                      <a16:colId xmlns:a16="http://schemas.microsoft.com/office/drawing/2014/main" val="964912287"/>
                    </a:ext>
                  </a:extLst>
                </a:gridCol>
                <a:gridCol w="2572679">
                  <a:extLst>
                    <a:ext uri="{9D8B030D-6E8A-4147-A177-3AD203B41FA5}">
                      <a16:colId xmlns:a16="http://schemas.microsoft.com/office/drawing/2014/main" val="798853121"/>
                    </a:ext>
                  </a:extLst>
                </a:gridCol>
                <a:gridCol w="3296841">
                  <a:extLst>
                    <a:ext uri="{9D8B030D-6E8A-4147-A177-3AD203B41FA5}">
                      <a16:colId xmlns:a16="http://schemas.microsoft.com/office/drawing/2014/main" val="403906358"/>
                    </a:ext>
                  </a:extLst>
                </a:gridCol>
              </a:tblGrid>
              <a:tr h="464233">
                <a:tc>
                  <a:txBody>
                    <a:bodyPr/>
                    <a:lstStyle/>
                    <a:p>
                      <a:r>
                        <a:rPr lang="hu-HU" sz="2400" dirty="0"/>
                        <a:t>Típus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hu-HU" sz="2400" dirty="0"/>
                        <a:t>A tanuló számára ismert-e…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hu-HU" dirty="0"/>
                        <a:t>Adott a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452431"/>
                  </a:ext>
                </a:extLst>
              </a:tr>
              <a:tr h="450166"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dirty="0"/>
                        <a:t>…a kutatási kérdés?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1" dirty="0"/>
                        <a:t>…a kutatási módszer?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1" dirty="0"/>
                        <a:t>…az eredmény magyarázata?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231099"/>
                  </a:ext>
                </a:extLst>
              </a:tr>
              <a:tr h="441313">
                <a:tc>
                  <a:txBody>
                    <a:bodyPr/>
                    <a:lstStyle/>
                    <a:p>
                      <a:r>
                        <a:rPr lang="hu-HU" sz="2000" b="1" dirty="0"/>
                        <a:t>Nyitott </a:t>
                      </a:r>
                      <a:r>
                        <a:rPr lang="hu-HU" sz="2000" dirty="0"/>
                        <a:t>(</a:t>
                      </a:r>
                      <a:r>
                        <a:rPr lang="hu-HU" sz="2000" dirty="0" err="1"/>
                        <a:t>open</a:t>
                      </a:r>
                      <a:r>
                        <a:rPr lang="hu-HU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nem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nem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nem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878014"/>
                  </a:ext>
                </a:extLst>
              </a:tr>
              <a:tr h="441313">
                <a:tc>
                  <a:txBody>
                    <a:bodyPr/>
                    <a:lstStyle/>
                    <a:p>
                      <a:r>
                        <a:rPr lang="hu-HU" sz="2000" b="1" dirty="0"/>
                        <a:t>Irányított/kötött</a:t>
                      </a:r>
                      <a:r>
                        <a:rPr lang="hu-HU" sz="2000" dirty="0"/>
                        <a:t> (</a:t>
                      </a:r>
                      <a:r>
                        <a:rPr lang="hu-HU" sz="2000" dirty="0" err="1"/>
                        <a:t>guided</a:t>
                      </a:r>
                      <a:r>
                        <a:rPr lang="hu-HU" sz="2000" dirty="0"/>
                        <a:t>/</a:t>
                      </a:r>
                      <a:r>
                        <a:rPr lang="hu-HU" sz="2000" dirty="0" err="1"/>
                        <a:t>bounded</a:t>
                      </a:r>
                      <a:r>
                        <a:rPr lang="hu-HU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00B050"/>
                          </a:solidFill>
                        </a:rPr>
                        <a:t>igen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nem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nem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675896"/>
                  </a:ext>
                </a:extLst>
              </a:tr>
              <a:tr h="411602">
                <a:tc>
                  <a:txBody>
                    <a:bodyPr/>
                    <a:lstStyle/>
                    <a:p>
                      <a:r>
                        <a:rPr lang="hu-HU" sz="2000" b="1" dirty="0"/>
                        <a:t>Strukturált </a:t>
                      </a:r>
                      <a:r>
                        <a:rPr lang="hu-HU" sz="2000" dirty="0"/>
                        <a:t>(</a:t>
                      </a:r>
                      <a:r>
                        <a:rPr lang="hu-HU" sz="2000" dirty="0" err="1"/>
                        <a:t>structured</a:t>
                      </a:r>
                      <a:r>
                        <a:rPr lang="hu-HU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00B050"/>
                          </a:solidFill>
                        </a:rPr>
                        <a:t>igen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00B050"/>
                          </a:solidFill>
                        </a:rPr>
                        <a:t>igen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nem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576768"/>
                  </a:ext>
                </a:extLst>
              </a:tr>
              <a:tr h="441313">
                <a:tc>
                  <a:txBody>
                    <a:bodyPr/>
                    <a:lstStyle/>
                    <a:p>
                      <a:r>
                        <a:rPr lang="hu-HU" sz="2000" b="1" dirty="0"/>
                        <a:t>Megerősítő*</a:t>
                      </a:r>
                      <a:r>
                        <a:rPr lang="hu-HU" sz="2000" dirty="0"/>
                        <a:t> (</a:t>
                      </a:r>
                      <a:r>
                        <a:rPr lang="hu-HU" sz="2000" dirty="0" err="1"/>
                        <a:t>confirmation</a:t>
                      </a:r>
                      <a:r>
                        <a:rPr lang="hu-HU" sz="2000" dirty="0"/>
                        <a:t>/</a:t>
                      </a:r>
                      <a:r>
                        <a:rPr lang="hu-HU" sz="2000" dirty="0" err="1"/>
                        <a:t>closed</a:t>
                      </a:r>
                      <a:r>
                        <a:rPr lang="hu-HU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</a:rPr>
                        <a:t>igen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</a:rPr>
                        <a:t>igen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</a:rPr>
                        <a:t>igen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644026"/>
                  </a:ext>
                </a:extLst>
              </a:tr>
            </a:tbl>
          </a:graphicData>
        </a:graphic>
      </p:graphicFrame>
      <p:sp>
        <p:nvSpPr>
          <p:cNvPr id="5" name="Téglalap 4">
            <a:extLst>
              <a:ext uri="{FF2B5EF4-FFF2-40B4-BE49-F238E27FC236}">
                <a16:creationId xmlns:a16="http://schemas.microsoft.com/office/drawing/2014/main" id="{CA177CBA-4F51-4270-BAD0-E3645407C3CE}"/>
              </a:ext>
            </a:extLst>
          </p:cNvPr>
          <p:cNvSpPr/>
          <p:nvPr/>
        </p:nvSpPr>
        <p:spPr>
          <a:xfrm>
            <a:off x="2" y="4123800"/>
            <a:ext cx="1842868" cy="2987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nyíllal 7">
            <a:extLst>
              <a:ext uri="{FF2B5EF4-FFF2-40B4-BE49-F238E27FC236}">
                <a16:creationId xmlns:a16="http://schemas.microsoft.com/office/drawing/2014/main" id="{C09CBEA9-5FA7-445D-BA93-39E8C5B229D6}"/>
              </a:ext>
            </a:extLst>
          </p:cNvPr>
          <p:cNvCxnSpPr/>
          <p:nvPr/>
        </p:nvCxnSpPr>
        <p:spPr>
          <a:xfrm flipV="1">
            <a:off x="4315146" y="3914454"/>
            <a:ext cx="0" cy="13767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35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508195" y="399495"/>
            <a:ext cx="11336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II.1. ELŐZMÉNYEK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96948" y="1083114"/>
            <a:ext cx="12026737" cy="4258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TÁMOP-4.1.2.B.2-13/1-2013-0007, ORSZÁGOS KOORDINÁCIÓVAL A PEDAGÓGUSKÉPZÉS MEGÚJÍTÁSÁÉRT (</a:t>
            </a:r>
            <a:r>
              <a:rPr lang="en-US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en-US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/1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 tanév)</a:t>
            </a:r>
            <a:endParaRPr lang="en-GB" sz="2400" b="1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12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iskola, </a:t>
            </a:r>
            <a:r>
              <a:rPr lang="en-GB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kémia</a:t>
            </a:r>
            <a:r>
              <a:rPr lang="en-GB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hu-HU" sz="24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anár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31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csoport, 660 fő 9. osztályos tanuló (</a:t>
            </a:r>
            <a:r>
              <a:rPr lang="hu-HU" sz="24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14-15 évesek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Rövid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3 tanóra, 2 tanulókísérlet: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kontrollcsoport: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receptszerű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leírás alapján („strukturált”)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kísérleti csoport: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meg kell tervezniük egyes kísérleteket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(„irányított/kötött”)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Elő- és utóteszt: kísérlettervező és tárgyi tudást mérő feladatok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Statisztikai elemzés: a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kísérleti csoportban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kontrollcsoporthoz képest</a:t>
            </a:r>
          </a:p>
          <a:p>
            <a:pPr marL="857250" lvl="1" indent="-342900">
              <a:buFont typeface="Arial" panose="020B0604020202020204" pitchFamily="34" charset="0"/>
              <a:buChar char="•"/>
              <a:defRPr/>
            </a:pPr>
            <a:r>
              <a:rPr lang="hu-HU" sz="24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szignifikánsan jobb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teljesítmény az </a:t>
            </a:r>
            <a:r>
              <a:rPr lang="hu-HU" sz="24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utóteszt kísérlettervező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feladatain;</a:t>
            </a:r>
          </a:p>
          <a:p>
            <a:pPr marL="857250" lvl="1" indent="-342900">
              <a:buFont typeface="Arial" panose="020B0604020202020204" pitchFamily="34" charset="0"/>
              <a:buChar char="•"/>
              <a:defRPr/>
            </a:pPr>
            <a:r>
              <a:rPr lang="hu-HU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csökkent a legjobb teljesítményű tanulók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(főként a fiúk) </a:t>
            </a:r>
            <a:r>
              <a:rPr lang="hu-HU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tárgyi tudást mérő</a:t>
            </a:r>
            <a:r>
              <a:rPr lang="hu-HU" sz="24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feladatokon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nyújtott teljesítménye*.</a:t>
            </a: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59719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4" y="6298993"/>
            <a:ext cx="8464950" cy="4532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12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„Kutatásalapú kémiatanítás és rendszerszemléletű gondolkodás”</a:t>
            </a:r>
            <a:r>
              <a:rPr lang="hu-HU" sz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projekt első két tanévének eredményei</a:t>
            </a:r>
            <a:endParaRPr lang="hu-HU" sz="12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endParaRPr lang="hu-HU" sz="1200" spc="1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88FD135C-CAF0-45D9-83D2-D72113E9D836}"/>
              </a:ext>
            </a:extLst>
          </p:cNvPr>
          <p:cNvSpPr txBox="1"/>
          <p:nvPr/>
        </p:nvSpPr>
        <p:spPr>
          <a:xfrm>
            <a:off x="838201" y="5387626"/>
            <a:ext cx="10908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*Szalay, L., Tóth, Z., An </a:t>
            </a:r>
            <a:r>
              <a:rPr lang="hu-HU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inquiry-based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approach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</a:t>
            </a:r>
            <a:r>
              <a:rPr lang="hu-HU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traditional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’</a:t>
            </a:r>
            <a:r>
              <a:rPr lang="hu-HU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step-by-step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’ </a:t>
            </a:r>
            <a:r>
              <a:rPr lang="hu-HU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experiments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i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Chemistry</a:t>
            </a:r>
            <a:r>
              <a:rPr lang="hu-HU" i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Education Research and </a:t>
            </a:r>
            <a:r>
              <a:rPr lang="hu-HU" i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Practice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2016, </a:t>
            </a:r>
            <a:r>
              <a:rPr lang="hu-HU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17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923-961.</a:t>
            </a:r>
          </a:p>
        </p:txBody>
      </p:sp>
    </p:spTree>
    <p:extLst>
      <p:ext uri="{BB962C8B-B14F-4D97-AF65-F5344CB8AC3E}">
        <p14:creationId xmlns:p14="http://schemas.microsoft.com/office/powerpoint/2010/main" val="176694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351692" y="-30437"/>
            <a:ext cx="10818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II.2.a) ELŐZMÉNYEK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0" y="347196"/>
            <a:ext cx="12192000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MTA Tantárgy-pedagógiai Kutatási Programja </a:t>
            </a: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keretében: 2016-2020 (2021)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„MEGVALÓSÍTHATÓ KUTATÁSALAPÚ TANULÁS” című projekt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Terv: </a:t>
            </a:r>
            <a:r>
              <a:rPr lang="hu-HU" sz="22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 tanévig </a:t>
            </a: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(7.-10. oszt.) befolyásoljuk 920 tanuló kötelező kémiaoktatását </a:t>
            </a:r>
            <a:endParaRPr lang="hu-HU" sz="22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 feladatlappal/tanév (összesen 6x4=24)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18 gimnázium (6 vagy 8 osztályos), 24 tanár, 31 osztály/tanulói csoport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0. teszt a projekt kezdetén (T0, 7. oszt. őszén), 4 teszt minden tanév végén (T1-T4): kísérlettervező képesség, tantárgyi tudás, attitűdök változásának mérése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COVID-19 miatt áthúzódott az 5. tanévre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és csak </a:t>
            </a: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461 fő írta meg mind az 5 db tesztet; az eredmények elemzése: </a:t>
            </a:r>
            <a:r>
              <a:rPr lang="en-GB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ANCOVA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2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(az</a:t>
            </a:r>
            <a:r>
              <a:rPr lang="en-GB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SPSS Statistics s</a:t>
            </a:r>
            <a:r>
              <a:rPr lang="hu-HU" sz="22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zoftverrel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független változók: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háromféle oktatási módszer (3 csoport); az iskola „rangja”* (3 kategória: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magas</a:t>
            </a:r>
            <a:r>
              <a:rPr lang="en-GB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közepes, alacsony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); anya iskolai végzettsége</a:t>
            </a:r>
            <a:r>
              <a:rPr lang="en-GB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 kategória: az anya diplomás-e vagy nem, a </a:t>
            </a:r>
            <a:r>
              <a:rPr lang="hu-HU" sz="22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szocioökonómiai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státusz jellemzésére); nem</a:t>
            </a:r>
            <a:r>
              <a:rPr lang="en-GB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 kategória: fiú/lány)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kovariáns: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T0 teszt eredményei (folytonos változó)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függő változók</a:t>
            </a:r>
            <a:r>
              <a:rPr lang="en-GB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tanulók eredményei az összes pontszám százalékában (%, folytonos változó), </a:t>
            </a:r>
            <a:r>
              <a:rPr lang="en-GB" sz="22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</a:t>
            </a:r>
            <a:r>
              <a:rPr lang="hu-HU" sz="2200" i="1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ciális</a:t>
            </a:r>
            <a:r>
              <a:rPr lang="hu-HU" sz="22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éta négyzet</a:t>
            </a:r>
            <a:r>
              <a:rPr lang="en-GB" sz="22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GB" sz="22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</a:t>
            </a:r>
            <a:r>
              <a:rPr lang="en-GB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egyes paraméterek hatásnagyságának jellemzésére.</a:t>
            </a: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6782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4" y="6298994"/>
            <a:ext cx="8633762" cy="5065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„Kutatásalapú kémiatanítás és rendszerszemléletű gondolkodás”</a:t>
            </a:r>
            <a:r>
              <a:rPr lang="hu-HU" sz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projekt első két tanévének eredményei</a:t>
            </a:r>
            <a:endParaRPr lang="hu-HU" sz="12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DCAD471A-E333-4139-AB3D-A29F027A3C9B}"/>
              </a:ext>
            </a:extLst>
          </p:cNvPr>
          <p:cNvSpPr txBox="1"/>
          <p:nvPr/>
        </p:nvSpPr>
        <p:spPr>
          <a:xfrm>
            <a:off x="745344" y="5855816"/>
            <a:ext cx="5641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</a:t>
            </a:r>
            <a:r>
              <a:rPr lang="hu-HU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legjobbiskola.hu honlapon lévő rangsor szerint.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9121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2206073" y="1274378"/>
            <a:ext cx="3600873" cy="1995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db, tanulókísérleteket tartalmazó feladatlap elkészítése (6 tanórára),</a:t>
            </a:r>
          </a:p>
          <a:p>
            <a:r>
              <a:rPr lang="hu-HU" sz="1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változatban:</a:t>
            </a:r>
          </a:p>
          <a:p>
            <a:r>
              <a:rPr lang="hu-HU" sz="1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 kísérletek</a:t>
            </a:r>
          </a:p>
          <a:p>
            <a:r>
              <a:rPr lang="hu-HU" sz="1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kísérletek + elméleti kísérlettervezés</a:t>
            </a:r>
          </a:p>
          <a:p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típus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kísérlettervezés a gyakorlatban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2307076" y="3343983"/>
            <a:ext cx="1602380" cy="737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 minta </a:t>
            </a:r>
          </a:p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kiválasztása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2308511" y="4399143"/>
            <a:ext cx="1494367" cy="5408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Adatgyűjtés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Lekerekített téglalap 41"/>
          <p:cNvSpPr/>
          <p:nvPr/>
        </p:nvSpPr>
        <p:spPr>
          <a:xfrm>
            <a:off x="5681782" y="4341889"/>
            <a:ext cx="724705" cy="565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0. teszt</a:t>
            </a:r>
          </a:p>
        </p:txBody>
      </p:sp>
      <p:sp>
        <p:nvSpPr>
          <p:cNvPr id="43" name="Lekerekített téglalap 42"/>
          <p:cNvSpPr/>
          <p:nvPr/>
        </p:nvSpPr>
        <p:spPr>
          <a:xfrm>
            <a:off x="6645224" y="4257309"/>
            <a:ext cx="2631096" cy="734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5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kísérletek + </a:t>
            </a:r>
            <a:r>
              <a:rPr lang="hu-HU" sz="15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sz="15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lméleti kísérlettervezés</a:t>
            </a:r>
            <a:endParaRPr lang="en-GB" sz="1500" u="sng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Lekerekített téglalap 43"/>
          <p:cNvSpPr/>
          <p:nvPr/>
        </p:nvSpPr>
        <p:spPr>
          <a:xfrm>
            <a:off x="4098789" y="3340593"/>
            <a:ext cx="1323379" cy="775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típusú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5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Lekerekített téglalap 44"/>
          <p:cNvSpPr/>
          <p:nvPr/>
        </p:nvSpPr>
        <p:spPr>
          <a:xfrm>
            <a:off x="4098788" y="4223748"/>
            <a:ext cx="1287082" cy="8013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típusú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5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Lekerekített téglalap 45"/>
          <p:cNvSpPr/>
          <p:nvPr/>
        </p:nvSpPr>
        <p:spPr>
          <a:xfrm>
            <a:off x="9515061" y="4350722"/>
            <a:ext cx="695739" cy="5366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1. teszt</a:t>
            </a:r>
          </a:p>
        </p:txBody>
      </p:sp>
      <p:sp>
        <p:nvSpPr>
          <p:cNvPr id="47" name="Lekerekített téglalap 46"/>
          <p:cNvSpPr/>
          <p:nvPr/>
        </p:nvSpPr>
        <p:spPr>
          <a:xfrm>
            <a:off x="9515063" y="3451434"/>
            <a:ext cx="695739" cy="534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1. teszt</a:t>
            </a:r>
          </a:p>
        </p:txBody>
      </p:sp>
      <p:sp>
        <p:nvSpPr>
          <p:cNvPr id="48" name="Lekerekített téglalap 47"/>
          <p:cNvSpPr/>
          <p:nvPr/>
        </p:nvSpPr>
        <p:spPr>
          <a:xfrm>
            <a:off x="6655363" y="3349999"/>
            <a:ext cx="2631096" cy="737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csak</a:t>
            </a:r>
            <a:r>
              <a:rPr lang="hu-HU" sz="1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receptszerű kísérletek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(„</a:t>
            </a:r>
            <a:r>
              <a:rPr lang="hu-H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ontroll”)</a:t>
            </a:r>
            <a:endParaRPr lang="en-GB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Lekerekített téglalap 48"/>
          <p:cNvSpPr/>
          <p:nvPr/>
        </p:nvSpPr>
        <p:spPr>
          <a:xfrm>
            <a:off x="5683361" y="3451435"/>
            <a:ext cx="710815" cy="534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0. teszt</a:t>
            </a:r>
          </a:p>
        </p:txBody>
      </p:sp>
      <p:sp>
        <p:nvSpPr>
          <p:cNvPr id="50" name="Lekerekített téglalap 49"/>
          <p:cNvSpPr/>
          <p:nvPr/>
        </p:nvSpPr>
        <p:spPr>
          <a:xfrm>
            <a:off x="6125816" y="2116892"/>
            <a:ext cx="4491168" cy="740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Az eredmények elemzése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9" name="Egyenes összekötő nyíllal 98"/>
          <p:cNvCxnSpPr>
            <a:cxnSpLocks/>
          </p:cNvCxnSpPr>
          <p:nvPr/>
        </p:nvCxnSpPr>
        <p:spPr>
          <a:xfrm>
            <a:off x="2989800" y="4078833"/>
            <a:ext cx="7233" cy="326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nyíllal 100"/>
          <p:cNvCxnSpPr>
            <a:cxnSpLocks/>
            <a:stCxn id="9" idx="3"/>
            <a:endCxn id="44" idx="1"/>
          </p:cNvCxnSpPr>
          <p:nvPr/>
        </p:nvCxnSpPr>
        <p:spPr>
          <a:xfrm flipV="1">
            <a:off x="3802878" y="3728577"/>
            <a:ext cx="295911" cy="940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églalap: lekerekített 53">
            <a:extLst>
              <a:ext uri="{FF2B5EF4-FFF2-40B4-BE49-F238E27FC236}">
                <a16:creationId xmlns:a16="http://schemas.microsoft.com/office/drawing/2014/main" id="{56213ED2-26F7-4F8A-8961-FB7D80ADB199}"/>
              </a:ext>
            </a:extLst>
          </p:cNvPr>
          <p:cNvSpPr/>
          <p:nvPr/>
        </p:nvSpPr>
        <p:spPr>
          <a:xfrm>
            <a:off x="4085949" y="5097874"/>
            <a:ext cx="1336221" cy="768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25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típusú </a:t>
            </a:r>
            <a:r>
              <a:rPr lang="hu-HU" sz="1425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425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églalap: lekerekített 139">
            <a:extLst>
              <a:ext uri="{FF2B5EF4-FFF2-40B4-BE49-F238E27FC236}">
                <a16:creationId xmlns:a16="http://schemas.microsoft.com/office/drawing/2014/main" id="{61B7222E-3AE2-488A-B4FB-333685A4CAC1}"/>
              </a:ext>
            </a:extLst>
          </p:cNvPr>
          <p:cNvSpPr/>
          <p:nvPr/>
        </p:nvSpPr>
        <p:spPr>
          <a:xfrm>
            <a:off x="5681782" y="5218590"/>
            <a:ext cx="724705" cy="527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0. teszt</a:t>
            </a:r>
          </a:p>
        </p:txBody>
      </p:sp>
      <p:sp>
        <p:nvSpPr>
          <p:cNvPr id="150" name="Téglalap: lekerekített 149">
            <a:extLst>
              <a:ext uri="{FF2B5EF4-FFF2-40B4-BE49-F238E27FC236}">
                <a16:creationId xmlns:a16="http://schemas.microsoft.com/office/drawing/2014/main" id="{E1D9C432-2041-4105-924F-DFAB4A31A7FC}"/>
              </a:ext>
            </a:extLst>
          </p:cNvPr>
          <p:cNvSpPr/>
          <p:nvPr/>
        </p:nvSpPr>
        <p:spPr>
          <a:xfrm>
            <a:off x="6645227" y="5119653"/>
            <a:ext cx="2631095" cy="725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kísérlettervezés a </a:t>
            </a:r>
            <a:r>
              <a:rPr lang="hu-H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akorlatban</a:t>
            </a:r>
          </a:p>
        </p:txBody>
      </p:sp>
      <p:sp>
        <p:nvSpPr>
          <p:cNvPr id="151" name="Téglalap: lekerekített 150">
            <a:extLst>
              <a:ext uri="{FF2B5EF4-FFF2-40B4-BE49-F238E27FC236}">
                <a16:creationId xmlns:a16="http://schemas.microsoft.com/office/drawing/2014/main" id="{A48ABCB3-3FAC-4A33-BD4B-04520C49E1A2}"/>
              </a:ext>
            </a:extLst>
          </p:cNvPr>
          <p:cNvSpPr/>
          <p:nvPr/>
        </p:nvSpPr>
        <p:spPr>
          <a:xfrm>
            <a:off x="9515063" y="5215770"/>
            <a:ext cx="695741" cy="527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1. teszt</a:t>
            </a:r>
          </a:p>
        </p:txBody>
      </p:sp>
      <p:cxnSp>
        <p:nvCxnSpPr>
          <p:cNvPr id="155" name="Egyenes összekötő nyíllal 154">
            <a:extLst>
              <a:ext uri="{FF2B5EF4-FFF2-40B4-BE49-F238E27FC236}">
                <a16:creationId xmlns:a16="http://schemas.microsoft.com/office/drawing/2014/main" id="{DAA7F1A7-5A11-4676-AFFD-28DE4F317BD9}"/>
              </a:ext>
            </a:extLst>
          </p:cNvPr>
          <p:cNvCxnSpPr>
            <a:stCxn id="9" idx="3"/>
            <a:endCxn id="54" idx="1"/>
          </p:cNvCxnSpPr>
          <p:nvPr/>
        </p:nvCxnSpPr>
        <p:spPr>
          <a:xfrm>
            <a:off x="3802877" y="4669575"/>
            <a:ext cx="283072" cy="812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gyenes összekötő nyíllal 156">
            <a:extLst>
              <a:ext uri="{FF2B5EF4-FFF2-40B4-BE49-F238E27FC236}">
                <a16:creationId xmlns:a16="http://schemas.microsoft.com/office/drawing/2014/main" id="{4A74B266-D0DB-4086-82C8-B13DD0891433}"/>
              </a:ext>
            </a:extLst>
          </p:cNvPr>
          <p:cNvCxnSpPr>
            <a:stCxn id="44" idx="3"/>
            <a:endCxn id="49" idx="1"/>
          </p:cNvCxnSpPr>
          <p:nvPr/>
        </p:nvCxnSpPr>
        <p:spPr>
          <a:xfrm flipV="1">
            <a:off x="5422168" y="3718712"/>
            <a:ext cx="261193" cy="9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gyenes összekötő nyíllal 158">
            <a:extLst>
              <a:ext uri="{FF2B5EF4-FFF2-40B4-BE49-F238E27FC236}">
                <a16:creationId xmlns:a16="http://schemas.microsoft.com/office/drawing/2014/main" id="{DD8DBE16-F069-4C42-823F-E80392DEEB7A}"/>
              </a:ext>
            </a:extLst>
          </p:cNvPr>
          <p:cNvCxnSpPr>
            <a:stCxn id="45" idx="3"/>
            <a:endCxn id="42" idx="1"/>
          </p:cNvCxnSpPr>
          <p:nvPr/>
        </p:nvCxnSpPr>
        <p:spPr>
          <a:xfrm flipV="1">
            <a:off x="5385870" y="4624421"/>
            <a:ext cx="29591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gyenes összekötő nyíllal 163">
            <a:extLst>
              <a:ext uri="{FF2B5EF4-FFF2-40B4-BE49-F238E27FC236}">
                <a16:creationId xmlns:a16="http://schemas.microsoft.com/office/drawing/2014/main" id="{F01403D4-9FDB-4881-9277-362C30DC6C31}"/>
              </a:ext>
            </a:extLst>
          </p:cNvPr>
          <p:cNvCxnSpPr>
            <a:cxnSpLocks/>
            <a:stCxn id="54" idx="3"/>
            <a:endCxn id="140" idx="1"/>
          </p:cNvCxnSpPr>
          <p:nvPr/>
        </p:nvCxnSpPr>
        <p:spPr>
          <a:xfrm>
            <a:off x="5422170" y="5482223"/>
            <a:ext cx="2596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gyenes összekötő nyíllal 167">
            <a:extLst>
              <a:ext uri="{FF2B5EF4-FFF2-40B4-BE49-F238E27FC236}">
                <a16:creationId xmlns:a16="http://schemas.microsoft.com/office/drawing/2014/main" id="{9C891651-44C1-4126-8819-FAF3F08E0F01}"/>
              </a:ext>
            </a:extLst>
          </p:cNvPr>
          <p:cNvCxnSpPr>
            <a:stCxn id="49" idx="3"/>
            <a:endCxn id="48" idx="1"/>
          </p:cNvCxnSpPr>
          <p:nvPr/>
        </p:nvCxnSpPr>
        <p:spPr>
          <a:xfrm>
            <a:off x="6394176" y="3718710"/>
            <a:ext cx="261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gyenes összekötő nyíllal 170">
            <a:extLst>
              <a:ext uri="{FF2B5EF4-FFF2-40B4-BE49-F238E27FC236}">
                <a16:creationId xmlns:a16="http://schemas.microsoft.com/office/drawing/2014/main" id="{A6CF4223-F4DD-4366-B813-E562C800C062}"/>
              </a:ext>
            </a:extLst>
          </p:cNvPr>
          <p:cNvCxnSpPr>
            <a:stCxn id="42" idx="3"/>
            <a:endCxn id="43" idx="1"/>
          </p:cNvCxnSpPr>
          <p:nvPr/>
        </p:nvCxnSpPr>
        <p:spPr>
          <a:xfrm flipV="1">
            <a:off x="6406487" y="4624420"/>
            <a:ext cx="2387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gyenes összekötő nyíllal 175">
            <a:extLst>
              <a:ext uri="{FF2B5EF4-FFF2-40B4-BE49-F238E27FC236}">
                <a16:creationId xmlns:a16="http://schemas.microsoft.com/office/drawing/2014/main" id="{92BDEACB-CEB5-4214-ACAB-8724881C36F1}"/>
              </a:ext>
            </a:extLst>
          </p:cNvPr>
          <p:cNvCxnSpPr>
            <a:cxnSpLocks/>
            <a:stCxn id="140" idx="3"/>
            <a:endCxn id="150" idx="1"/>
          </p:cNvCxnSpPr>
          <p:nvPr/>
        </p:nvCxnSpPr>
        <p:spPr>
          <a:xfrm>
            <a:off x="6406485" y="5482223"/>
            <a:ext cx="2387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>
            <a:extLst>
              <a:ext uri="{FF2B5EF4-FFF2-40B4-BE49-F238E27FC236}">
                <a16:creationId xmlns:a16="http://schemas.microsoft.com/office/drawing/2014/main" id="{6E222147-2C92-4900-8A5C-3E0811777E7E}"/>
              </a:ext>
            </a:extLst>
          </p:cNvPr>
          <p:cNvCxnSpPr>
            <a:stCxn id="48" idx="3"/>
            <a:endCxn id="47" idx="1"/>
          </p:cNvCxnSpPr>
          <p:nvPr/>
        </p:nvCxnSpPr>
        <p:spPr>
          <a:xfrm flipV="1">
            <a:off x="9286459" y="3718711"/>
            <a:ext cx="22860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gyenes összekötő nyíllal 181">
            <a:extLst>
              <a:ext uri="{FF2B5EF4-FFF2-40B4-BE49-F238E27FC236}">
                <a16:creationId xmlns:a16="http://schemas.microsoft.com/office/drawing/2014/main" id="{19889869-19E3-440D-81DF-46653C068CB7}"/>
              </a:ext>
            </a:extLst>
          </p:cNvPr>
          <p:cNvCxnSpPr>
            <a:stCxn id="43" idx="3"/>
            <a:endCxn id="46" idx="1"/>
          </p:cNvCxnSpPr>
          <p:nvPr/>
        </p:nvCxnSpPr>
        <p:spPr>
          <a:xfrm flipV="1">
            <a:off x="9276320" y="4619033"/>
            <a:ext cx="238740" cy="5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Egyenes összekötő nyíllal 184">
            <a:extLst>
              <a:ext uri="{FF2B5EF4-FFF2-40B4-BE49-F238E27FC236}">
                <a16:creationId xmlns:a16="http://schemas.microsoft.com/office/drawing/2014/main" id="{645B98A1-BC0F-49E3-B032-DDD6EC37A5DE}"/>
              </a:ext>
            </a:extLst>
          </p:cNvPr>
          <p:cNvCxnSpPr>
            <a:cxnSpLocks/>
            <a:stCxn id="150" idx="3"/>
            <a:endCxn id="151" idx="1"/>
          </p:cNvCxnSpPr>
          <p:nvPr/>
        </p:nvCxnSpPr>
        <p:spPr>
          <a:xfrm flipV="1">
            <a:off x="9276322" y="5479404"/>
            <a:ext cx="238741" cy="2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Egyenes összekötő 204">
            <a:extLst>
              <a:ext uri="{FF2B5EF4-FFF2-40B4-BE49-F238E27FC236}">
                <a16:creationId xmlns:a16="http://schemas.microsoft.com/office/drawing/2014/main" id="{F55996BD-7269-4834-86FD-130B1AB02A2D}"/>
              </a:ext>
            </a:extLst>
          </p:cNvPr>
          <p:cNvCxnSpPr>
            <a:cxnSpLocks/>
            <a:stCxn id="150" idx="3"/>
            <a:endCxn id="150" idx="3"/>
          </p:cNvCxnSpPr>
          <p:nvPr/>
        </p:nvCxnSpPr>
        <p:spPr>
          <a:xfrm>
            <a:off x="9276320" y="548222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Egyenes összekötő nyíllal 209">
            <a:extLst>
              <a:ext uri="{FF2B5EF4-FFF2-40B4-BE49-F238E27FC236}">
                <a16:creationId xmlns:a16="http://schemas.microsoft.com/office/drawing/2014/main" id="{564BEDB7-FD86-4E9F-B756-2360393B08B7}"/>
              </a:ext>
            </a:extLst>
          </p:cNvPr>
          <p:cNvCxnSpPr/>
          <p:nvPr/>
        </p:nvCxnSpPr>
        <p:spPr>
          <a:xfrm flipV="1">
            <a:off x="6543261" y="2876575"/>
            <a:ext cx="0" cy="2423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Összekötő: szögletes 215">
            <a:extLst>
              <a:ext uri="{FF2B5EF4-FFF2-40B4-BE49-F238E27FC236}">
                <a16:creationId xmlns:a16="http://schemas.microsoft.com/office/drawing/2014/main" id="{9A5AD5E5-7CD0-41EB-AD4E-751AC5769C25}"/>
              </a:ext>
            </a:extLst>
          </p:cNvPr>
          <p:cNvCxnSpPr/>
          <p:nvPr/>
        </p:nvCxnSpPr>
        <p:spPr>
          <a:xfrm rot="5400000" flipH="1" flipV="1">
            <a:off x="5627746" y="3685598"/>
            <a:ext cx="1608458" cy="123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Egyenes összekötő 217">
            <a:extLst>
              <a:ext uri="{FF2B5EF4-FFF2-40B4-BE49-F238E27FC236}">
                <a16:creationId xmlns:a16="http://schemas.microsoft.com/office/drawing/2014/main" id="{319230F9-61FA-41C2-839D-66D0844A8067}"/>
              </a:ext>
            </a:extLst>
          </p:cNvPr>
          <p:cNvCxnSpPr/>
          <p:nvPr/>
        </p:nvCxnSpPr>
        <p:spPr>
          <a:xfrm flipH="1">
            <a:off x="6406487" y="4495981"/>
            <a:ext cx="386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Egyenes összekötő 221">
            <a:extLst>
              <a:ext uri="{FF2B5EF4-FFF2-40B4-BE49-F238E27FC236}">
                <a16:creationId xmlns:a16="http://schemas.microsoft.com/office/drawing/2014/main" id="{6C894C3E-6370-4970-994A-E26C0AC7BBFE}"/>
              </a:ext>
            </a:extLst>
          </p:cNvPr>
          <p:cNvCxnSpPr/>
          <p:nvPr/>
        </p:nvCxnSpPr>
        <p:spPr>
          <a:xfrm flipH="1">
            <a:off x="6394176" y="5300041"/>
            <a:ext cx="149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Egyenes összekötő nyíllal 227">
            <a:extLst>
              <a:ext uri="{FF2B5EF4-FFF2-40B4-BE49-F238E27FC236}">
                <a16:creationId xmlns:a16="http://schemas.microsoft.com/office/drawing/2014/main" id="{257211E9-1804-40CC-8DEB-CC046D55063C}"/>
              </a:ext>
            </a:extLst>
          </p:cNvPr>
          <p:cNvCxnSpPr/>
          <p:nvPr/>
        </p:nvCxnSpPr>
        <p:spPr>
          <a:xfrm flipV="1">
            <a:off x="6334540" y="2876575"/>
            <a:ext cx="0" cy="563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Egyenes összekötő nyíllal 233">
            <a:extLst>
              <a:ext uri="{FF2B5EF4-FFF2-40B4-BE49-F238E27FC236}">
                <a16:creationId xmlns:a16="http://schemas.microsoft.com/office/drawing/2014/main" id="{A35141B0-C6E9-44A3-B936-D19634346F49}"/>
              </a:ext>
            </a:extLst>
          </p:cNvPr>
          <p:cNvCxnSpPr/>
          <p:nvPr/>
        </p:nvCxnSpPr>
        <p:spPr>
          <a:xfrm flipV="1">
            <a:off x="10499034" y="2835155"/>
            <a:ext cx="0" cy="2644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Egyenes összekötő nyíllal 235">
            <a:extLst>
              <a:ext uri="{FF2B5EF4-FFF2-40B4-BE49-F238E27FC236}">
                <a16:creationId xmlns:a16="http://schemas.microsoft.com/office/drawing/2014/main" id="{8EB70383-F9BD-41F1-9EFE-944FBE486510}"/>
              </a:ext>
            </a:extLst>
          </p:cNvPr>
          <p:cNvCxnSpPr/>
          <p:nvPr/>
        </p:nvCxnSpPr>
        <p:spPr>
          <a:xfrm flipV="1">
            <a:off x="10379765" y="2845011"/>
            <a:ext cx="0" cy="1767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Egyenes összekötő nyíllal 237">
            <a:extLst>
              <a:ext uri="{FF2B5EF4-FFF2-40B4-BE49-F238E27FC236}">
                <a16:creationId xmlns:a16="http://schemas.microsoft.com/office/drawing/2014/main" id="{C7C45463-DC2B-44C4-93A0-CA20F8071CFA}"/>
              </a:ext>
            </a:extLst>
          </p:cNvPr>
          <p:cNvCxnSpPr/>
          <p:nvPr/>
        </p:nvCxnSpPr>
        <p:spPr>
          <a:xfrm flipV="1">
            <a:off x="10280374" y="2845011"/>
            <a:ext cx="0" cy="855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Egyenes összekötő 241">
            <a:extLst>
              <a:ext uri="{FF2B5EF4-FFF2-40B4-BE49-F238E27FC236}">
                <a16:creationId xmlns:a16="http://schemas.microsoft.com/office/drawing/2014/main" id="{8F7859D8-546A-45C2-B511-44CCB28DDBE7}"/>
              </a:ext>
            </a:extLst>
          </p:cNvPr>
          <p:cNvCxnSpPr>
            <a:stCxn id="47" idx="3"/>
          </p:cNvCxnSpPr>
          <p:nvPr/>
        </p:nvCxnSpPr>
        <p:spPr>
          <a:xfrm flipV="1">
            <a:off x="10210800" y="3712694"/>
            <a:ext cx="69574" cy="6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Egyenes összekötő 243">
            <a:extLst>
              <a:ext uri="{FF2B5EF4-FFF2-40B4-BE49-F238E27FC236}">
                <a16:creationId xmlns:a16="http://schemas.microsoft.com/office/drawing/2014/main" id="{20135FD3-0F9B-40B0-A2E3-964C9FEC317D}"/>
              </a:ext>
            </a:extLst>
          </p:cNvPr>
          <p:cNvCxnSpPr>
            <a:stCxn id="46" idx="3"/>
          </p:cNvCxnSpPr>
          <p:nvPr/>
        </p:nvCxnSpPr>
        <p:spPr>
          <a:xfrm>
            <a:off x="10210799" y="4619033"/>
            <a:ext cx="168966" cy="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Egyenes összekötő 245">
            <a:extLst>
              <a:ext uri="{FF2B5EF4-FFF2-40B4-BE49-F238E27FC236}">
                <a16:creationId xmlns:a16="http://schemas.microsoft.com/office/drawing/2014/main" id="{E7AAF13C-7E37-4F2D-A7A7-36D5135BC056}"/>
              </a:ext>
            </a:extLst>
          </p:cNvPr>
          <p:cNvCxnSpPr>
            <a:stCxn id="151" idx="3"/>
          </p:cNvCxnSpPr>
          <p:nvPr/>
        </p:nvCxnSpPr>
        <p:spPr>
          <a:xfrm>
            <a:off x="10210803" y="5479404"/>
            <a:ext cx="288232" cy="2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nyíllal 5"/>
          <p:cNvCxnSpPr>
            <a:stCxn id="9" idx="3"/>
          </p:cNvCxnSpPr>
          <p:nvPr/>
        </p:nvCxnSpPr>
        <p:spPr>
          <a:xfrm>
            <a:off x="3802878" y="4669574"/>
            <a:ext cx="367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doboz 1">
            <a:extLst>
              <a:ext uri="{FF2B5EF4-FFF2-40B4-BE49-F238E27FC236}">
                <a16:creationId xmlns:a16="http://schemas.microsoft.com/office/drawing/2014/main" id="{C3B70964-F6DD-4EFE-8C9C-F2AA49E1A930}"/>
              </a:ext>
            </a:extLst>
          </p:cNvPr>
          <p:cNvSpPr txBox="1"/>
          <p:nvPr/>
        </p:nvSpPr>
        <p:spPr>
          <a:xfrm>
            <a:off x="464233" y="68918"/>
            <a:ext cx="109357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II.2. b) ELŐZMÉNYEK: </a:t>
            </a:r>
            <a:r>
              <a:rPr lang="hu-HU" sz="2800" b="1" cap="all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Kutatási modell </a:t>
            </a:r>
          </a:p>
          <a:p>
            <a:pPr algn="ctr"/>
            <a:r>
              <a:rPr lang="hu-HU" sz="2800" b="1" cap="all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előző projekt 1. tanévében*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3FA5E0B5-EAF7-4D91-BA57-DE40043C1670}"/>
              </a:ext>
            </a:extLst>
          </p:cNvPr>
          <p:cNvSpPr txBox="1"/>
          <p:nvPr/>
        </p:nvSpPr>
        <p:spPr>
          <a:xfrm>
            <a:off x="2150778" y="6129382"/>
            <a:ext cx="8784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*Szalay, L., </a:t>
            </a:r>
            <a:r>
              <a:rPr lang="en-GB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Tóth</a:t>
            </a:r>
            <a:r>
              <a:rPr lang="en-GB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Z., Kiss, E., (2020), Introducing students to experimental design skills,</a:t>
            </a:r>
            <a:r>
              <a:rPr lang="en-GB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Chemistry Education Research and Practice</a:t>
            </a:r>
            <a:r>
              <a:rPr lang="en-GB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21</a:t>
            </a:r>
            <a:r>
              <a:rPr lang="en-GB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331 – 356.</a:t>
            </a:r>
            <a:endParaRPr lang="hu-HU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2252DFD0-395F-4AF9-B334-BC2BD98A07E6}"/>
              </a:ext>
            </a:extLst>
          </p:cNvPr>
          <p:cNvSpPr txBox="1"/>
          <p:nvPr/>
        </p:nvSpPr>
        <p:spPr>
          <a:xfrm>
            <a:off x="5806946" y="1313557"/>
            <a:ext cx="5742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3. csoport eredményei gyengék!</a:t>
            </a:r>
          </a:p>
          <a:p>
            <a:r>
              <a:rPr lang="hu-HU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MODELLVÁLTÁS KELL! </a:t>
            </a:r>
          </a:p>
        </p:txBody>
      </p:sp>
      <p:cxnSp>
        <p:nvCxnSpPr>
          <p:cNvPr id="57" name="Egyenes összekötő nyíllal 56">
            <a:extLst>
              <a:ext uri="{FF2B5EF4-FFF2-40B4-BE49-F238E27FC236}">
                <a16:creationId xmlns:a16="http://schemas.microsoft.com/office/drawing/2014/main" id="{0EA6DB97-3E42-47CA-BD07-F886F13E4CBB}"/>
              </a:ext>
            </a:extLst>
          </p:cNvPr>
          <p:cNvCxnSpPr/>
          <p:nvPr/>
        </p:nvCxnSpPr>
        <p:spPr>
          <a:xfrm>
            <a:off x="6334540" y="1844824"/>
            <a:ext cx="936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385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2206073" y="1274378"/>
            <a:ext cx="3600873" cy="1995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db, tanulókísérleteket tartalmazó feladatlap elkészítése (6 tanórára),</a:t>
            </a:r>
          </a:p>
          <a:p>
            <a:r>
              <a:rPr lang="hu-HU" sz="1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változatban:</a:t>
            </a:r>
          </a:p>
          <a:p>
            <a:r>
              <a:rPr lang="hu-HU" sz="1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 kísérletek</a:t>
            </a:r>
          </a:p>
          <a:p>
            <a:r>
              <a:rPr lang="hu-HU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kísérletek + magyarázat a kísérletek </a:t>
            </a:r>
            <a:r>
              <a:rPr lang="hu-HU" sz="1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után</a:t>
            </a:r>
          </a:p>
          <a:p>
            <a:r>
              <a:rPr lang="hu-H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magyarázat a kísérletek </a:t>
            </a:r>
            <a:r>
              <a:rPr lang="hu-HU" sz="1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előtt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kísérlettervezés gyakorlatban</a:t>
            </a:r>
          </a:p>
        </p:txBody>
      </p:sp>
      <p:sp>
        <p:nvSpPr>
          <p:cNvPr id="9" name="Lekerekített téglalap 8"/>
          <p:cNvSpPr/>
          <p:nvPr/>
        </p:nvSpPr>
        <p:spPr>
          <a:xfrm>
            <a:off x="2308511" y="4399143"/>
            <a:ext cx="1494367" cy="5408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Adatgyűjtés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Lekerekített téglalap 42"/>
          <p:cNvSpPr/>
          <p:nvPr/>
        </p:nvSpPr>
        <p:spPr>
          <a:xfrm>
            <a:off x="6645224" y="4257309"/>
            <a:ext cx="2631096" cy="734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5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kísérletek + magyarázat a kísérletek </a:t>
            </a:r>
            <a:r>
              <a:rPr lang="hu-HU" sz="15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után</a:t>
            </a:r>
            <a:endParaRPr lang="en-GB" sz="1500" b="1" u="sng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Lekerekített téglalap 43"/>
          <p:cNvSpPr/>
          <p:nvPr/>
        </p:nvSpPr>
        <p:spPr>
          <a:xfrm>
            <a:off x="4098789" y="3340593"/>
            <a:ext cx="1323379" cy="775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típusú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5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Lekerekített téglalap 44"/>
          <p:cNvSpPr/>
          <p:nvPr/>
        </p:nvSpPr>
        <p:spPr>
          <a:xfrm>
            <a:off x="4098788" y="4223748"/>
            <a:ext cx="1287082" cy="8013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típusú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5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Lekerekített téglalap 45"/>
          <p:cNvSpPr/>
          <p:nvPr/>
        </p:nvSpPr>
        <p:spPr>
          <a:xfrm>
            <a:off x="9515061" y="4350722"/>
            <a:ext cx="695739" cy="5366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2. teszt</a:t>
            </a:r>
          </a:p>
        </p:txBody>
      </p:sp>
      <p:sp>
        <p:nvSpPr>
          <p:cNvPr id="47" name="Lekerekített téglalap 46"/>
          <p:cNvSpPr/>
          <p:nvPr/>
        </p:nvSpPr>
        <p:spPr>
          <a:xfrm>
            <a:off x="9515063" y="3451434"/>
            <a:ext cx="695739" cy="534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2. teszt</a:t>
            </a:r>
          </a:p>
        </p:txBody>
      </p:sp>
      <p:sp>
        <p:nvSpPr>
          <p:cNvPr id="48" name="Lekerekített téglalap 47"/>
          <p:cNvSpPr/>
          <p:nvPr/>
        </p:nvSpPr>
        <p:spPr>
          <a:xfrm>
            <a:off x="6655363" y="3349999"/>
            <a:ext cx="2631096" cy="737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 kísérletek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(„kontroll”)</a:t>
            </a:r>
            <a:endParaRPr lang="en-GB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Lekerekített téglalap 49"/>
          <p:cNvSpPr/>
          <p:nvPr/>
        </p:nvSpPr>
        <p:spPr>
          <a:xfrm>
            <a:off x="6125816" y="2116892"/>
            <a:ext cx="4491168" cy="740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Az eredmények elemzése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Egyenes összekötő nyíllal 100"/>
          <p:cNvCxnSpPr>
            <a:cxnSpLocks/>
            <a:stCxn id="9" idx="3"/>
            <a:endCxn id="44" idx="1"/>
          </p:cNvCxnSpPr>
          <p:nvPr/>
        </p:nvCxnSpPr>
        <p:spPr>
          <a:xfrm flipV="1">
            <a:off x="3802878" y="3728577"/>
            <a:ext cx="295911" cy="940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églalap: lekerekített 53">
            <a:extLst>
              <a:ext uri="{FF2B5EF4-FFF2-40B4-BE49-F238E27FC236}">
                <a16:creationId xmlns:a16="http://schemas.microsoft.com/office/drawing/2014/main" id="{56213ED2-26F7-4F8A-8961-FB7D80ADB199}"/>
              </a:ext>
            </a:extLst>
          </p:cNvPr>
          <p:cNvSpPr/>
          <p:nvPr/>
        </p:nvSpPr>
        <p:spPr>
          <a:xfrm>
            <a:off x="4085949" y="5097874"/>
            <a:ext cx="1336221" cy="768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25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típusú </a:t>
            </a:r>
            <a:r>
              <a:rPr lang="hu-HU" sz="1425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425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églalap: lekerekített 149">
            <a:extLst>
              <a:ext uri="{FF2B5EF4-FFF2-40B4-BE49-F238E27FC236}">
                <a16:creationId xmlns:a16="http://schemas.microsoft.com/office/drawing/2014/main" id="{E1D9C432-2041-4105-924F-DFAB4A31A7FC}"/>
              </a:ext>
            </a:extLst>
          </p:cNvPr>
          <p:cNvSpPr/>
          <p:nvPr/>
        </p:nvSpPr>
        <p:spPr>
          <a:xfrm>
            <a:off x="6645227" y="5119653"/>
            <a:ext cx="2631095" cy="725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magyarázat a kísérletek </a:t>
            </a:r>
            <a:r>
              <a:rPr lang="hu-HU" sz="1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előtt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kísérlettervezés gyakorlatban</a:t>
            </a:r>
          </a:p>
        </p:txBody>
      </p:sp>
      <p:sp>
        <p:nvSpPr>
          <p:cNvPr id="151" name="Téglalap: lekerekített 150">
            <a:extLst>
              <a:ext uri="{FF2B5EF4-FFF2-40B4-BE49-F238E27FC236}">
                <a16:creationId xmlns:a16="http://schemas.microsoft.com/office/drawing/2014/main" id="{A48ABCB3-3FAC-4A33-BD4B-04520C49E1A2}"/>
              </a:ext>
            </a:extLst>
          </p:cNvPr>
          <p:cNvSpPr/>
          <p:nvPr/>
        </p:nvSpPr>
        <p:spPr>
          <a:xfrm>
            <a:off x="9515063" y="5215770"/>
            <a:ext cx="695741" cy="527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2. teszt</a:t>
            </a:r>
          </a:p>
        </p:txBody>
      </p:sp>
      <p:cxnSp>
        <p:nvCxnSpPr>
          <p:cNvPr id="155" name="Egyenes összekötő nyíllal 154">
            <a:extLst>
              <a:ext uri="{FF2B5EF4-FFF2-40B4-BE49-F238E27FC236}">
                <a16:creationId xmlns:a16="http://schemas.microsoft.com/office/drawing/2014/main" id="{DAA7F1A7-5A11-4676-AFFD-28DE4F317BD9}"/>
              </a:ext>
            </a:extLst>
          </p:cNvPr>
          <p:cNvCxnSpPr>
            <a:stCxn id="9" idx="3"/>
            <a:endCxn id="54" idx="1"/>
          </p:cNvCxnSpPr>
          <p:nvPr/>
        </p:nvCxnSpPr>
        <p:spPr>
          <a:xfrm>
            <a:off x="3802877" y="4669575"/>
            <a:ext cx="283072" cy="812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>
            <a:extLst>
              <a:ext uri="{FF2B5EF4-FFF2-40B4-BE49-F238E27FC236}">
                <a16:creationId xmlns:a16="http://schemas.microsoft.com/office/drawing/2014/main" id="{6E222147-2C92-4900-8A5C-3E0811777E7E}"/>
              </a:ext>
            </a:extLst>
          </p:cNvPr>
          <p:cNvCxnSpPr>
            <a:stCxn id="48" idx="3"/>
            <a:endCxn id="47" idx="1"/>
          </p:cNvCxnSpPr>
          <p:nvPr/>
        </p:nvCxnSpPr>
        <p:spPr>
          <a:xfrm flipV="1">
            <a:off x="9286459" y="3718711"/>
            <a:ext cx="22860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gyenes összekötő nyíllal 181">
            <a:extLst>
              <a:ext uri="{FF2B5EF4-FFF2-40B4-BE49-F238E27FC236}">
                <a16:creationId xmlns:a16="http://schemas.microsoft.com/office/drawing/2014/main" id="{19889869-19E3-440D-81DF-46653C068CB7}"/>
              </a:ext>
            </a:extLst>
          </p:cNvPr>
          <p:cNvCxnSpPr>
            <a:stCxn id="43" idx="3"/>
            <a:endCxn id="46" idx="1"/>
          </p:cNvCxnSpPr>
          <p:nvPr/>
        </p:nvCxnSpPr>
        <p:spPr>
          <a:xfrm flipV="1">
            <a:off x="9276320" y="4619033"/>
            <a:ext cx="238740" cy="5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Egyenes összekötő nyíllal 184">
            <a:extLst>
              <a:ext uri="{FF2B5EF4-FFF2-40B4-BE49-F238E27FC236}">
                <a16:creationId xmlns:a16="http://schemas.microsoft.com/office/drawing/2014/main" id="{645B98A1-BC0F-49E3-B032-DDD6EC37A5DE}"/>
              </a:ext>
            </a:extLst>
          </p:cNvPr>
          <p:cNvCxnSpPr>
            <a:cxnSpLocks/>
            <a:stCxn id="150" idx="3"/>
            <a:endCxn id="151" idx="1"/>
          </p:cNvCxnSpPr>
          <p:nvPr/>
        </p:nvCxnSpPr>
        <p:spPr>
          <a:xfrm flipV="1">
            <a:off x="9276322" y="5479404"/>
            <a:ext cx="238741" cy="2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Egyenes összekötő 204">
            <a:extLst>
              <a:ext uri="{FF2B5EF4-FFF2-40B4-BE49-F238E27FC236}">
                <a16:creationId xmlns:a16="http://schemas.microsoft.com/office/drawing/2014/main" id="{F55996BD-7269-4834-86FD-130B1AB02A2D}"/>
              </a:ext>
            </a:extLst>
          </p:cNvPr>
          <p:cNvCxnSpPr>
            <a:cxnSpLocks/>
            <a:stCxn id="150" idx="3"/>
            <a:endCxn id="150" idx="3"/>
          </p:cNvCxnSpPr>
          <p:nvPr/>
        </p:nvCxnSpPr>
        <p:spPr>
          <a:xfrm>
            <a:off x="9276320" y="548222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Egyenes összekötő nyíllal 233">
            <a:extLst>
              <a:ext uri="{FF2B5EF4-FFF2-40B4-BE49-F238E27FC236}">
                <a16:creationId xmlns:a16="http://schemas.microsoft.com/office/drawing/2014/main" id="{A35141B0-C6E9-44A3-B936-D19634346F49}"/>
              </a:ext>
            </a:extLst>
          </p:cNvPr>
          <p:cNvCxnSpPr/>
          <p:nvPr/>
        </p:nvCxnSpPr>
        <p:spPr>
          <a:xfrm flipV="1">
            <a:off x="10499034" y="2835155"/>
            <a:ext cx="0" cy="2644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Egyenes összekötő nyíllal 235">
            <a:extLst>
              <a:ext uri="{FF2B5EF4-FFF2-40B4-BE49-F238E27FC236}">
                <a16:creationId xmlns:a16="http://schemas.microsoft.com/office/drawing/2014/main" id="{8EB70383-F9BD-41F1-9EFE-944FBE486510}"/>
              </a:ext>
            </a:extLst>
          </p:cNvPr>
          <p:cNvCxnSpPr/>
          <p:nvPr/>
        </p:nvCxnSpPr>
        <p:spPr>
          <a:xfrm flipV="1">
            <a:off x="10379765" y="2845011"/>
            <a:ext cx="0" cy="1767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Egyenes összekötő nyíllal 237">
            <a:extLst>
              <a:ext uri="{FF2B5EF4-FFF2-40B4-BE49-F238E27FC236}">
                <a16:creationId xmlns:a16="http://schemas.microsoft.com/office/drawing/2014/main" id="{C7C45463-DC2B-44C4-93A0-CA20F8071CFA}"/>
              </a:ext>
            </a:extLst>
          </p:cNvPr>
          <p:cNvCxnSpPr/>
          <p:nvPr/>
        </p:nvCxnSpPr>
        <p:spPr>
          <a:xfrm flipV="1">
            <a:off x="10280374" y="2845011"/>
            <a:ext cx="0" cy="855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Egyenes összekötő 241">
            <a:extLst>
              <a:ext uri="{FF2B5EF4-FFF2-40B4-BE49-F238E27FC236}">
                <a16:creationId xmlns:a16="http://schemas.microsoft.com/office/drawing/2014/main" id="{8F7859D8-546A-45C2-B511-44CCB28DDBE7}"/>
              </a:ext>
            </a:extLst>
          </p:cNvPr>
          <p:cNvCxnSpPr>
            <a:stCxn id="47" idx="3"/>
          </p:cNvCxnSpPr>
          <p:nvPr/>
        </p:nvCxnSpPr>
        <p:spPr>
          <a:xfrm flipV="1">
            <a:off x="10210800" y="3712694"/>
            <a:ext cx="69574" cy="6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Egyenes összekötő 243">
            <a:extLst>
              <a:ext uri="{FF2B5EF4-FFF2-40B4-BE49-F238E27FC236}">
                <a16:creationId xmlns:a16="http://schemas.microsoft.com/office/drawing/2014/main" id="{20135FD3-0F9B-40B0-A2E3-964C9FEC317D}"/>
              </a:ext>
            </a:extLst>
          </p:cNvPr>
          <p:cNvCxnSpPr>
            <a:stCxn id="46" idx="3"/>
          </p:cNvCxnSpPr>
          <p:nvPr/>
        </p:nvCxnSpPr>
        <p:spPr>
          <a:xfrm>
            <a:off x="10210799" y="4619033"/>
            <a:ext cx="168966" cy="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Egyenes összekötő 245">
            <a:extLst>
              <a:ext uri="{FF2B5EF4-FFF2-40B4-BE49-F238E27FC236}">
                <a16:creationId xmlns:a16="http://schemas.microsoft.com/office/drawing/2014/main" id="{E7AAF13C-7E37-4F2D-A7A7-36D5135BC056}"/>
              </a:ext>
            </a:extLst>
          </p:cNvPr>
          <p:cNvCxnSpPr>
            <a:stCxn id="151" idx="3"/>
          </p:cNvCxnSpPr>
          <p:nvPr/>
        </p:nvCxnSpPr>
        <p:spPr>
          <a:xfrm>
            <a:off x="10210803" y="5479404"/>
            <a:ext cx="288232" cy="2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nyíllal 50">
            <a:extLst>
              <a:ext uri="{FF2B5EF4-FFF2-40B4-BE49-F238E27FC236}">
                <a16:creationId xmlns:a16="http://schemas.microsoft.com/office/drawing/2014/main" id="{0A2DF225-6A82-4BD6-AD7F-3BACFFB49B82}"/>
              </a:ext>
            </a:extLst>
          </p:cNvPr>
          <p:cNvCxnSpPr/>
          <p:nvPr/>
        </p:nvCxnSpPr>
        <p:spPr>
          <a:xfrm>
            <a:off x="3781389" y="4669574"/>
            <a:ext cx="3033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>
            <a:extLst>
              <a:ext uri="{FF2B5EF4-FFF2-40B4-BE49-F238E27FC236}">
                <a16:creationId xmlns:a16="http://schemas.microsoft.com/office/drawing/2014/main" id="{45D9657B-86FB-490F-B061-1F431C0F61F7}"/>
              </a:ext>
            </a:extLst>
          </p:cNvPr>
          <p:cNvCxnSpPr>
            <a:stCxn id="44" idx="3"/>
            <a:endCxn id="48" idx="1"/>
          </p:cNvCxnSpPr>
          <p:nvPr/>
        </p:nvCxnSpPr>
        <p:spPr>
          <a:xfrm flipV="1">
            <a:off x="5422167" y="3718711"/>
            <a:ext cx="1233197" cy="9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nyíllal 28">
            <a:extLst>
              <a:ext uri="{FF2B5EF4-FFF2-40B4-BE49-F238E27FC236}">
                <a16:creationId xmlns:a16="http://schemas.microsoft.com/office/drawing/2014/main" id="{5902B91D-C04D-439F-A059-FC11BA6AC36A}"/>
              </a:ext>
            </a:extLst>
          </p:cNvPr>
          <p:cNvCxnSpPr>
            <a:stCxn id="45" idx="3"/>
            <a:endCxn id="43" idx="1"/>
          </p:cNvCxnSpPr>
          <p:nvPr/>
        </p:nvCxnSpPr>
        <p:spPr>
          <a:xfrm flipV="1">
            <a:off x="5385870" y="4624418"/>
            <a:ext cx="1259355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nyíllal 30">
            <a:extLst>
              <a:ext uri="{FF2B5EF4-FFF2-40B4-BE49-F238E27FC236}">
                <a16:creationId xmlns:a16="http://schemas.microsoft.com/office/drawing/2014/main" id="{E02E83E9-EE6D-4DC4-95CF-550B60AA2D2A}"/>
              </a:ext>
            </a:extLst>
          </p:cNvPr>
          <p:cNvCxnSpPr>
            <a:stCxn id="54" idx="3"/>
            <a:endCxn id="150" idx="1"/>
          </p:cNvCxnSpPr>
          <p:nvPr/>
        </p:nvCxnSpPr>
        <p:spPr>
          <a:xfrm>
            <a:off x="5422170" y="5482223"/>
            <a:ext cx="12230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doboz 1">
            <a:extLst>
              <a:ext uri="{FF2B5EF4-FFF2-40B4-BE49-F238E27FC236}">
                <a16:creationId xmlns:a16="http://schemas.microsoft.com/office/drawing/2014/main" id="{9B8D260C-96DC-41FE-B4F6-CC3831D1337C}"/>
              </a:ext>
            </a:extLst>
          </p:cNvPr>
          <p:cNvSpPr txBox="1"/>
          <p:nvPr/>
        </p:nvSpPr>
        <p:spPr>
          <a:xfrm>
            <a:off x="379831" y="115386"/>
            <a:ext cx="112400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II.2. c) ELŐZMÉNYEK </a:t>
            </a:r>
            <a:r>
              <a:rPr lang="hu-HU" sz="2800" b="1" cap="all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Kutatási modell az előző projekt 2. tanévétől*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72550287-1D88-4086-868F-53E837558434}"/>
              </a:ext>
            </a:extLst>
          </p:cNvPr>
          <p:cNvSpPr txBox="1"/>
          <p:nvPr/>
        </p:nvSpPr>
        <p:spPr>
          <a:xfrm>
            <a:off x="1121797" y="6053444"/>
            <a:ext cx="9660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</a:t>
            </a:r>
            <a:r>
              <a:rPr lang="en-GB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Szalay, L., </a:t>
            </a:r>
            <a:r>
              <a:rPr lang="en-GB" dirty="0" err="1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Tóth</a:t>
            </a:r>
            <a:r>
              <a:rPr lang="en-GB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Z., </a:t>
            </a:r>
            <a:r>
              <a:rPr lang="en-GB" dirty="0" err="1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Borbás</a:t>
            </a:r>
            <a:r>
              <a:rPr lang="en-GB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R., (2021), Teaching of experimental design skills: results from a longitudinal study, </a:t>
            </a:r>
            <a:r>
              <a:rPr lang="en-GB" i="1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Chemistry Education Research and Practice</a:t>
            </a:r>
            <a:r>
              <a:rPr lang="en-GB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2021, </a:t>
            </a:r>
            <a:r>
              <a:rPr lang="en-GB" b="1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22</a:t>
            </a:r>
            <a:r>
              <a:rPr lang="en-GB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1054 – 1073</a:t>
            </a:r>
            <a:r>
              <a:rPr lang="hu-HU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hu-HU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F76C8FC1-0BBD-4F7E-B0A9-3110B1819DBC}"/>
              </a:ext>
            </a:extLst>
          </p:cNvPr>
          <p:cNvSpPr txBox="1"/>
          <p:nvPr/>
        </p:nvSpPr>
        <p:spPr>
          <a:xfrm flipH="1">
            <a:off x="5857989" y="819909"/>
            <a:ext cx="6127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2. tanév végén a 2. és a 3. csoport jobban teljesít a kontrollcsoportnál.</a:t>
            </a:r>
          </a:p>
          <a:p>
            <a:r>
              <a:rPr lang="hu-HU" sz="24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Ez a modell marad végig.</a:t>
            </a:r>
          </a:p>
        </p:txBody>
      </p:sp>
      <p:cxnSp>
        <p:nvCxnSpPr>
          <p:cNvPr id="35" name="Egyenes összekötő nyíllal 34">
            <a:extLst>
              <a:ext uri="{FF2B5EF4-FFF2-40B4-BE49-F238E27FC236}">
                <a16:creationId xmlns:a16="http://schemas.microsoft.com/office/drawing/2014/main" id="{0A90C0DC-B018-4B8E-879E-9F2E16AD3828}"/>
              </a:ext>
            </a:extLst>
          </p:cNvPr>
          <p:cNvCxnSpPr/>
          <p:nvPr/>
        </p:nvCxnSpPr>
        <p:spPr>
          <a:xfrm>
            <a:off x="5951984" y="1844824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Egyenes összekötő nyíllal 6">
            <a:extLst>
              <a:ext uri="{FF2B5EF4-FFF2-40B4-BE49-F238E27FC236}">
                <a16:creationId xmlns:a16="http://schemas.microsoft.com/office/drawing/2014/main" id="{AA54443F-1AD7-47B2-8A87-A1B3AA33586B}"/>
              </a:ext>
            </a:extLst>
          </p:cNvPr>
          <p:cNvCxnSpPr>
            <a:endCxn id="9" idx="0"/>
          </p:cNvCxnSpPr>
          <p:nvPr/>
        </p:nvCxnSpPr>
        <p:spPr>
          <a:xfrm>
            <a:off x="3055694" y="3269492"/>
            <a:ext cx="1" cy="1129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614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E533312-5E2B-4140-9081-4A7CAA414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29"/>
            <a:ext cx="12084148" cy="1176417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II.2.e) A feltételezett paraméterek hatása</a:t>
            </a:r>
            <a:r>
              <a:rPr lang="en-GB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GB" sz="28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</a:t>
            </a:r>
            <a:r>
              <a:rPr lang="en-GB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diákok eredményeire </a:t>
            </a:r>
            <a:b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és a százalékos eredmények (%) a </a:t>
            </a:r>
            <a:r>
              <a:rPr lang="hu-HU" sz="28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kísérlettervező feladatokon 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hu-HU" sz="28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461)</a:t>
            </a:r>
            <a:endParaRPr lang="en-GB" sz="28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CAFE112A-4E91-4513-9934-DD710BB48F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5746" y="1111700"/>
          <a:ext cx="10208033" cy="2421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1694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125420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1125420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205807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  <a:gridCol w="1045033">
                  <a:extLst>
                    <a:ext uri="{9D8B030D-6E8A-4147-A177-3AD203B41FA5}">
                      <a16:colId xmlns:a16="http://schemas.microsoft.com/office/drawing/2014/main" val="3492414265"/>
                    </a:ext>
                  </a:extLst>
                </a:gridCol>
                <a:gridCol w="1084659">
                  <a:extLst>
                    <a:ext uri="{9D8B030D-6E8A-4147-A177-3AD203B41FA5}">
                      <a16:colId xmlns:a16="http://schemas.microsoft.com/office/drawing/2014/main" val="4272475794"/>
                    </a:ext>
                  </a:extLst>
                </a:gridCol>
              </a:tblGrid>
              <a:tr h="440290">
                <a:tc>
                  <a:txBody>
                    <a:bodyPr/>
                    <a:lstStyle/>
                    <a:p>
                      <a:r>
                        <a:rPr lang="hu-HU" sz="2000" dirty="0">
                          <a:latin typeface="+mn-lt"/>
                        </a:rPr>
                        <a:t>Paraméter ↓                               </a:t>
                      </a:r>
                      <a:r>
                        <a:rPr lang="hu-HU" sz="2000" i="1" dirty="0">
                          <a:latin typeface="+mn-lt"/>
                        </a:rPr>
                        <a:t>PES 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+mn-lt"/>
                        </a:rPr>
                        <a:t>Teszt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90360">
                <a:tc>
                  <a:txBody>
                    <a:bodyPr/>
                    <a:lstStyle/>
                    <a:p>
                      <a:r>
                        <a:rPr lang="hu-HU" sz="2000" b="1" noProof="0" dirty="0">
                          <a:latin typeface="+mn-lt"/>
                        </a:rPr>
                        <a:t>Csoport (az oktatási módszer hatása)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0,043*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0,061*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0,045*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highlight>
                            <a:srgbClr val="FF00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highlight>
                            <a:srgbClr val="FF00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882450"/>
                  </a:ext>
                </a:extLst>
              </a:tr>
              <a:tr h="39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Iskola „rangja”</a:t>
                      </a:r>
                      <a:r>
                        <a:rPr lang="en-GB" sz="2000" b="1" dirty="0"/>
                        <a:t>**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0,036*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0,072*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0,215*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0,103*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  <a:tr h="39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Anya iskolai végzettsége</a:t>
                      </a:r>
                      <a:r>
                        <a:rPr lang="en-GB" sz="2000" b="1" dirty="0"/>
                        <a:t>***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0,055</a:t>
                      </a: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1493288"/>
                  </a:ext>
                </a:extLst>
              </a:tr>
              <a:tr h="39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Nem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0,032*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7489583"/>
                  </a:ext>
                </a:extLst>
              </a:tr>
              <a:tr h="396557">
                <a:tc>
                  <a:txBody>
                    <a:bodyPr/>
                    <a:lstStyle/>
                    <a:p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Előzetes tudás (T0)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0,083*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0,052*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0,068*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414597"/>
                  </a:ext>
                </a:extLst>
              </a:tr>
            </a:tbl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710DF7FC-2367-4DFA-9E8B-64BB4840105A}"/>
              </a:ext>
            </a:extLst>
          </p:cNvPr>
          <p:cNvSpPr txBox="1"/>
          <p:nvPr/>
        </p:nvSpPr>
        <p:spPr>
          <a:xfrm>
            <a:off x="996250" y="5822508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12863"/>
                </a:solidFill>
              </a:rPr>
              <a:t>*</a:t>
            </a:r>
            <a:r>
              <a:rPr lang="hu-HU" sz="2000" b="1" dirty="0">
                <a:solidFill>
                  <a:srgbClr val="012863"/>
                </a:solidFill>
              </a:rPr>
              <a:t>p&lt;0,01</a:t>
            </a:r>
          </a:p>
          <a:p>
            <a:r>
              <a:rPr lang="en-GB" sz="2000" b="1" dirty="0">
                <a:solidFill>
                  <a:srgbClr val="012863"/>
                </a:solidFill>
              </a:rPr>
              <a:t>* *</a:t>
            </a:r>
            <a:r>
              <a:rPr lang="hu-HU" sz="2000" b="1" dirty="0">
                <a:solidFill>
                  <a:srgbClr val="012863"/>
                </a:solidFill>
              </a:rPr>
              <a:t> az alacsonyabb „rangú” iskolák tanulói szignifikánsan kevesebb pontot értek el</a:t>
            </a:r>
            <a:endParaRPr lang="en-US" sz="2000" b="1" dirty="0">
              <a:solidFill>
                <a:srgbClr val="012863"/>
              </a:solidFill>
            </a:endParaRPr>
          </a:p>
          <a:p>
            <a:r>
              <a:rPr lang="en-GB" sz="2000" b="1" dirty="0">
                <a:solidFill>
                  <a:srgbClr val="012863"/>
                </a:solidFill>
              </a:rPr>
              <a:t>* * *</a:t>
            </a:r>
            <a:r>
              <a:rPr lang="hu-HU" sz="2000" b="1" dirty="0">
                <a:solidFill>
                  <a:srgbClr val="012863"/>
                </a:solidFill>
              </a:rPr>
              <a:t> az anya iskolai végzettsége (</a:t>
            </a:r>
            <a:r>
              <a:rPr lang="hu-HU" sz="2000" b="1" dirty="0" err="1">
                <a:solidFill>
                  <a:srgbClr val="012863"/>
                </a:solidFill>
              </a:rPr>
              <a:t>szocioökonómiai</a:t>
            </a:r>
            <a:r>
              <a:rPr lang="hu-HU" sz="2000" b="1" dirty="0">
                <a:solidFill>
                  <a:srgbClr val="012863"/>
                </a:solidFill>
              </a:rPr>
              <a:t> háttér) a projekt elején hat</a:t>
            </a:r>
            <a:endParaRPr lang="en-US" sz="2000" b="1" dirty="0">
              <a:solidFill>
                <a:srgbClr val="012863"/>
              </a:solidFill>
            </a:endParaRPr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FFEF4597-D1F5-493B-B7BE-F89547CFCD9E}"/>
              </a:ext>
            </a:extLst>
          </p:cNvPr>
          <p:cNvGraphicFramePr>
            <a:graphicFrameLocks noGrp="1"/>
          </p:cNvGraphicFramePr>
          <p:nvPr/>
        </p:nvGraphicFramePr>
        <p:xfrm>
          <a:off x="475746" y="3666312"/>
          <a:ext cx="10208033" cy="2156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1694">
                  <a:extLst>
                    <a:ext uri="{9D8B030D-6E8A-4147-A177-3AD203B41FA5}">
                      <a16:colId xmlns:a16="http://schemas.microsoft.com/office/drawing/2014/main" val="4238573388"/>
                    </a:ext>
                  </a:extLst>
                </a:gridCol>
                <a:gridCol w="1125419">
                  <a:extLst>
                    <a:ext uri="{9D8B030D-6E8A-4147-A177-3AD203B41FA5}">
                      <a16:colId xmlns:a16="http://schemas.microsoft.com/office/drawing/2014/main" val="1872949280"/>
                    </a:ext>
                  </a:extLst>
                </a:gridCol>
                <a:gridCol w="1125419">
                  <a:extLst>
                    <a:ext uri="{9D8B030D-6E8A-4147-A177-3AD203B41FA5}">
                      <a16:colId xmlns:a16="http://schemas.microsoft.com/office/drawing/2014/main" val="1786586553"/>
                    </a:ext>
                  </a:extLst>
                </a:gridCol>
                <a:gridCol w="1205808">
                  <a:extLst>
                    <a:ext uri="{9D8B030D-6E8A-4147-A177-3AD203B41FA5}">
                      <a16:colId xmlns:a16="http://schemas.microsoft.com/office/drawing/2014/main" val="2578979281"/>
                    </a:ext>
                  </a:extLst>
                </a:gridCol>
                <a:gridCol w="1125419">
                  <a:extLst>
                    <a:ext uri="{9D8B030D-6E8A-4147-A177-3AD203B41FA5}">
                      <a16:colId xmlns:a16="http://schemas.microsoft.com/office/drawing/2014/main" val="1570959783"/>
                    </a:ext>
                  </a:extLst>
                </a:gridCol>
                <a:gridCol w="1004274">
                  <a:extLst>
                    <a:ext uri="{9D8B030D-6E8A-4147-A177-3AD203B41FA5}">
                      <a16:colId xmlns:a16="http://schemas.microsoft.com/office/drawing/2014/main" val="455018314"/>
                    </a:ext>
                  </a:extLst>
                </a:gridCol>
              </a:tblGrid>
              <a:tr h="291329">
                <a:tc>
                  <a:txBody>
                    <a:bodyPr/>
                    <a:lstStyle/>
                    <a:p>
                      <a:r>
                        <a:rPr lang="hu-HU" sz="2000" b="1" i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Becsült átlagok                           (%)</a:t>
                      </a:r>
                      <a:r>
                        <a:rPr lang="hu-HU" sz="2000" dirty="0">
                          <a:latin typeface="+mn-lt"/>
                        </a:rPr>
                        <a:t> </a:t>
                      </a:r>
                      <a:r>
                        <a:rPr lang="hu-HU" sz="2000" i="1" dirty="0">
                          <a:latin typeface="+mn-lt"/>
                        </a:rPr>
                        <a:t>→</a:t>
                      </a:r>
                      <a:endParaRPr lang="en-GB" sz="2000" b="1" i="0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+mn-lt"/>
                        </a:rPr>
                        <a:t>Teszt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971914"/>
                  </a:ext>
                </a:extLst>
              </a:tr>
              <a:tr h="439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 csoport (kontroll)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158856"/>
                  </a:ext>
                </a:extLst>
              </a:tr>
              <a:tr h="439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 csoport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36,1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9951154"/>
                  </a:ext>
                </a:extLst>
              </a:tr>
              <a:tr h="439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 csoport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5630185"/>
                  </a:ext>
                </a:extLst>
              </a:tr>
              <a:tr h="439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hu-HU" sz="2000" b="1" kern="1200" noProof="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zignifikáns</a:t>
                      </a: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különbség a csoportok között</a:t>
                      </a:r>
                      <a:endParaRPr lang="en-US" sz="2000" b="1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1-2, 2-3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1-2, 1-3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4719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652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E533312-5E2B-4140-9081-4A7CAA414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34692"/>
            <a:ext cx="11788725" cy="499880"/>
          </a:xfrm>
        </p:spPr>
        <p:txBody>
          <a:bodyPr>
            <a:noAutofit/>
          </a:bodyPr>
          <a:lstStyle/>
          <a:p>
            <a:pPr algn="ctr"/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II.2. f) A módszer (csoport) és az iskola „rangjának” hatása (</a:t>
            </a:r>
            <a:r>
              <a:rPr lang="hu-HU" sz="28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endParaRPr lang="en-GB" sz="28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CAFE112A-4E91-4513-9934-DD710BB48F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12208" y="954900"/>
          <a:ext cx="91440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955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200134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1144765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92414265"/>
                    </a:ext>
                  </a:extLst>
                </a:gridCol>
                <a:gridCol w="1091896">
                  <a:extLst>
                    <a:ext uri="{9D8B030D-6E8A-4147-A177-3AD203B41FA5}">
                      <a16:colId xmlns:a16="http://schemas.microsoft.com/office/drawing/2014/main" val="4272475794"/>
                    </a:ext>
                  </a:extLst>
                </a:gridCol>
              </a:tblGrid>
              <a:tr h="370969">
                <a:tc>
                  <a:txBody>
                    <a:bodyPr/>
                    <a:lstStyle/>
                    <a:p>
                      <a:r>
                        <a:rPr lang="hu-HU" sz="2000" dirty="0">
                          <a:latin typeface="+mn-lt"/>
                        </a:rPr>
                        <a:t>Módszer↓                 </a:t>
                      </a:r>
                      <a:r>
                        <a:rPr lang="hu-HU" sz="2000" i="1" dirty="0">
                          <a:latin typeface="+mn-lt"/>
                        </a:rPr>
                        <a:t>PES  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+mn-lt"/>
                        </a:rPr>
                        <a:t>Teszt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noProof="0" dirty="0">
                          <a:latin typeface="+mn-lt"/>
                        </a:rPr>
                        <a:t>2. csoport–1. csoport (kontroll)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0,022*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0,043*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0,016*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88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noProof="0" dirty="0">
                          <a:latin typeface="+mn-lt"/>
                        </a:rPr>
                        <a:t>3. csoport–1. csoport (kontroll)</a:t>
                      </a:r>
                      <a:endParaRPr lang="en-GB" sz="2000" b="1" noProof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0,031*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0,015*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</a:tbl>
          </a:graphicData>
        </a:graphic>
      </p:graphicFrame>
      <p:graphicFrame>
        <p:nvGraphicFramePr>
          <p:cNvPr id="7" name="Táblázat 4">
            <a:extLst>
              <a:ext uri="{FF2B5EF4-FFF2-40B4-BE49-F238E27FC236}">
                <a16:creationId xmlns:a16="http://schemas.microsoft.com/office/drawing/2014/main" id="{F91B8678-F94E-440B-9197-478265A8F5C3}"/>
              </a:ext>
            </a:extLst>
          </p:cNvPr>
          <p:cNvGraphicFramePr>
            <a:graphicFrameLocks/>
          </p:cNvGraphicFramePr>
          <p:nvPr/>
        </p:nvGraphicFramePr>
        <p:xfrm>
          <a:off x="1512208" y="2402474"/>
          <a:ext cx="9144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955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200134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1144765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92414265"/>
                    </a:ext>
                  </a:extLst>
                </a:gridCol>
                <a:gridCol w="1091896">
                  <a:extLst>
                    <a:ext uri="{9D8B030D-6E8A-4147-A177-3AD203B41FA5}">
                      <a16:colId xmlns:a16="http://schemas.microsoft.com/office/drawing/2014/main" val="42724757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u-HU" sz="2000" dirty="0">
                          <a:latin typeface="+mn-lt"/>
                        </a:rPr>
                        <a:t>Iskola „rangja”↓             </a:t>
                      </a:r>
                      <a:r>
                        <a:rPr lang="hu-HU" sz="2000" i="1" dirty="0">
                          <a:latin typeface="+mn-lt"/>
                        </a:rPr>
                        <a:t>PES  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+mn-lt"/>
                        </a:rPr>
                        <a:t>Teszt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noProof="0" dirty="0">
                          <a:latin typeface="+mn-lt"/>
                        </a:rPr>
                        <a:t>Magas–alacsony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0,039*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0,093*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0,129*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0,047*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88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noProof="0" dirty="0">
                          <a:latin typeface="+mn-lt"/>
                        </a:rPr>
                        <a:t>Magas–közepes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</a:tbl>
          </a:graphicData>
        </a:graphic>
      </p:graphicFrame>
      <p:sp>
        <p:nvSpPr>
          <p:cNvPr id="8" name="Cím 1">
            <a:extLst>
              <a:ext uri="{FF2B5EF4-FFF2-40B4-BE49-F238E27FC236}">
                <a16:creationId xmlns:a16="http://schemas.microsoft.com/office/drawing/2014/main" id="{CD31CE29-CE58-4F3E-B7A6-12DEAADB45F9}"/>
              </a:ext>
            </a:extLst>
          </p:cNvPr>
          <p:cNvSpPr txBox="1">
            <a:spLocks/>
          </p:cNvSpPr>
          <p:nvPr/>
        </p:nvSpPr>
        <p:spPr>
          <a:xfrm>
            <a:off x="773722" y="3145592"/>
            <a:ext cx="10635175" cy="11764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hu-HU" sz="2800" b="1" dirty="0"/>
            </a:br>
            <a:r>
              <a:rPr lang="hu-HU" sz="2800" b="1" dirty="0"/>
              <a:t>…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kísérlettervező feladatokon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elért eredményekre (</a:t>
            </a:r>
            <a:r>
              <a:rPr lang="hu-HU" sz="2400" b="1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461)</a:t>
            </a:r>
            <a:endParaRPr lang="en-GB" sz="2400" b="1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9" name="Táblázat 4">
            <a:extLst>
              <a:ext uri="{FF2B5EF4-FFF2-40B4-BE49-F238E27FC236}">
                <a16:creationId xmlns:a16="http://schemas.microsoft.com/office/drawing/2014/main" id="{EF6A6C59-7151-48A3-86BB-56E96628537F}"/>
              </a:ext>
            </a:extLst>
          </p:cNvPr>
          <p:cNvGraphicFramePr>
            <a:graphicFrameLocks/>
          </p:cNvGraphicFramePr>
          <p:nvPr/>
        </p:nvGraphicFramePr>
        <p:xfrm>
          <a:off x="1559691" y="4192884"/>
          <a:ext cx="9144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955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200134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1144765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92414265"/>
                    </a:ext>
                  </a:extLst>
                </a:gridCol>
                <a:gridCol w="1091896">
                  <a:extLst>
                    <a:ext uri="{9D8B030D-6E8A-4147-A177-3AD203B41FA5}">
                      <a16:colId xmlns:a16="http://schemas.microsoft.com/office/drawing/2014/main" val="4272475794"/>
                    </a:ext>
                  </a:extLst>
                </a:gridCol>
              </a:tblGrid>
              <a:tr h="337979">
                <a:tc>
                  <a:txBody>
                    <a:bodyPr/>
                    <a:lstStyle/>
                    <a:p>
                      <a:r>
                        <a:rPr lang="hu-HU" sz="2000" dirty="0">
                          <a:latin typeface="+mn-lt"/>
                        </a:rPr>
                        <a:t>Módszer↓                 </a:t>
                      </a:r>
                      <a:r>
                        <a:rPr lang="hu-HU" sz="2000" i="1" dirty="0">
                          <a:latin typeface="+mn-lt"/>
                        </a:rPr>
                        <a:t>PES  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+mn-lt"/>
                        </a:rPr>
                        <a:t>Teszt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noProof="0" dirty="0">
                          <a:latin typeface="+mn-lt"/>
                        </a:rPr>
                        <a:t>2. csoport–1. csoport (kontroll)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0,031*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0,038*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88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noProof="0" dirty="0">
                          <a:latin typeface="+mn-lt"/>
                        </a:rPr>
                        <a:t>3. csoport–1. csoport (kontroll)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0,034*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</a:tbl>
          </a:graphicData>
        </a:graphic>
      </p:graphicFrame>
      <p:graphicFrame>
        <p:nvGraphicFramePr>
          <p:cNvPr id="10" name="Táblázat 4">
            <a:extLst>
              <a:ext uri="{FF2B5EF4-FFF2-40B4-BE49-F238E27FC236}">
                <a16:creationId xmlns:a16="http://schemas.microsoft.com/office/drawing/2014/main" id="{3BC3FB16-C51B-413C-B65D-2394545429A4}"/>
              </a:ext>
            </a:extLst>
          </p:cNvPr>
          <p:cNvGraphicFramePr>
            <a:graphicFrameLocks/>
          </p:cNvGraphicFramePr>
          <p:nvPr/>
        </p:nvGraphicFramePr>
        <p:xfrm>
          <a:off x="1559691" y="5381604"/>
          <a:ext cx="9144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955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200134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1144765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92414265"/>
                    </a:ext>
                  </a:extLst>
                </a:gridCol>
                <a:gridCol w="1091896">
                  <a:extLst>
                    <a:ext uri="{9D8B030D-6E8A-4147-A177-3AD203B41FA5}">
                      <a16:colId xmlns:a16="http://schemas.microsoft.com/office/drawing/2014/main" val="4272475794"/>
                    </a:ext>
                  </a:extLst>
                </a:gridCol>
              </a:tblGrid>
              <a:tr h="370969">
                <a:tc>
                  <a:txBody>
                    <a:bodyPr/>
                    <a:lstStyle/>
                    <a:p>
                      <a:r>
                        <a:rPr lang="hu-HU" sz="2000" dirty="0">
                          <a:latin typeface="+mn-lt"/>
                        </a:rPr>
                        <a:t>Iskola „rangja”↓             </a:t>
                      </a:r>
                      <a:r>
                        <a:rPr lang="hu-HU" sz="2000" i="1" dirty="0">
                          <a:latin typeface="+mn-lt"/>
                        </a:rPr>
                        <a:t>PES  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+mn-lt"/>
                        </a:rPr>
                        <a:t>Teszt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noProof="0" dirty="0">
                          <a:latin typeface="+mn-lt"/>
                        </a:rPr>
                        <a:t>Magas–alacsony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0,040*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0,162*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0,103*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88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noProof="0" dirty="0">
                          <a:latin typeface="+mn-lt"/>
                        </a:rPr>
                        <a:t>Magas–közepes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0,037*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</a:tbl>
          </a:graphicData>
        </a:graphic>
      </p:graphicFrame>
      <p:sp>
        <p:nvSpPr>
          <p:cNvPr id="11" name="Szövegdoboz 10">
            <a:extLst>
              <a:ext uri="{FF2B5EF4-FFF2-40B4-BE49-F238E27FC236}">
                <a16:creationId xmlns:a16="http://schemas.microsoft.com/office/drawing/2014/main" id="{F5413FF1-DFB1-4F1C-B06E-CF06338EA87F}"/>
              </a:ext>
            </a:extLst>
          </p:cNvPr>
          <p:cNvSpPr txBox="1"/>
          <p:nvPr/>
        </p:nvSpPr>
        <p:spPr>
          <a:xfrm flipH="1">
            <a:off x="1559691" y="6216602"/>
            <a:ext cx="9112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b="1" dirty="0"/>
          </a:p>
          <a:p>
            <a:r>
              <a:rPr lang="en-GB" b="1" dirty="0"/>
              <a:t>*</a:t>
            </a:r>
            <a:r>
              <a:rPr lang="hu-HU" b="1" dirty="0"/>
              <a:t>p&lt;0,01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3147D169-CA11-4DE3-9862-A9F9CFAF1DA5}"/>
              </a:ext>
            </a:extLst>
          </p:cNvPr>
          <p:cNvSpPr txBox="1"/>
          <p:nvPr/>
        </p:nvSpPr>
        <p:spPr>
          <a:xfrm>
            <a:off x="1851070" y="481550"/>
            <a:ext cx="8489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…a </a:t>
            </a: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teljes teszten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elért eredményekre (</a:t>
            </a:r>
            <a:r>
              <a:rPr lang="hu-HU" sz="2400" b="1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461)</a:t>
            </a:r>
          </a:p>
        </p:txBody>
      </p:sp>
    </p:spTree>
    <p:extLst>
      <p:ext uri="{BB962C8B-B14F-4D97-AF65-F5344CB8AC3E}">
        <p14:creationId xmlns:p14="http://schemas.microsoft.com/office/powerpoint/2010/main" val="3816771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2591</Words>
  <Application>Microsoft Office PowerPoint</Application>
  <PresentationFormat>Szélesvásznú</PresentationFormat>
  <Paragraphs>418</Paragraphs>
  <Slides>19</Slides>
  <Notes>7</Notes>
  <HiddenSlides>2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Open Sans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II.2.e) A feltételezett paraméterek hatása (PES) a diákok eredményeire  és a százalékos eredmények (%) a kísérlettervező feladatokon (N = 461)</vt:lpstr>
      <vt:lpstr>II.2. f) A módszer (csoport) és az iskola „rangjának” hatása (PES)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III.4. EDDIGI KÖVETKEZTETÉSEK</vt:lpstr>
      <vt:lpstr>III.5. AZ ELKÉSZÜLT FELADATLAPOK FELHASZNÁLÁSI LEHETŐSÉGEI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PREZENTÁCIÓ CÍME prezentáció alcíme</dc:title>
  <dc:creator>Microsoft Office User</dc:creator>
  <cp:lastModifiedBy>Dr. Szalay Luca</cp:lastModifiedBy>
  <cp:revision>127</cp:revision>
  <dcterms:created xsi:type="dcterms:W3CDTF">2021-07-01T15:39:11Z</dcterms:created>
  <dcterms:modified xsi:type="dcterms:W3CDTF">2023-12-28T05:06:22Z</dcterms:modified>
</cp:coreProperties>
</file>