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20" r:id="rId1"/>
  </p:sldMasterIdLst>
  <p:notesMasterIdLst>
    <p:notesMasterId r:id="rId17"/>
  </p:notesMasterIdLst>
  <p:sldIdLst>
    <p:sldId id="274" r:id="rId2"/>
    <p:sldId id="275" r:id="rId3"/>
    <p:sldId id="332" r:id="rId4"/>
    <p:sldId id="283" r:id="rId5"/>
    <p:sldId id="278" r:id="rId6"/>
    <p:sldId id="309" r:id="rId7"/>
    <p:sldId id="303" r:id="rId8"/>
    <p:sldId id="325" r:id="rId9"/>
    <p:sldId id="314" r:id="rId10"/>
    <p:sldId id="333" r:id="rId11"/>
    <p:sldId id="336" r:id="rId12"/>
    <p:sldId id="321" r:id="rId13"/>
    <p:sldId id="334" r:id="rId14"/>
    <p:sldId id="335" r:id="rId15"/>
    <p:sldId id="288" r:id="rId16"/>
  </p:sldIdLst>
  <p:sldSz cx="9144000" cy="6858000" type="screen4x3"/>
  <p:notesSz cx="6881813" cy="96615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291" autoAdjust="0"/>
  </p:normalViewPr>
  <p:slideViewPr>
    <p:cSldViewPr>
      <p:cViewPr varScale="1">
        <p:scale>
          <a:sx n="68" d="100"/>
          <a:sy n="68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40" y="84"/>
      </p:cViewPr>
      <p:guideLst>
        <p:guide orient="horz" pos="3043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all tasks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9.8150481189851271E-2"/>
          <c:y val="0.16245370370370371"/>
          <c:w val="0.87129396325459318"/>
          <c:h val="0.6714577865266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Munka1!$A$4</c:f>
              <c:strCache>
                <c:ptCount val="1"/>
                <c:pt idx="0">
                  <c:v>Group 2 - Group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Test 0</c:v>
                </c:pt>
                <c:pt idx="1">
                  <c:v>Test 1</c:v>
                </c:pt>
                <c:pt idx="2">
                  <c:v>Test 2</c:v>
                </c:pt>
                <c:pt idx="3">
                  <c:v>Test 3</c:v>
                </c:pt>
              </c:strCache>
            </c:strRef>
          </c:cat>
          <c:val>
            <c:numRef>
              <c:f>Munka1!$B$4:$E$4</c:f>
              <c:numCache>
                <c:formatCode>0</c:formatCode>
                <c:ptCount val="4"/>
                <c:pt idx="0" formatCode="0.00">
                  <c:v>-1.9607000000000001</c:v>
                </c:pt>
                <c:pt idx="1">
                  <c:v>5.1005000000000003</c:v>
                </c:pt>
                <c:pt idx="2" formatCode="0.00">
                  <c:v>5.6326999999999998</c:v>
                </c:pt>
                <c:pt idx="3" formatCode="0.00">
                  <c:v>-1.0327599999999999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2-4848-BFFD-66C2F45A1BEE}"/>
            </c:ext>
          </c:extLst>
        </c:ser>
        <c:ser>
          <c:idx val="1"/>
          <c:order val="1"/>
          <c:tx>
            <c:strRef>
              <c:f>Munka1!$A$5</c:f>
              <c:strCache>
                <c:ptCount val="1"/>
                <c:pt idx="0">
                  <c:v>Group 3 - Group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Test 0</c:v>
                </c:pt>
                <c:pt idx="1">
                  <c:v>Test 1</c:v>
                </c:pt>
                <c:pt idx="2">
                  <c:v>Test 2</c:v>
                </c:pt>
                <c:pt idx="3">
                  <c:v>Test 3</c:v>
                </c:pt>
              </c:strCache>
            </c:strRef>
          </c:cat>
          <c:val>
            <c:numRef>
              <c:f>Munka1!$B$5:$E$5</c:f>
              <c:numCache>
                <c:formatCode>0.00</c:formatCode>
                <c:ptCount val="4"/>
                <c:pt idx="0">
                  <c:v>2.6061000000000001</c:v>
                </c:pt>
                <c:pt idx="1">
                  <c:v>2.0326</c:v>
                </c:pt>
                <c:pt idx="2">
                  <c:v>9.6438000000000006</c:v>
                </c:pt>
                <c:pt idx="3">
                  <c:v>7.9153200000000004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2-4848-BFFD-66C2F45A1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775808"/>
        <c:axId val="76777344"/>
      </c:barChart>
      <c:catAx>
        <c:axId val="767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76777344"/>
        <c:crosses val="autoZero"/>
        <c:auto val="1"/>
        <c:lblAlgn val="ctr"/>
        <c:lblOffset val="100"/>
        <c:noMultiLvlLbl val="0"/>
      </c:catAx>
      <c:valAx>
        <c:axId val="7677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7677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/>
              <a:t>recall, understanding, and application tasks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5828487654320986"/>
          <c:y val="0.23625092592592595"/>
          <c:w val="0.83387561728395065"/>
          <c:h val="0.61589398148148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Munka1!$A$11</c:f>
              <c:strCache>
                <c:ptCount val="1"/>
                <c:pt idx="0">
                  <c:v>Group 2 - Group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Munka1!$B$10:$E$10</c:f>
              <c:strCache>
                <c:ptCount val="4"/>
                <c:pt idx="0">
                  <c:v>Test 0</c:v>
                </c:pt>
                <c:pt idx="1">
                  <c:v>Test 1</c:v>
                </c:pt>
                <c:pt idx="2">
                  <c:v>Test 2</c:v>
                </c:pt>
                <c:pt idx="3">
                  <c:v>Test 3</c:v>
                </c:pt>
              </c:strCache>
            </c:strRef>
          </c:cat>
          <c:val>
            <c:numRef>
              <c:f>Munka1!$B$11:$E$11</c:f>
              <c:numCache>
                <c:formatCode>0.00</c:formatCode>
                <c:ptCount val="4"/>
                <c:pt idx="0">
                  <c:v>-1.9745200000000001</c:v>
                </c:pt>
                <c:pt idx="1">
                  <c:v>5.1796499999999996</c:v>
                </c:pt>
                <c:pt idx="2">
                  <c:v>4.6533699999999998</c:v>
                </c:pt>
                <c:pt idx="3">
                  <c:v>1.7489699999999999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F-46A1-9964-251F01A01064}"/>
            </c:ext>
          </c:extLst>
        </c:ser>
        <c:ser>
          <c:idx val="1"/>
          <c:order val="1"/>
          <c:tx>
            <c:strRef>
              <c:f>Munka1!$A$12</c:f>
              <c:strCache>
                <c:ptCount val="1"/>
                <c:pt idx="0">
                  <c:v>Group 3 - Group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Munka1!$B$10:$E$10</c:f>
              <c:strCache>
                <c:ptCount val="4"/>
                <c:pt idx="0">
                  <c:v>Test 0</c:v>
                </c:pt>
                <c:pt idx="1">
                  <c:v>Test 1</c:v>
                </c:pt>
                <c:pt idx="2">
                  <c:v>Test 2</c:v>
                </c:pt>
                <c:pt idx="3">
                  <c:v>Test 3</c:v>
                </c:pt>
              </c:strCache>
            </c:strRef>
          </c:cat>
          <c:val>
            <c:numRef>
              <c:f>Munka1!$B$12:$E$12</c:f>
              <c:numCache>
                <c:formatCode>0.00</c:formatCode>
                <c:ptCount val="4"/>
                <c:pt idx="0">
                  <c:v>0.50051999999999996</c:v>
                </c:pt>
                <c:pt idx="1">
                  <c:v>1.02478</c:v>
                </c:pt>
                <c:pt idx="2">
                  <c:v>9.6928400000000003</c:v>
                </c:pt>
                <c:pt idx="3">
                  <c:v>8.7785899999999994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F-46A1-9964-251F01A01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48768"/>
        <c:axId val="97250304"/>
      </c:barChart>
      <c:catAx>
        <c:axId val="972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97250304"/>
        <c:crosses val="autoZero"/>
        <c:auto val="1"/>
        <c:lblAlgn val="ctr"/>
        <c:lblOffset val="100"/>
        <c:noMultiLvlLbl val="0"/>
      </c:catAx>
      <c:valAx>
        <c:axId val="9725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972487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/>
              <a:t>experimental design tasks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Munka1!$A$18</c:f>
              <c:strCache>
                <c:ptCount val="1"/>
                <c:pt idx="0">
                  <c:v>Group 2 - Group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Munka1!$B$17:$E$17</c:f>
              <c:strCache>
                <c:ptCount val="4"/>
                <c:pt idx="0">
                  <c:v>Test 0</c:v>
                </c:pt>
                <c:pt idx="1">
                  <c:v>Test 1</c:v>
                </c:pt>
                <c:pt idx="2">
                  <c:v>Test 2</c:v>
                </c:pt>
                <c:pt idx="3">
                  <c:v>Test 3</c:v>
                </c:pt>
              </c:strCache>
            </c:strRef>
          </c:cat>
          <c:val>
            <c:numRef>
              <c:f>Munka1!$B$18:$E$18</c:f>
              <c:numCache>
                <c:formatCode>0.00</c:formatCode>
                <c:ptCount val="4"/>
                <c:pt idx="0">
                  <c:v>-1.94682</c:v>
                </c:pt>
                <c:pt idx="1">
                  <c:v>5.0213700000000001</c:v>
                </c:pt>
                <c:pt idx="2">
                  <c:v>6.6120999999999999</c:v>
                </c:pt>
                <c:pt idx="3">
                  <c:v>-3.8145099999999998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8-4F5D-A563-0C958864E9D5}"/>
            </c:ext>
          </c:extLst>
        </c:ser>
        <c:ser>
          <c:idx val="1"/>
          <c:order val="1"/>
          <c:tx>
            <c:strRef>
              <c:f>Munka1!$A$19</c:f>
              <c:strCache>
                <c:ptCount val="1"/>
                <c:pt idx="0">
                  <c:v>Group 3 - Group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Munka1!$B$17:$E$17</c:f>
              <c:strCache>
                <c:ptCount val="4"/>
                <c:pt idx="0">
                  <c:v>Test 0</c:v>
                </c:pt>
                <c:pt idx="1">
                  <c:v>Test 1</c:v>
                </c:pt>
                <c:pt idx="2">
                  <c:v>Test 2</c:v>
                </c:pt>
                <c:pt idx="3">
                  <c:v>Test 3</c:v>
                </c:pt>
              </c:strCache>
            </c:strRef>
          </c:cat>
          <c:val>
            <c:numRef>
              <c:f>Munka1!$B$19:$E$19</c:f>
              <c:numCache>
                <c:formatCode>0.00</c:formatCode>
                <c:ptCount val="4"/>
                <c:pt idx="0">
                  <c:v>4.7117500000000003</c:v>
                </c:pt>
                <c:pt idx="1">
                  <c:v>3.0404900000000001</c:v>
                </c:pt>
                <c:pt idx="2">
                  <c:v>9.5947999999999993</c:v>
                </c:pt>
                <c:pt idx="3">
                  <c:v>7.05206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8-4F5D-A563-0C958864E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371648"/>
        <c:axId val="97373184"/>
      </c:barChart>
      <c:catAx>
        <c:axId val="973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97373184"/>
        <c:crosses val="autoZero"/>
        <c:auto val="1"/>
        <c:lblAlgn val="ctr"/>
        <c:lblOffset val="100"/>
        <c:noMultiLvlLbl val="0"/>
      </c:catAx>
      <c:valAx>
        <c:axId val="9737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973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0.40702</cdr:x>
      <cdr:y>0.39314</cdr:y>
    </cdr:from>
    <cdr:to>
      <cdr:x>0.44078</cdr:x>
      <cdr:y>0.44314</cdr:y>
    </cdr:to>
    <cdr:sp macro="" textlink="">
      <cdr:nvSpPr>
        <cdr:cNvPr id="2" name="Csillag: 4 ágú 1">
          <a:extLst xmlns:a="http://schemas.openxmlformats.org/drawingml/2006/main">
            <a:ext uri="{FF2B5EF4-FFF2-40B4-BE49-F238E27FC236}">
              <a16:creationId xmlns:a16="http://schemas.microsoft.com/office/drawing/2014/main" id="{B424CE15-1293-4C9A-A020-1356F76D7E31}"/>
            </a:ext>
          </a:extLst>
        </cdr:cNvPr>
        <cdr:cNvSpPr/>
      </cdr:nvSpPr>
      <cdr:spPr>
        <a:xfrm xmlns:a="http://schemas.openxmlformats.org/drawingml/2006/main">
          <a:off x="2754746" y="1698574"/>
          <a:ext cx="228489" cy="216024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0.62773</cdr:x>
      <cdr:y>0.36667</cdr:y>
    </cdr:from>
    <cdr:to>
      <cdr:x>0.66149</cdr:x>
      <cdr:y>0.41667</cdr:y>
    </cdr:to>
    <cdr:sp macro="" textlink="">
      <cdr:nvSpPr>
        <cdr:cNvPr id="3" name="Csillag: 4 ágú 2">
          <a:extLst xmlns:a="http://schemas.openxmlformats.org/drawingml/2006/main">
            <a:ext uri="{FF2B5EF4-FFF2-40B4-BE49-F238E27FC236}">
              <a16:creationId xmlns:a16="http://schemas.microsoft.com/office/drawing/2014/main" id="{B424CE15-1293-4C9A-A020-1356F76D7E31}"/>
            </a:ext>
          </a:extLst>
        </cdr:cNvPr>
        <cdr:cNvSpPr/>
      </cdr:nvSpPr>
      <cdr:spPr>
        <a:xfrm xmlns:a="http://schemas.openxmlformats.org/drawingml/2006/main">
          <a:off x="4248472" y="1584176"/>
          <a:ext cx="228489" cy="216024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0.68649</cdr:x>
      <cdr:y>0.2</cdr:y>
    </cdr:from>
    <cdr:to>
      <cdr:x>0.72025</cdr:x>
      <cdr:y>0.25</cdr:y>
    </cdr:to>
    <cdr:sp macro="" textlink="">
      <cdr:nvSpPr>
        <cdr:cNvPr id="4" name="Csillag: 4 ágú 3">
          <a:extLst xmlns:a="http://schemas.openxmlformats.org/drawingml/2006/main">
            <a:ext uri="{FF2B5EF4-FFF2-40B4-BE49-F238E27FC236}">
              <a16:creationId xmlns:a16="http://schemas.microsoft.com/office/drawing/2014/main" id="{B424CE15-1293-4C9A-A020-1356F76D7E31}"/>
            </a:ext>
          </a:extLst>
        </cdr:cNvPr>
        <cdr:cNvSpPr/>
      </cdr:nvSpPr>
      <cdr:spPr>
        <a:xfrm xmlns:a="http://schemas.openxmlformats.org/drawingml/2006/main">
          <a:off x="4392488" y="864096"/>
          <a:ext cx="216024" cy="216024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0.90031</cdr:x>
      <cdr:y>0.28333</cdr:y>
    </cdr:from>
    <cdr:to>
      <cdr:x>0.93407</cdr:x>
      <cdr:y>0.33333</cdr:y>
    </cdr:to>
    <cdr:sp macro="" textlink="">
      <cdr:nvSpPr>
        <cdr:cNvPr id="5" name="Csillag: 4 ágú 4">
          <a:extLst xmlns:a="http://schemas.openxmlformats.org/drawingml/2006/main">
            <a:ext uri="{FF2B5EF4-FFF2-40B4-BE49-F238E27FC236}">
              <a16:creationId xmlns:a16="http://schemas.microsoft.com/office/drawing/2014/main" id="{B424CE15-1293-4C9A-A020-1356F76D7E31}"/>
            </a:ext>
          </a:extLst>
        </cdr:cNvPr>
        <cdr:cNvSpPr/>
      </cdr:nvSpPr>
      <cdr:spPr>
        <a:xfrm xmlns:a="http://schemas.openxmlformats.org/drawingml/2006/main">
          <a:off x="5760640" y="1224136"/>
          <a:ext cx="216024" cy="216024"/>
        </a:xfrm>
        <a:prstGeom xmlns:a="http://schemas.openxmlformats.org/drawingml/2006/main" prst="star4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0.25948</cdr:x>
      <cdr:y>0.38332</cdr:y>
    </cdr:from>
    <cdr:to>
      <cdr:x>0.29281</cdr:x>
      <cdr:y>0.43333</cdr:y>
    </cdr:to>
    <cdr:sp macro="" textlink="">
      <cdr:nvSpPr>
        <cdr:cNvPr id="2" name="Csillag: 4 ágú 1">
          <a:extLst xmlns:a="http://schemas.openxmlformats.org/drawingml/2006/main">
            <a:ext uri="{FF2B5EF4-FFF2-40B4-BE49-F238E27FC236}">
              <a16:creationId xmlns:a16="http://schemas.microsoft.com/office/drawing/2014/main" id="{1012F92A-B1E2-4F54-BAEB-9D583D98D5B9}"/>
            </a:ext>
          </a:extLst>
        </cdr:cNvPr>
        <cdr:cNvSpPr/>
      </cdr:nvSpPr>
      <cdr:spPr>
        <a:xfrm xmlns:a="http://schemas.openxmlformats.org/drawingml/2006/main">
          <a:off x="1681409" y="1655944"/>
          <a:ext cx="216024" cy="216024"/>
        </a:xfrm>
        <a:prstGeom xmlns:a="http://schemas.openxmlformats.org/drawingml/2006/main" prst="star4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0FE7337-D135-426A-887E-B04E4CE7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4450F7-512B-4766-B527-916AAF544C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531E3E-1A2F-44E5-BF48-735570C8C3DF}" type="datetimeFigureOut">
              <a:rPr lang="en-US"/>
              <a:pPr>
                <a:defRPr/>
              </a:pPr>
              <a:t>7/21/2019</a:t>
            </a:fld>
            <a:endParaRPr lang="en-US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00F2FA1-C42D-4546-8038-E842EC3C7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208088"/>
            <a:ext cx="4344987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A60D66E-4914-489E-A35A-DC8A07CA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182" y="4649609"/>
            <a:ext cx="5505450" cy="3804225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1311CF-F8B4-4008-936D-DBB7D3442C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EE4B2D-9421-44BF-AF60-387A98F2B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4753"/>
          </a:xfrm>
          <a:prstGeom prst="rect">
            <a:avLst/>
          </a:prstGeom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7E9BA1-882C-4D65-9F30-043546161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867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Diakép helye 1">
            <a:extLst>
              <a:ext uri="{FF2B5EF4-FFF2-40B4-BE49-F238E27FC236}">
                <a16:creationId xmlns:a16="http://schemas.microsoft.com/office/drawing/2014/main" id="{7046D40F-669E-4A34-8BAA-7083F87FE5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Jegyzetek helye 2">
            <a:extLst>
              <a:ext uri="{FF2B5EF4-FFF2-40B4-BE49-F238E27FC236}">
                <a16:creationId xmlns:a16="http://schemas.microsoft.com/office/drawing/2014/main" id="{4ABB0075-3D5E-46CC-B3F7-6E919802E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8182" y="4754679"/>
            <a:ext cx="5505450" cy="380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24" name="Dia számának helye 3">
            <a:extLst>
              <a:ext uri="{FF2B5EF4-FFF2-40B4-BE49-F238E27FC236}">
                <a16:creationId xmlns:a16="http://schemas.microsoft.com/office/drawing/2014/main" id="{8AF6C470-3B44-45F1-90FC-8718FB19D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012AC2-17D7-47C3-AF7C-02596B60605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9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1400" dirty="0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>
            <a:extLst>
              <a:ext uri="{FF2B5EF4-FFF2-40B4-BE49-F238E27FC236}">
                <a16:creationId xmlns:a16="http://schemas.microsoft.com/office/drawing/2014/main" id="{5FF3E9E6-14BB-4DD9-8C85-B98458A8BC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>
            <a:extLst>
              <a:ext uri="{FF2B5EF4-FFF2-40B4-BE49-F238E27FC236}">
                <a16:creationId xmlns:a16="http://schemas.microsoft.com/office/drawing/2014/main" id="{8BF48824-BE6B-4A6B-9109-AE9857CB2C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8182" y="4649608"/>
            <a:ext cx="5505450" cy="452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8" name="Slide Number Placeholder 3">
            <a:extLst>
              <a:ext uri="{FF2B5EF4-FFF2-40B4-BE49-F238E27FC236}">
                <a16:creationId xmlns:a16="http://schemas.microsoft.com/office/drawing/2014/main" id="{6140CAC2-B950-4B12-90A6-40255376D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44EA6E-836A-4C75-A0BD-5F62BA52DD1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2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 lecture concerning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basic concept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of the inquiry-based science education and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 summary of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project has been built in the pre-service chemistry teachers’ training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practicals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Results gained by the statistical analysis of data were presented at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CPD courses organised for chemistry teachers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when they could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each student sheet written for the Group 3 students.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8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Diakép helye 1">
            <a:extLst>
              <a:ext uri="{FF2B5EF4-FFF2-40B4-BE49-F238E27FC236}">
                <a16:creationId xmlns:a16="http://schemas.microsoft.com/office/drawing/2014/main" id="{1B926E79-5A9D-4220-AD1A-60FADBEF6D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Jegyzetek helye 2">
            <a:extLst>
              <a:ext uri="{FF2B5EF4-FFF2-40B4-BE49-F238E27FC236}">
                <a16:creationId xmlns:a16="http://schemas.microsoft.com/office/drawing/2014/main" id="{0CBF27E1-C87B-4068-8EF0-1D689796E4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6" name="Dia számának helye 3">
            <a:extLst>
              <a:ext uri="{FF2B5EF4-FFF2-40B4-BE49-F238E27FC236}">
                <a16:creationId xmlns:a16="http://schemas.microsoft.com/office/drawing/2014/main" id="{F20879DF-EE7D-46E6-A870-4F517469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352523-7273-4D9E-9610-BBF8ACC4975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Diakép helye 1">
            <a:extLst>
              <a:ext uri="{FF2B5EF4-FFF2-40B4-BE49-F238E27FC236}">
                <a16:creationId xmlns:a16="http://schemas.microsoft.com/office/drawing/2014/main" id="{060EDD94-21AE-43EA-88EA-EF40E450A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Jegyzetek helye 2">
            <a:extLst>
              <a:ext uri="{FF2B5EF4-FFF2-40B4-BE49-F238E27FC236}">
                <a16:creationId xmlns:a16="http://schemas.microsoft.com/office/drawing/2014/main" id="{D8122790-4270-4066-B2D3-43F7A3D6C9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brief overview what I am going to talk about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I will </a:t>
            </a:r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the research questions that were raised by 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previous empirical research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hen I want to show you 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the research method that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en-GB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I am going to </a:t>
            </a:r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hu-HU" alt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few sentences about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main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in Hungary.</a:t>
            </a:r>
          </a:p>
        </p:txBody>
      </p:sp>
      <p:sp>
        <p:nvSpPr>
          <p:cNvPr id="135172" name="Dia számának helye 3">
            <a:extLst>
              <a:ext uri="{FF2B5EF4-FFF2-40B4-BE49-F238E27FC236}">
                <a16:creationId xmlns:a16="http://schemas.microsoft.com/office/drawing/2014/main" id="{89B8B837-C291-490F-8C49-8ECF5763C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15D048-8800-482C-A405-B9DEA07B099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88182" y="4649609"/>
            <a:ext cx="5505450" cy="4670077"/>
          </a:xfrm>
        </p:spPr>
        <p:txBody>
          <a:bodyPr/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17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iakép helye 1">
            <a:extLst>
              <a:ext uri="{FF2B5EF4-FFF2-40B4-BE49-F238E27FC236}">
                <a16:creationId xmlns:a16="http://schemas.microsoft.com/office/drawing/2014/main" id="{82BA00B6-1604-461F-9477-96069492E9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Jegyzetek helye 2">
            <a:extLst>
              <a:ext uri="{FF2B5EF4-FFF2-40B4-BE49-F238E27FC236}">
                <a16:creationId xmlns:a16="http://schemas.microsoft.com/office/drawing/2014/main" id="{11414914-EBFC-47AD-B240-E20FD51738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Dia számának helye 3">
            <a:extLst>
              <a:ext uri="{FF2B5EF4-FFF2-40B4-BE49-F238E27FC236}">
                <a16:creationId xmlns:a16="http://schemas.microsoft.com/office/drawing/2014/main" id="{2BE06D46-76A1-4751-B40A-20C06AAE7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07ABE9-476F-4125-8D2D-78A802D2AFC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iakép helye 1">
            <a:extLst>
              <a:ext uri="{FF2B5EF4-FFF2-40B4-BE49-F238E27FC236}">
                <a16:creationId xmlns:a16="http://schemas.microsoft.com/office/drawing/2014/main" id="{1025A576-9E61-4FF4-B4E4-989A5027F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Jegyzetek helye 2">
            <a:extLst>
              <a:ext uri="{FF2B5EF4-FFF2-40B4-BE49-F238E27FC236}">
                <a16:creationId xmlns:a16="http://schemas.microsoft.com/office/drawing/2014/main" id="{45A204F8-725B-47D4-A31A-B36632ACA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6" name="Dia számának helye 3">
            <a:extLst>
              <a:ext uri="{FF2B5EF4-FFF2-40B4-BE49-F238E27FC236}">
                <a16:creationId xmlns:a16="http://schemas.microsoft.com/office/drawing/2014/main" id="{6DF21DAB-A0F6-4024-88F6-7AFBCA243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30616A-8E3C-4624-87C1-3026C1BE962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9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>
            <a:extLst>
              <a:ext uri="{FF2B5EF4-FFF2-40B4-BE49-F238E27FC236}">
                <a16:creationId xmlns:a16="http://schemas.microsoft.com/office/drawing/2014/main" id="{7A958886-DD33-4DCA-A2E8-55C285808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>
            <a:extLst>
              <a:ext uri="{FF2B5EF4-FFF2-40B4-BE49-F238E27FC236}">
                <a16:creationId xmlns:a16="http://schemas.microsoft.com/office/drawing/2014/main" id="{0B717673-C821-4C9F-89F3-193BDCE67C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388" name="Slide Number Placeholder 3">
            <a:extLst>
              <a:ext uri="{FF2B5EF4-FFF2-40B4-BE49-F238E27FC236}">
                <a16:creationId xmlns:a16="http://schemas.microsoft.com/office/drawing/2014/main" id="{A6298B57-44DE-4B3B-9E6A-B10E874E9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EE8DC2-4957-4410-8256-859AC46DE55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0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>
            <a:extLst>
              <a:ext uri="{FF2B5EF4-FFF2-40B4-BE49-F238E27FC236}">
                <a16:creationId xmlns:a16="http://schemas.microsoft.com/office/drawing/2014/main" id="{C530C6C4-C10A-43CB-946F-2C492FC900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>
            <a:extLst>
              <a:ext uri="{FF2B5EF4-FFF2-40B4-BE49-F238E27FC236}">
                <a16:creationId xmlns:a16="http://schemas.microsoft.com/office/drawing/2014/main" id="{27930353-33A1-4E5F-A346-A30B70A12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8182" y="4649609"/>
            <a:ext cx="5505450" cy="4898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E65D78BD-0B80-4181-B92E-8924A8193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99694" y="9176772"/>
            <a:ext cx="2982119" cy="484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823214-FEFD-453B-BF85-BFAB79D4056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D6451611-4030-4565-8CE3-66E327603D7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6F8E09-D8E0-4887-AD76-5D8EE7C5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635BCE-5B02-4653-86F1-3BF045C4E950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1986B1-4FA1-44DE-B446-D236765F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FE7F0-732D-4BBD-9592-FAA57203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E2F791-3B3F-47AE-836D-5BABC1B606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32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1CE4DF9-847F-4780-BA15-AD456A9AAC7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865AA2-4D44-4673-9DB7-6715FB2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9CBF2C-2E2D-40B2-97FF-F9C614B59A37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6DA6B-7D64-4656-BFA0-E9716AC3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B5B478-D32D-4C10-91EC-948B4453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8DF70A-5E35-4771-8E33-DB1880839C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9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51110CB-3AB4-4669-9676-5B65F9DBBD0E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4CA122E-53A0-4F5F-B85C-A1338CFA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6000">
                <a:solidFill>
                  <a:srgbClr val="F0A22E"/>
                </a:solidFill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AB40260-0B47-420C-A76B-AF641617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6000">
                <a:solidFill>
                  <a:srgbClr val="F0A22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408F8C-35CF-4C68-84EC-2442F5F3E3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E29ED7-5D82-4BA1-ACF3-CE9D33E12B4B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273946-1F19-4E80-B74B-2A9DF81933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BF9CF8-F6DB-46F8-A962-250CB26FC5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CC7448-3F7A-45A7-A338-AD90227678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51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03D3E7A-5C2D-47FB-A431-369CF9822E3F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4804E75-9E34-4FD2-8B36-8106BBD1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154500-A0A6-419A-9193-726A2CCB6203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31AE512-7F06-423E-A2C3-19F10D8E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0A50F0-1CFA-4B9B-9FAD-67B5F490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5F08D5-B110-4C18-90CC-8AC016EF87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57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C13F62A-08AD-4094-80C4-F0A627A2B615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696E3B0-7A8C-4AC5-8428-D9254BC7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6000">
                <a:solidFill>
                  <a:srgbClr val="F0A22E"/>
                </a:solidFill>
              </a:rPr>
              <a:t>“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F800C359-4E67-453A-B7C8-EC995E3D8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6000">
                <a:solidFill>
                  <a:srgbClr val="F0A22E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660E26F-6D2F-4D3E-860D-A136774A5B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F468C7-0473-4FEA-8E35-6CFB2BAEF86C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C3CAD95-8527-495D-AE7B-D67E5ED32B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3DEA27E-9182-473D-95C7-C98DB2BF59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BBC782-EF67-4F4A-B3CC-4ADB25FA7E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94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D01B91D-FBEE-4357-A6E1-4695C0A8019B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8A169BA-1FEE-4E8C-9353-83EE709D43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2A6C8-4123-42FF-AF33-FA85909A80E9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B658DA-3420-434F-B654-F0F9D4D62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9548C2F-068E-4523-895A-691DD79ED7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E2EDE-DE63-4B5F-B269-9FE0AE6571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60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39AB32F-FA29-43F0-AB9C-5120A75D1EB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D5AED0-FAD9-4C49-97AE-6AF16E06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848B5E-E40D-497D-9E91-5950A0CFA50B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B93B23-F8A6-4BFB-B7C5-58014940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BB8877-E527-4B93-8496-70327474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68DDE0-D801-4923-829D-117D304D79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88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5E62603-9433-43AD-B64F-DB8C4DAA827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DFE35-115C-4C65-82F3-38E590DB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C86005-5599-42AD-9723-F1182CF8551F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45CFD9-665E-4183-803F-D7711908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90280-417E-482C-BF12-63E2B798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41DFDB-D2B0-4F2C-B85B-9AD12C3360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22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417817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AF0AF-428F-4998-9C70-7569830A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4BE2F-11D8-4E38-8C01-72E66126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9F11E-D4AD-4A94-B620-076B4932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E555-6D31-424A-947B-77E9436AD4A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1986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6791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2199400-B60B-47F8-A9A4-75CCFF8B682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345B66-45B2-412A-AB65-2CBFF583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DCABE8-4240-4E69-AFE3-39C63DFD50FF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DAE08D-5F84-475B-9611-FD2091BC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E78964-AB9E-4A8C-ADFF-8B2EFC77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65B47A-9F4E-4193-91D5-F6450F9C2C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821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52533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89989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D86C618-AEBF-4106-BDB2-6E53FF6E40C4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689C0B-06B7-41F0-A8E4-4320006E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E05CA4-E5B7-4BF5-ABAE-19042DADD554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46363B-4D21-4FE0-B999-0DBDD05D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8FF58-36B2-46B1-B28F-156C12E2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280BA6-8B0C-4188-9F4E-44DB761B78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7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22B566A-21E2-4D50-9D20-F5EE1E80784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66AB65-DFE9-4A1D-BC4A-95FDBFFA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B07D17-7056-4DFD-9B44-2A0CF8CAD91D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D3BA37E-79A9-47CD-A095-8991EA42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AD60DA-30FF-4477-A868-94BB3C17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A5EEA9-DA24-45EF-BD72-511CF2505E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57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12C426E5-C110-4320-A9F4-1A200F1F9C6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9457AD3-5749-4188-8C23-543EC467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0F1586-55E0-4AA4-95A5-42B054A639BE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93B5D0D-DCE3-4C03-99DF-1F943D9F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5FCC6F-B046-4BF5-9FFA-B5A07158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DD619B-26FF-4AD1-80F3-BE2D16082E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63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0C648F9-653B-4ADD-A1BE-0C7C8BFC3AA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A591EAF-9388-4B2F-B30C-62088C8A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73BCF8-080F-43DA-8C3D-4EF343A68E94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D31F0E7-3BB9-4CB5-A768-9DC651F7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D2E4C5-A4D1-41AC-A40B-1B4F64DC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FC77F4-C8AC-4E4F-A879-AFB7703D47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1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DFD9D42-9F77-4EC3-AFCA-4E7C62FCE69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C8C646F-2329-4ADE-8CC9-B5809835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D6A6F5-D495-4A27-918B-CB1407240B83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53CD851-AB6C-42E5-AB06-2742F69A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6E1FC8-A2E9-4DEE-AC68-A256C8DE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7603E-0C96-49B5-AC64-0EC56520C1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58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1C5CCC1-3C95-46E4-9A79-E7EB491320C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6BE5879-21C3-4D8C-838A-C083806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3C1FC4-B6EA-4F4C-B3DD-943312685FAC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E2502D7-C50C-4641-952B-C2F0064E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6345235-F8ED-4473-94FE-EE258184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5237A3-71A3-4A5E-8132-ED881E5CAD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7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197F28D-AF2A-4597-908F-058C992B9E6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8BB64C7-97DA-4EED-991B-060A6F01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EDCEA8-6654-449D-9CB1-A66016C768A2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DAE475F-9D6C-4F67-ACA5-DC4740C4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29A91F7-C216-417A-8682-72C47350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C87C77-7699-4793-BC18-CA00BC64A1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63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EECB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82186333-48E6-454A-95E1-799115FF2F45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B9B7C018-EC5E-4685-99AB-771882F5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84B03E91-1123-4347-95B4-9933B575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76758936-B9B7-4048-AF82-81AC4A2A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47361CFC-3B06-4EC5-A112-25F1EEBF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1265BC4-FEB0-48BF-A808-E2F0E37A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2EE20A56-2F3D-4212-AA47-61F4AE3C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3B9227BB-5EF0-4BBE-BF5F-10E779973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F71AD649-E770-48AC-B2AE-C3FA3916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D0FAA3EB-D6DF-4937-B003-C4E2662BC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E2C19291-C78C-4CD4-9B21-E095F03F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560CFDC-E649-4171-883C-5138DD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FBD2FF4D-9E81-466F-AED4-86C7BBD88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61A62B04-A55D-4025-888D-D896E8696C1A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5610"/>
            <a:chExt cx="1952625" cy="5678141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5272D82D-C101-4FFA-9087-CFFAA6CCA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740FDA83-86CF-4AFA-9990-0F26BC01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0259D1D8-2780-4A6C-B7EF-94ACEBF9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0805DE1F-47AE-47A1-9377-3A8DA0658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346C46FC-B313-4CEB-8808-BB5D4560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A5DD3F2F-4900-4621-B54F-938BA7E9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87CC3976-08B4-4016-93AA-0F69BE9C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01B650B5-8450-45CC-848F-B0979C20B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52D1F305-705F-4077-98A2-F2B423553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1C89E0B9-1ACA-477C-A0A9-5BC720258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5B9C4F7A-72FA-4A02-A43D-1109367F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C3256C65-44B4-4118-850E-09900F9F2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4EAC7B-E740-4362-9CB9-036294D6DFB7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7B946C31-A0F6-4A0E-90AC-E6204401E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E85CDE82-3AFD-433C-B4C0-D397018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AC409-388B-4D75-9ECE-3170B5217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526B7E30-F87C-4D5A-82D8-464390506D81}" type="datetimeFigureOut">
              <a:rPr lang="hu-HU"/>
              <a:pPr>
                <a:defRPr/>
              </a:pPr>
              <a:t>2019.07.21.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96C7-52E6-40EA-B675-B3D208248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F59D-413A-44F7-BA9A-057EE9343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rgbClr val="FEFFFF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F5BFAB58-2F8D-4484-B80C-7F3F7A8FB1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4" r:id="rId1"/>
    <p:sldLayoutId id="2147486345" r:id="rId2"/>
    <p:sldLayoutId id="2147486346" r:id="rId3"/>
    <p:sldLayoutId id="2147486347" r:id="rId4"/>
    <p:sldLayoutId id="2147486348" r:id="rId5"/>
    <p:sldLayoutId id="2147486349" r:id="rId6"/>
    <p:sldLayoutId id="2147486350" r:id="rId7"/>
    <p:sldLayoutId id="2147486351" r:id="rId8"/>
    <p:sldLayoutId id="2147486352" r:id="rId9"/>
    <p:sldLayoutId id="2147486353" r:id="rId10"/>
    <p:sldLayoutId id="2147486354" r:id="rId11"/>
    <p:sldLayoutId id="2147486355" r:id="rId12"/>
    <p:sldLayoutId id="2147486356" r:id="rId13"/>
    <p:sldLayoutId id="2147486357" r:id="rId14"/>
    <p:sldLayoutId id="2147486358" r:id="rId15"/>
    <p:sldLayoutId id="2147486359" r:id="rId16"/>
    <p:sldLayoutId id="2147486360" r:id="rId17"/>
    <p:sldLayoutId id="2147486471" r:id="rId18"/>
    <p:sldLayoutId id="2147486343" r:id="rId19"/>
    <p:sldLayoutId id="2147486469" r:id="rId20"/>
    <p:sldLayoutId id="2147486309" r:id="rId2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7C4B3B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7C4B3B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7C4B3B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7C4B3B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7C4B3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kisse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tothzoltandr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tomc.elte.h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098" name="Cím 1">
            <a:extLst>
              <a:ext uri="{FF2B5EF4-FFF2-40B4-BE49-F238E27FC236}">
                <a16:creationId xmlns:a16="http://schemas.microsoft.com/office/drawing/2014/main" id="{A64EE6F9-6ACC-4BBA-8951-ACF18FEF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65100"/>
            <a:ext cx="8424863" cy="14398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/>
              <a:t>Teaching of the experimental design skills</a:t>
            </a:r>
            <a:endParaRPr lang="hu-HU" alt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841601-521B-4C4D-85B0-30E8436B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613" y="3500438"/>
            <a:ext cx="7164387" cy="33797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LTE,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Eötvös Loránd University, Budapest, Hungary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drkissed@gmail.com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Debrecen, Debrecen, Hungary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																	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tothzoltandr@gmail.com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Pedagogy Research Program of the </a:t>
            </a:r>
            <a:b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 Academy of Sciences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(2016-2020), MTA-ELTE Research Group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Inquiry-Based Chemistry 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2000" b="1" dirty="0"/>
          </a:p>
        </p:txBody>
      </p:sp>
      <p:sp>
        <p:nvSpPr>
          <p:cNvPr id="132101" name="Szövegdoboz 1">
            <a:extLst>
              <a:ext uri="{FF2B5EF4-FFF2-40B4-BE49-F238E27FC236}">
                <a16:creationId xmlns:a16="http://schemas.microsoft.com/office/drawing/2014/main" id="{A9B1D348-026F-4C45-A8E3-68DB91CF7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33550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2800" b="1" u="sng">
                <a:solidFill>
                  <a:schemeClr val="tx1"/>
                </a:solidFill>
                <a:latin typeface="Arial" panose="020B0604020202020204" pitchFamily="34" charset="0"/>
              </a:rPr>
              <a:t>Edina Kiss</a:t>
            </a:r>
            <a:r>
              <a:rPr lang="hu-HU" altLang="en-US" sz="2800" b="1" baseline="30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hu-HU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, Zoltán Tóth</a:t>
            </a:r>
            <a:r>
              <a:rPr lang="hu-HU" altLang="en-US" sz="2800" b="1" baseline="30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hu-HU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hu-HU" altLang="en-US" sz="2800" b="1" baseline="300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Luca Szalay</a:t>
            </a:r>
            <a:r>
              <a:rPr lang="en-US" altLang="en-US" sz="2800" b="1" baseline="30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hu-HU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hu-HU" altLang="en-US" sz="2800" b="1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2102" name="Kép 5">
            <a:extLst>
              <a:ext uri="{FF2B5EF4-FFF2-40B4-BE49-F238E27FC236}">
                <a16:creationId xmlns:a16="http://schemas.microsoft.com/office/drawing/2014/main" id="{E79CD9E6-99E1-49F9-8909-DD2B4F851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3749422"/>
            <a:ext cx="16335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3" name="Szövegdoboz 3">
            <a:extLst>
              <a:ext uri="{FF2B5EF4-FFF2-40B4-BE49-F238E27FC236}">
                <a16:creationId xmlns:a16="http://schemas.microsoft.com/office/drawing/2014/main" id="{3F7E34D3-9B20-4E94-80EB-6346A414A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641600"/>
            <a:ext cx="6621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en-US" sz="2400">
                <a:solidFill>
                  <a:schemeClr val="tx1"/>
                </a:solidFill>
                <a:latin typeface="Arial" panose="020B0604020202020204" pitchFamily="34" charset="0"/>
              </a:rPr>
              <a:t>8</a:t>
            </a:r>
            <a:r>
              <a:rPr lang="hu-HU" altLang="en-US" sz="2400" baseline="30000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hu-HU" altLang="en-US" sz="2400">
                <a:solidFill>
                  <a:schemeClr val="tx1"/>
                </a:solidFill>
                <a:latin typeface="Arial" panose="020B0604020202020204" pitchFamily="34" charset="0"/>
              </a:rPr>
              <a:t> EUROVARIETY, 17-19 July, 2019, Prato</a:t>
            </a:r>
          </a:p>
        </p:txBody>
      </p:sp>
      <p:pic>
        <p:nvPicPr>
          <p:cNvPr id="1026" name="Picture 2" descr="Debreceni_EGyetem_cimer2018_08_26">
            <a:extLst>
              <a:ext uri="{FF2B5EF4-FFF2-40B4-BE49-F238E27FC236}">
                <a16:creationId xmlns:a16="http://schemas.microsoft.com/office/drawing/2014/main" id="{707685FE-D675-444E-8F0E-BDED6EDC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8" y="5353508"/>
            <a:ext cx="1504492" cy="150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626906E-C934-46D6-874C-205DBCBE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37" y="204896"/>
            <a:ext cx="7368431" cy="107767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sub-tests</a:t>
            </a:r>
            <a:br>
              <a:rPr lang="hu-HU" alt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48049F-387D-40D9-8434-EEA3E233D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578526"/>
              </p:ext>
            </p:extLst>
          </p:nvPr>
        </p:nvGraphicFramePr>
        <p:xfrm>
          <a:off x="1673952" y="1110920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sillag: 4 ágú 12">
            <a:extLst>
              <a:ext uri="{FF2B5EF4-FFF2-40B4-BE49-F238E27FC236}">
                <a16:creationId xmlns:a16="http://schemas.microsoft.com/office/drawing/2014/main" id="{660A62CA-578D-4A05-B6D0-64F831EDD170}"/>
              </a:ext>
            </a:extLst>
          </p:cNvPr>
          <p:cNvSpPr/>
          <p:nvPr/>
        </p:nvSpPr>
        <p:spPr>
          <a:xfrm>
            <a:off x="1850179" y="627632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artalom helye 1">
            <a:extLst>
              <a:ext uri="{FF2B5EF4-FFF2-40B4-BE49-F238E27FC236}">
                <a16:creationId xmlns:a16="http://schemas.microsoft.com/office/drawing/2014/main" id="{2634DE70-20CA-499F-BE4B-EA3C9E7CFBC7}"/>
              </a:ext>
            </a:extLst>
          </p:cNvPr>
          <p:cNvSpPr txBox="1">
            <a:spLocks/>
          </p:cNvSpPr>
          <p:nvPr/>
        </p:nvSpPr>
        <p:spPr bwMode="auto">
          <a:xfrm>
            <a:off x="1475656" y="6165304"/>
            <a:ext cx="7416824" cy="4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altLang="hu-HU" sz="20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The mean difference is significant at the 0.05 level.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sillag: 4 ágú 14">
            <a:extLst>
              <a:ext uri="{FF2B5EF4-FFF2-40B4-BE49-F238E27FC236}">
                <a16:creationId xmlns:a16="http://schemas.microsoft.com/office/drawing/2014/main" id="{8AC0CB15-3C01-454C-9A49-79DCBF314A51}"/>
              </a:ext>
            </a:extLst>
          </p:cNvPr>
          <p:cNvSpPr/>
          <p:nvPr/>
        </p:nvSpPr>
        <p:spPr>
          <a:xfrm>
            <a:off x="4428476" y="3013732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sillag: 4 ágú 15">
            <a:extLst>
              <a:ext uri="{FF2B5EF4-FFF2-40B4-BE49-F238E27FC236}">
                <a16:creationId xmlns:a16="http://schemas.microsoft.com/office/drawing/2014/main" id="{C35CE697-4D27-471E-81FC-C7EC72116D54}"/>
              </a:ext>
            </a:extLst>
          </p:cNvPr>
          <p:cNvSpPr/>
          <p:nvPr/>
        </p:nvSpPr>
        <p:spPr>
          <a:xfrm>
            <a:off x="5760624" y="3115083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sillag: 4 ágú 16">
            <a:extLst>
              <a:ext uri="{FF2B5EF4-FFF2-40B4-BE49-F238E27FC236}">
                <a16:creationId xmlns:a16="http://schemas.microsoft.com/office/drawing/2014/main" id="{759CCC5A-5C7F-4D4B-BE06-73BAFC9B3CBE}"/>
              </a:ext>
            </a:extLst>
          </p:cNvPr>
          <p:cNvSpPr/>
          <p:nvPr/>
        </p:nvSpPr>
        <p:spPr>
          <a:xfrm>
            <a:off x="6148282" y="229067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Csillag: 4 ágú 17">
            <a:extLst>
              <a:ext uri="{FF2B5EF4-FFF2-40B4-BE49-F238E27FC236}">
                <a16:creationId xmlns:a16="http://schemas.microsoft.com/office/drawing/2014/main" id="{06664C6E-8246-4F04-80A1-3802F24CE534}"/>
              </a:ext>
            </a:extLst>
          </p:cNvPr>
          <p:cNvSpPr/>
          <p:nvPr/>
        </p:nvSpPr>
        <p:spPr>
          <a:xfrm>
            <a:off x="7506572" y="2434703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7E433D9-8077-4532-A3AB-8E90309E9DFD}"/>
              </a:ext>
            </a:extLst>
          </p:cNvPr>
          <p:cNvSpPr txBox="1"/>
          <p:nvPr/>
        </p:nvSpPr>
        <p:spPr>
          <a:xfrm>
            <a:off x="1583739" y="323342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6287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FC0A90E-C2E5-4C35-8560-FF9A3F16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260648"/>
            <a:ext cx="7293644" cy="57606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sub-tests</a:t>
            </a:r>
            <a:br>
              <a:rPr lang="hu-HU" alt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5D9D96-28B0-421C-A2CA-673D4FB12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040562"/>
              </p:ext>
            </p:extLst>
          </p:nvPr>
        </p:nvGraphicFramePr>
        <p:xfrm>
          <a:off x="1738463" y="1269000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artalom helye 1">
            <a:extLst>
              <a:ext uri="{FF2B5EF4-FFF2-40B4-BE49-F238E27FC236}">
                <a16:creationId xmlns:a16="http://schemas.microsoft.com/office/drawing/2014/main" id="{E9790C4E-461A-48F8-97F2-5428F7ED5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240" y="5986512"/>
            <a:ext cx="6686550" cy="610840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0.05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sillag: 4 ágú 6">
            <a:extLst>
              <a:ext uri="{FF2B5EF4-FFF2-40B4-BE49-F238E27FC236}">
                <a16:creationId xmlns:a16="http://schemas.microsoft.com/office/drawing/2014/main" id="{A04C89DE-94CF-40A7-B00A-A367D68CA26F}"/>
              </a:ext>
            </a:extLst>
          </p:cNvPr>
          <p:cNvSpPr/>
          <p:nvPr/>
        </p:nvSpPr>
        <p:spPr>
          <a:xfrm>
            <a:off x="1979712" y="602128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sillag: 4 ágú 7">
            <a:extLst>
              <a:ext uri="{FF2B5EF4-FFF2-40B4-BE49-F238E27FC236}">
                <a16:creationId xmlns:a16="http://schemas.microsoft.com/office/drawing/2014/main" id="{E14DA184-4E86-4049-AE1C-4436939BBA4A}"/>
              </a:ext>
            </a:extLst>
          </p:cNvPr>
          <p:cNvSpPr/>
          <p:nvPr/>
        </p:nvSpPr>
        <p:spPr>
          <a:xfrm>
            <a:off x="4391493" y="285293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sillag: 4 ágú 8">
            <a:extLst>
              <a:ext uri="{FF2B5EF4-FFF2-40B4-BE49-F238E27FC236}">
                <a16:creationId xmlns:a16="http://schemas.microsoft.com/office/drawing/2014/main" id="{4788EE4D-D43B-4D1B-9E8A-029E45E1F3AC}"/>
              </a:ext>
            </a:extLst>
          </p:cNvPr>
          <p:cNvSpPr/>
          <p:nvPr/>
        </p:nvSpPr>
        <p:spPr>
          <a:xfrm>
            <a:off x="5741884" y="2582660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Csillag: 4 ágú 9">
            <a:extLst>
              <a:ext uri="{FF2B5EF4-FFF2-40B4-BE49-F238E27FC236}">
                <a16:creationId xmlns:a16="http://schemas.microsoft.com/office/drawing/2014/main" id="{597DBFB4-C4E0-49CE-BFC5-159F367AEB32}"/>
              </a:ext>
            </a:extLst>
          </p:cNvPr>
          <p:cNvSpPr/>
          <p:nvPr/>
        </p:nvSpPr>
        <p:spPr>
          <a:xfrm>
            <a:off x="6119680" y="2106222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sillag: 4 ágú 10">
            <a:extLst>
              <a:ext uri="{FF2B5EF4-FFF2-40B4-BE49-F238E27FC236}">
                <a16:creationId xmlns:a16="http://schemas.microsoft.com/office/drawing/2014/main" id="{0AB7AEB6-DA5F-4755-9722-4579DAB17854}"/>
              </a:ext>
            </a:extLst>
          </p:cNvPr>
          <p:cNvSpPr/>
          <p:nvPr/>
        </p:nvSpPr>
        <p:spPr>
          <a:xfrm>
            <a:off x="7488816" y="252076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4E647C9-FD65-4CD9-9FB6-8C881D16D51D}"/>
              </a:ext>
            </a:extLst>
          </p:cNvPr>
          <p:cNvSpPr txBox="1"/>
          <p:nvPr/>
        </p:nvSpPr>
        <p:spPr>
          <a:xfrm>
            <a:off x="1509073" y="306032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9529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>
            <a:extLst>
              <a:ext uri="{FF2B5EF4-FFF2-40B4-BE49-F238E27FC236}">
                <a16:creationId xmlns:a16="http://schemas.microsoft.com/office/drawing/2014/main" id="{DCF4C9B2-C9CB-44EC-837E-B550180E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656"/>
            <a:ext cx="7849443" cy="692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hu-HU" alt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br>
              <a:rPr lang="hu-HU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3" name="Tartalom helye 2">
            <a:extLst>
              <a:ext uri="{FF2B5EF4-FFF2-40B4-BE49-F238E27FC236}">
                <a16:creationId xmlns:a16="http://schemas.microsoft.com/office/drawing/2014/main" id="{4CDBC44F-B01D-438B-BE96-9F4D03E4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03" y="1070304"/>
            <a:ext cx="7992888" cy="5599056"/>
          </a:xfrm>
        </p:spPr>
        <p:txBody>
          <a:bodyPr/>
          <a:lstStyle/>
          <a:p>
            <a:pPr lvl="1" eaLnBrk="1" hangingPunct="1"/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 eaLnBrk="1" hangingPunct="1"/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EXPERIMENTAL DESIGN HAVE TO BE TAUGHT AND PRACTICED.</a:t>
            </a:r>
          </a:p>
          <a:p>
            <a:pPr lvl="1" eaLnBrk="1" hangingPunct="1"/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more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Matched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  <a:p>
            <a:pPr lvl="2" eaLnBrk="1" hangingPunct="1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ANCOVA</a:t>
            </a:r>
          </a:p>
          <a:p>
            <a:pPr lvl="3" eaLnBrk="1" hangingPunct="1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mother’s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eaLnBrk="1" hangingPunct="1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FED107-8CD4-4FD6-987C-47E157B4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06333"/>
            <a:ext cx="7704856" cy="1106443"/>
          </a:xfrm>
        </p:spPr>
        <p:txBody>
          <a:bodyPr/>
          <a:lstStyle/>
          <a:p>
            <a:pPr algn="ctr"/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r>
              <a:rPr lang="hu-HU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hu-HU" alt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main </a:t>
            </a:r>
            <a:r>
              <a:rPr lang="hu-HU" alt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have been used in our chemistry teacher education</a:t>
            </a:r>
            <a:r>
              <a:rPr lang="hu-HU" altLang="hu-HU" sz="2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hu-HU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4E6AB05-189A-4D91-ADC7-497934C0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28800"/>
            <a:ext cx="7704855" cy="4824537"/>
          </a:xfrm>
        </p:spPr>
        <p:txBody>
          <a:bodyPr/>
          <a:lstStyle/>
          <a:p>
            <a:pPr eaLnBrk="1" hangingPunct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 study was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-service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presented at the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National Conference of Scientific Students' Associations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chemical misconception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the students’ answers</a:t>
            </a:r>
          </a:p>
          <a:p>
            <a:pPr lvl="1" eaLnBrk="1" hangingPunct="1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-service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</a:t>
            </a:r>
            <a:r>
              <a:rPr lang="hu-H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part of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theses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lvl="1"/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examining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examining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of a post-test.</a:t>
            </a:r>
          </a:p>
        </p:txBody>
      </p:sp>
    </p:spTree>
    <p:extLst>
      <p:ext uri="{BB962C8B-B14F-4D97-AF65-F5344CB8AC3E}">
        <p14:creationId xmlns:p14="http://schemas.microsoft.com/office/powerpoint/2010/main" val="119330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1AC474-AB06-4635-AC3C-34E227E6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886" y="1700808"/>
            <a:ext cx="7440835" cy="4896544"/>
          </a:xfrm>
        </p:spPr>
        <p:txBody>
          <a:bodyPr/>
          <a:lstStyle/>
          <a:p>
            <a:pPr eaLnBrk="1" hangingPunct="1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he project has been built in the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pre-service chemistry teachers’ training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student sheet and teacher guide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tried by the chemistry teacher students during their laboratory practice.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They had to use them and/or write similar student sheets for their own lessons held at their </a:t>
            </a:r>
            <a:r>
              <a:rPr lang="en-GB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icals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eaLnBrk="1" hangingPunct="1">
              <a:buNone/>
            </a:pP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Results gained by the statistical analysis of data were presented at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professional development (CPD) courses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organised for chemistry teachers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tried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design.</a:t>
            </a:r>
            <a:endParaRPr lang="hu-HU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E3E33752-5A1B-4534-8F71-71D6FDC0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86" y="404664"/>
            <a:ext cx="7675548" cy="1080120"/>
          </a:xfrm>
        </p:spPr>
        <p:txBody>
          <a:bodyPr/>
          <a:lstStyle/>
          <a:p>
            <a:pPr algn="ctr"/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hu-HU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hu-HU" alt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main </a:t>
            </a:r>
            <a:r>
              <a:rPr lang="hu-HU" alt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alt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have been used in our chemistry teacher education</a:t>
            </a:r>
            <a:r>
              <a:rPr lang="hu-HU" altLang="hu-HU" sz="2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hu-HU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2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Cím 1">
            <a:extLst>
              <a:ext uri="{FF2B5EF4-FFF2-40B4-BE49-F238E27FC236}">
                <a16:creationId xmlns:a16="http://schemas.microsoft.com/office/drawing/2014/main" id="{FF62685E-0361-489E-9A8C-FCE4792D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" y="0"/>
            <a:ext cx="9144000" cy="1936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was funded by the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Pedagogy Research Program of the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 Academy of Sciences.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 for all the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collegues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work.</a:t>
            </a:r>
            <a:r>
              <a:rPr lang="hu-HU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No.: 471026. 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6131" name="Kép helye 2">
            <a:extLst>
              <a:ext uri="{FF2B5EF4-FFF2-40B4-BE49-F238E27FC236}">
                <a16:creationId xmlns:a16="http://schemas.microsoft.com/office/drawing/2014/main" id="{21BA9B53-1210-467C-B98E-260E0D3715A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6145"/>
          <a:stretch>
            <a:fillRect/>
          </a:stretch>
        </p:blipFill>
        <p:spPr>
          <a:xfrm>
            <a:off x="1293813" y="2065338"/>
            <a:ext cx="6591300" cy="3854450"/>
          </a:xfrm>
        </p:spPr>
      </p:pic>
      <p:sp>
        <p:nvSpPr>
          <p:cNvPr id="35844" name="Szöveg helye 3">
            <a:extLst>
              <a:ext uri="{FF2B5EF4-FFF2-40B4-BE49-F238E27FC236}">
                <a16:creationId xmlns:a16="http://schemas.microsoft.com/office/drawing/2014/main" id="{D5054A36-AF91-4AD4-AD23-FEB54544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2375" y="6048375"/>
            <a:ext cx="6591300" cy="4937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altLang="hu-HU" sz="2800" b="1" dirty="0">
                <a:solidFill>
                  <a:srgbClr val="FF0000"/>
                </a:solidFill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ím 1">
            <a:extLst>
              <a:ext uri="{FF2B5EF4-FFF2-40B4-BE49-F238E27FC236}">
                <a16:creationId xmlns:a16="http://schemas.microsoft.com/office/drawing/2014/main" id="{3D765A8D-2333-4F4C-AF23-233A5BB0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135938" cy="863600"/>
          </a:xfrm>
        </p:spPr>
        <p:txBody>
          <a:bodyPr/>
          <a:lstStyle/>
          <a:p>
            <a:pPr algn="ctr" eaLnBrk="1" hangingPunct="1"/>
            <a:r>
              <a:rPr lang="en-US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34147" name="Tartalom helye 1">
            <a:extLst>
              <a:ext uri="{FF2B5EF4-FFF2-40B4-BE49-F238E27FC236}">
                <a16:creationId xmlns:a16="http://schemas.microsoft.com/office/drawing/2014/main" id="{B09E0AE1-EBA0-4C3B-894F-D7C9EA92B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672" y="863600"/>
            <a:ext cx="7330653" cy="39338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AutoNum type="arabicPeriod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Introduction: Research questions</a:t>
            </a:r>
            <a:endParaRPr lang="hu-HU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AutoNum type="arabicPeriod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Research method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2016/2017</a:t>
            </a:r>
          </a:p>
          <a:p>
            <a:pPr eaLnBrk="1" hangingPunct="1">
              <a:buFont typeface="Wingdings 3" panose="05040102010807070707" pitchFamily="18" charset="2"/>
              <a:buAutoNum type="arabicPeriod"/>
            </a:pPr>
            <a:r>
              <a:rPr lang="hu-HU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hu-HU" alt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hu-HU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AutoNum type="arabicPeriod"/>
            </a:pP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hu-HU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hu-HU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AutoNum type="arabicPeriod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eaLnBrk="1" hangingPunct="1">
              <a:buFont typeface="Wingdings 3" panose="05040102010807070707" pitchFamily="18" charset="2"/>
              <a:buAutoNum type="arabicPeriod"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hu-HU" alt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main </a:t>
            </a:r>
            <a:r>
              <a:rPr lang="hu-HU" alt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have been used in our chemistry teacher education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148" name="Tartalom helye 6">
            <a:extLst>
              <a:ext uri="{FF2B5EF4-FFF2-40B4-BE49-F238E27FC236}">
                <a16:creationId xmlns:a16="http://schemas.microsoft.com/office/drawing/2014/main" id="{EF4F26D7-E0FB-4EB2-9E85-3D28B57CF6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69" y="4479029"/>
            <a:ext cx="3196244" cy="2132215"/>
          </a:xfrm>
        </p:spPr>
      </p:pic>
      <p:sp>
        <p:nvSpPr>
          <p:cNvPr id="134149" name="Szövegdoboz 1">
            <a:extLst>
              <a:ext uri="{FF2B5EF4-FFF2-40B4-BE49-F238E27FC236}">
                <a16:creationId xmlns:a16="http://schemas.microsoft.com/office/drawing/2014/main" id="{6945F390-B8ED-4F7B-A109-72CE1EE0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479029"/>
            <a:ext cx="2592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http://ttomc.elte.hu/</a:t>
            </a:r>
            <a:r>
              <a:rPr lang="hu-HU" altLang="hu-HU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ADE7A079-D9AD-469B-8B3A-256E56CE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60648"/>
            <a:ext cx="6011688" cy="64487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br>
              <a:rPr lang="hu-HU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B42616-65EC-4A7E-9E72-171F03D1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905520"/>
            <a:ext cx="7740351" cy="5835848"/>
          </a:xfrm>
        </p:spPr>
        <p:txBody>
          <a:bodyPr/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our earlier research</a:t>
            </a:r>
            <a:r>
              <a:rPr lang="en-US" alt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lang="hu-HU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hu-HU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‘step-by-step’ </a:t>
            </a:r>
            <a:r>
              <a:rPr lang="hu-H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steps </a:t>
            </a:r>
            <a:r>
              <a:rPr lang="hu-H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14-15 </a:t>
            </a:r>
            <a:r>
              <a:rPr 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Would the difference in the ability of designing experiments between the groups grow in a </a:t>
            </a:r>
            <a:r>
              <a:rPr lang="en-US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research</a:t>
            </a:r>
            <a:r>
              <a:rPr lang="en-US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alt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hu-HU" alt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intervention change the students’ </a:t>
            </a:r>
            <a:r>
              <a:rPr lang="en-US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hu-HU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hu-HU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Does it matter if the students </a:t>
            </a:r>
            <a:r>
              <a:rPr lang="en-US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carry</a:t>
            </a:r>
            <a:r>
              <a:rPr lang="hu-HU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</a:t>
            </a:r>
            <a:r>
              <a:rPr lang="en-US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designed experiments, or designing the experiments in theory has got similar effect?</a:t>
            </a:r>
            <a:endParaRPr lang="hu-HU" alt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hu-HU" alt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hu-HU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Szalay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Tóth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Z., (2016), An inquiry-based approach of traditional ’step-by-step’ experiments,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 Educ. Res.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17, 923-961.</a:t>
            </a:r>
            <a:endParaRPr lang="en-US" alt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endParaRPr lang="hu-HU" alt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83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>
            <a:extLst>
              <a:ext uri="{FF2B5EF4-FFF2-40B4-BE49-F238E27FC236}">
                <a16:creationId xmlns:a16="http://schemas.microsoft.com/office/drawing/2014/main" id="{3B90653F-41BD-44A8-B2DC-4807CAD9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0"/>
            <a:ext cx="9001125" cy="6572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hu-H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GB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method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2016/2017</a:t>
            </a:r>
            <a:br>
              <a:rPr lang="hu-HU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8243" name="Tartalom helye 2">
            <a:extLst>
              <a:ext uri="{FF2B5EF4-FFF2-40B4-BE49-F238E27FC236}">
                <a16:creationId xmlns:a16="http://schemas.microsoft.com/office/drawing/2014/main" id="{FBA4112B-76FC-4A3A-A6AD-6D7A16B2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657225"/>
            <a:ext cx="8028384" cy="6200775"/>
          </a:xfrm>
        </p:spPr>
        <p:txBody>
          <a:bodyPr/>
          <a:lstStyle/>
          <a:p>
            <a:pPr eaLnBrk="1" hangingPunct="1"/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Pedagogy Research Program of the </a:t>
            </a:r>
            <a:b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 Academy of Sciences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hu-HU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hu-HU" altLang="en-US" sz="2200" b="1" dirty="0"/>
              <a:t>19 </a:t>
            </a:r>
            <a:r>
              <a:rPr lang="en-US" altLang="en-US" sz="2200" b="1" dirty="0"/>
              <a:t>projects</a:t>
            </a:r>
            <a:r>
              <a:rPr lang="hu-HU" altLang="en-US" sz="2200" b="1" dirty="0"/>
              <a:t> (2016-2020)</a:t>
            </a:r>
          </a:p>
          <a:p>
            <a:pPr eaLnBrk="1" hangingPunct="1"/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MTA-ELTE Research Group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on Inquiry-Based Chemistry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members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altLang="en-US" sz="2200" dirty="0"/>
          </a:p>
          <a:p>
            <a:pPr lvl="1" eaLnBrk="1" hangingPunct="1"/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chemistry teachers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5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university chemistry lecturers</a:t>
            </a:r>
          </a:p>
          <a:p>
            <a:pPr lvl="1" eaLnBrk="1" hangingPunct="1"/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pre-service chemistry teacher students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years: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4x6=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student sheets and teacher guides</a:t>
            </a:r>
          </a:p>
          <a:p>
            <a:pPr eaLnBrk="1" hangingPunct="1"/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end of 4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skills</a:t>
            </a:r>
            <a:endParaRPr lang="hu-HU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‚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development.</a:t>
            </a:r>
            <a:endParaRPr lang="hu-HU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eaLnBrk="1" hangingPunct="1">
              <a:buNone/>
            </a:pP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u-H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lvl="1" eaLnBrk="1" hangingPunct="1"/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hu-HU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chemistry</a:t>
            </a:r>
            <a:endParaRPr lang="hu-HU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structured according to Bloom’s taxonomy</a:t>
            </a:r>
            <a:endParaRPr lang="hu-HU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tatistical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of data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Jobb oldali kapcsos zárójel 4">
            <a:extLst>
              <a:ext uri="{FF2B5EF4-FFF2-40B4-BE49-F238E27FC236}">
                <a16:creationId xmlns:a16="http://schemas.microsoft.com/office/drawing/2014/main" id="{B82F012C-3367-4632-9E60-A8B6BC8CA511}"/>
              </a:ext>
            </a:extLst>
          </p:cNvPr>
          <p:cNvSpPr/>
          <p:nvPr/>
        </p:nvSpPr>
        <p:spPr>
          <a:xfrm>
            <a:off x="5129808" y="4221088"/>
            <a:ext cx="476250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15EAE3E7-7E00-4F9D-94DA-330CEADE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569325" cy="575791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hu-H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The s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</a:t>
            </a:r>
            <a:br>
              <a:rPr lang="hu-HU" altLang="hu-H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alt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5" name="Tartalom helye 2">
            <a:extLst>
              <a:ext uri="{FF2B5EF4-FFF2-40B4-BE49-F238E27FC236}">
                <a16:creationId xmlns:a16="http://schemas.microsoft.com/office/drawing/2014/main" id="{7B7FD2D5-7D16-41EC-BDD3-849650AB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268759"/>
            <a:ext cx="7956376" cy="55289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school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Hungary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 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of 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(</a:t>
            </a: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chemistry for 4 years)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883 </a:t>
            </a:r>
            <a:r>
              <a:rPr lang="en-US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students, </a:t>
            </a:r>
            <a:r>
              <a:rPr lang="en-US" alt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hu-HU" sz="2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(12-13 years)</a:t>
            </a:r>
            <a:r>
              <a:rPr lang="en-US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randomly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‚step-by-step’ experiments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(‚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same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‚step-by-step’ recipes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experiment designing tasks</a:t>
            </a:r>
            <a:r>
              <a:rPr lang="en-US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3: </a:t>
            </a:r>
            <a:r>
              <a:rPr 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and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student experiments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and Group 2.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hu-HU" altLang="hu-HU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Bloom’s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taxonomy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2017, 2018, 2019: 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altLang="hu-HU" sz="2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hu-HU" altLang="hu-HU" sz="2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hu-HU" altLang="hu-HU" sz="2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post-test 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same structure </a:t>
            </a:r>
            <a:r>
              <a:rPr lang="hu-HU" alt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pre-test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694 </a:t>
            </a:r>
            <a:r>
              <a:rPr lang="hu-HU" altLang="hu-H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alt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alt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1: 234; Group 2: 216; Group 3: 244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ím 1">
            <a:extLst>
              <a:ext uri="{FF2B5EF4-FFF2-40B4-BE49-F238E27FC236}">
                <a16:creationId xmlns:a16="http://schemas.microsoft.com/office/drawing/2014/main" id="{228A751B-3864-4100-B930-4D628DF2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27" y="134937"/>
            <a:ext cx="7493719" cy="546101"/>
          </a:xfrm>
        </p:spPr>
        <p:txBody>
          <a:bodyPr/>
          <a:lstStyle/>
          <a:p>
            <a:pPr eaLnBrk="1" hangingPunct="1"/>
            <a:r>
              <a:rPr lang="hu-HU" altLang="hu-HU" sz="32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The </a:t>
            </a:r>
            <a:r>
              <a:rPr lang="hu-HU" altLang="hu-HU" sz="3200" cap="none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altLang="hu-HU" sz="32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200" cap="none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hu-HU" altLang="hu-HU" sz="3200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2016/2017</a:t>
            </a:r>
          </a:p>
        </p:txBody>
      </p:sp>
      <p:sp>
        <p:nvSpPr>
          <p:cNvPr id="3" name="Lekerekített téglalap 2">
            <a:extLst>
              <a:ext uri="{FF2B5EF4-FFF2-40B4-BE49-F238E27FC236}">
                <a16:creationId xmlns:a16="http://schemas.microsoft.com/office/drawing/2014/main" id="{79C96141-F3EA-45E2-98C9-252AE2FD65B7}"/>
              </a:ext>
            </a:extLst>
          </p:cNvPr>
          <p:cNvSpPr/>
          <p:nvPr/>
        </p:nvSpPr>
        <p:spPr>
          <a:xfrm>
            <a:off x="0" y="692150"/>
            <a:ext cx="4483100" cy="2578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800"/>
              </a:spcAft>
              <a:defRPr/>
            </a:pPr>
            <a:r>
              <a:rPr lang="en-GB" sz="2000" b="1" dirty="0">
                <a:latin typeface="Calibri" panose="020F0502020204030204" pitchFamily="34" charset="0"/>
              </a:rPr>
              <a:t>6 student sheets for 6 lessons </a:t>
            </a:r>
            <a:endParaRPr lang="hu-HU" sz="2000" dirty="0"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  <a:defRPr/>
            </a:pPr>
            <a:r>
              <a:rPr lang="en-GB" sz="2000" b="1" dirty="0">
                <a:latin typeface="Calibri" panose="020F0502020204030204" pitchFamily="34" charset="0"/>
              </a:rPr>
              <a:t>(45 min) in </a:t>
            </a:r>
            <a:r>
              <a:rPr lang="en-GB" sz="2000" b="1" u="sng" dirty="0">
                <a:latin typeface="Calibri" panose="020F0502020204030204" pitchFamily="34" charset="0"/>
              </a:rPr>
              <a:t>3 versions:</a:t>
            </a:r>
            <a:endParaRPr lang="hu-HU" sz="2000" dirty="0"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  <a:defRPr/>
            </a:pPr>
            <a:r>
              <a:rPr lang="en-GB" sz="2000" b="1" dirty="0">
                <a:latin typeface="Calibri" panose="020F0502020204030204" pitchFamily="34" charset="0"/>
              </a:rPr>
              <a:t>Type 1: </a:t>
            </a:r>
            <a:r>
              <a:rPr lang="en-GB" sz="2000" dirty="0">
                <a:latin typeface="Calibri" panose="020F0502020204030204" pitchFamily="34" charset="0"/>
              </a:rPr>
              <a:t>step-by-step experiments</a:t>
            </a:r>
            <a:endParaRPr lang="hu-HU" sz="2000" dirty="0"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  <a:defRPr/>
            </a:pPr>
            <a:r>
              <a:rPr lang="en-GB" sz="2000" b="1" dirty="0">
                <a:latin typeface="Calibri" panose="020F0502020204030204" pitchFamily="34" charset="0"/>
              </a:rPr>
              <a:t>Type 2: </a:t>
            </a:r>
            <a:r>
              <a:rPr lang="en-GB" sz="2000" dirty="0">
                <a:latin typeface="Calibri" panose="020F0502020204030204" pitchFamily="34" charset="0"/>
              </a:rPr>
              <a:t>step-by-step experiments + experimental design tasks on paper</a:t>
            </a:r>
            <a:endParaRPr lang="hu-HU" sz="2000" dirty="0"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  <a:defRPr/>
            </a:pPr>
            <a:r>
              <a:rPr lang="en-GB" sz="2000" b="1" dirty="0">
                <a:latin typeface="Calibri" panose="020F0502020204030204" pitchFamily="34" charset="0"/>
              </a:rPr>
              <a:t>Type 3: </a:t>
            </a:r>
            <a:r>
              <a:rPr lang="en-GB" sz="2000" dirty="0">
                <a:latin typeface="Calibri" panose="020F0502020204030204" pitchFamily="34" charset="0"/>
              </a:rPr>
              <a:t>experimental design in practice</a:t>
            </a:r>
            <a:endParaRPr lang="hu-HU" sz="2000" dirty="0">
              <a:latin typeface="Calibri" panose="020F0502020204030204" pitchFamily="34" charset="0"/>
            </a:endParaRPr>
          </a:p>
        </p:txBody>
      </p:sp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EB05B08C-482D-4548-BD4F-63073D01D036}"/>
              </a:ext>
            </a:extLst>
          </p:cNvPr>
          <p:cNvSpPr/>
          <p:nvPr/>
        </p:nvSpPr>
        <p:spPr>
          <a:xfrm>
            <a:off x="782638" y="3343275"/>
            <a:ext cx="1603375" cy="73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</a:rPr>
              <a:t>Choosing sample</a:t>
            </a:r>
            <a:endParaRPr lang="hu-HU" sz="2000" dirty="0">
              <a:latin typeface="Calibri" panose="020F0502020204030204" pitchFamily="34" charset="0"/>
            </a:endParaRP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CB4C4BB1-92BC-4B45-B000-7F41BCDE6F18}"/>
              </a:ext>
            </a:extLst>
          </p:cNvPr>
          <p:cNvSpPr/>
          <p:nvPr/>
        </p:nvSpPr>
        <p:spPr>
          <a:xfrm>
            <a:off x="784225" y="4398963"/>
            <a:ext cx="1495425" cy="54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</a:rPr>
              <a:t>Data collection</a:t>
            </a:r>
            <a:endParaRPr lang="hu-HU" sz="2000" dirty="0">
              <a:latin typeface="Calibri" panose="020F0502020204030204" pitchFamily="34" charset="0"/>
            </a:endParaRPr>
          </a:p>
        </p:txBody>
      </p:sp>
      <p:sp>
        <p:nvSpPr>
          <p:cNvPr id="42" name="Lekerekített téglalap 41">
            <a:extLst>
              <a:ext uri="{FF2B5EF4-FFF2-40B4-BE49-F238E27FC236}">
                <a16:creationId xmlns:a16="http://schemas.microsoft.com/office/drawing/2014/main" id="{6FC2C807-C3AB-4526-B9DB-CD6BC4887792}"/>
              </a:ext>
            </a:extLst>
          </p:cNvPr>
          <p:cNvSpPr/>
          <p:nvPr/>
        </p:nvSpPr>
        <p:spPr>
          <a:xfrm>
            <a:off x="4089400" y="4318000"/>
            <a:ext cx="725488" cy="565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Calibri" panose="020F0502020204030204" pitchFamily="34" charset="0"/>
              </a:rPr>
              <a:t>Pre-test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43" name="Lekerekített téglalap 42">
            <a:extLst>
              <a:ext uri="{FF2B5EF4-FFF2-40B4-BE49-F238E27FC236}">
                <a16:creationId xmlns:a16="http://schemas.microsoft.com/office/drawing/2014/main" id="{E54389F3-ADD7-4E79-8BA8-D2D90EF730FA}"/>
              </a:ext>
            </a:extLst>
          </p:cNvPr>
          <p:cNvSpPr/>
          <p:nvPr/>
        </p:nvSpPr>
        <p:spPr>
          <a:xfrm>
            <a:off x="5135563" y="4239367"/>
            <a:ext cx="2630488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900" b="1" dirty="0">
                <a:latin typeface="Calibri" panose="020F0502020204030204" pitchFamily="34" charset="0"/>
              </a:rPr>
              <a:t>6 </a:t>
            </a:r>
            <a:r>
              <a:rPr lang="hu-HU" sz="1900" b="1" dirty="0">
                <a:latin typeface="Calibri" panose="020F0502020204030204" pitchFamily="34" charset="0"/>
              </a:rPr>
              <a:t>T</a:t>
            </a:r>
            <a:r>
              <a:rPr lang="en-GB" sz="1900" b="1" dirty="0" err="1">
                <a:latin typeface="Calibri" panose="020F0502020204030204" pitchFamily="34" charset="0"/>
              </a:rPr>
              <a:t>ype</a:t>
            </a:r>
            <a:r>
              <a:rPr lang="en-GB" sz="1900" b="1" dirty="0">
                <a:latin typeface="Calibri" panose="020F0502020204030204" pitchFamily="34" charset="0"/>
              </a:rPr>
              <a:t> </a:t>
            </a:r>
            <a:r>
              <a:rPr lang="hu-HU" sz="1900" b="1" dirty="0">
                <a:latin typeface="Calibri" panose="020F0502020204030204" pitchFamily="34" charset="0"/>
              </a:rPr>
              <a:t>2</a:t>
            </a:r>
            <a:r>
              <a:rPr lang="en-GB" sz="1900" b="1" dirty="0">
                <a:latin typeface="Calibri" panose="020F0502020204030204" pitchFamily="34" charset="0"/>
              </a:rPr>
              <a:t> student sheets</a:t>
            </a:r>
            <a:endParaRPr lang="hu-HU" sz="1900" b="1" dirty="0">
              <a:latin typeface="Calibri" panose="020F0502020204030204" pitchFamily="34" charset="0"/>
            </a:endParaRPr>
          </a:p>
        </p:txBody>
      </p:sp>
      <p:sp>
        <p:nvSpPr>
          <p:cNvPr id="44" name="Lekerekített téglalap 43">
            <a:extLst>
              <a:ext uri="{FF2B5EF4-FFF2-40B4-BE49-F238E27FC236}">
                <a16:creationId xmlns:a16="http://schemas.microsoft.com/office/drawing/2014/main" id="{4F7C1726-F60F-4753-8056-9003D5D533DE}"/>
              </a:ext>
            </a:extLst>
          </p:cNvPr>
          <p:cNvSpPr/>
          <p:nvPr/>
        </p:nvSpPr>
        <p:spPr>
          <a:xfrm>
            <a:off x="2574925" y="3340100"/>
            <a:ext cx="1323975" cy="77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</a:rPr>
              <a:t>Group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>
            <a:extLst>
              <a:ext uri="{FF2B5EF4-FFF2-40B4-BE49-F238E27FC236}">
                <a16:creationId xmlns:a16="http://schemas.microsoft.com/office/drawing/2014/main" id="{D41723A6-E712-4F9E-9B57-2989B9A23DF1}"/>
              </a:ext>
            </a:extLst>
          </p:cNvPr>
          <p:cNvSpPr/>
          <p:nvPr/>
        </p:nvSpPr>
        <p:spPr>
          <a:xfrm>
            <a:off x="2568575" y="4211638"/>
            <a:ext cx="1287463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</a:rPr>
              <a:t>Group</a:t>
            </a:r>
            <a:r>
              <a:rPr lang="hu-HU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>
            <a:extLst>
              <a:ext uri="{FF2B5EF4-FFF2-40B4-BE49-F238E27FC236}">
                <a16:creationId xmlns:a16="http://schemas.microsoft.com/office/drawing/2014/main" id="{8EB558E2-8134-4697-AB46-899FB2329649}"/>
              </a:ext>
            </a:extLst>
          </p:cNvPr>
          <p:cNvSpPr/>
          <p:nvPr/>
        </p:nvSpPr>
        <p:spPr>
          <a:xfrm>
            <a:off x="7991475" y="4351338"/>
            <a:ext cx="695325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Calibri" panose="020F0502020204030204" pitchFamily="34" charset="0"/>
              </a:rPr>
              <a:t>Post-test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47" name="Lekerekített téglalap 46">
            <a:extLst>
              <a:ext uri="{FF2B5EF4-FFF2-40B4-BE49-F238E27FC236}">
                <a16:creationId xmlns:a16="http://schemas.microsoft.com/office/drawing/2014/main" id="{0A71B847-3FD8-4DC8-BD3A-A3D9AFA0BB8E}"/>
              </a:ext>
            </a:extLst>
          </p:cNvPr>
          <p:cNvSpPr/>
          <p:nvPr/>
        </p:nvSpPr>
        <p:spPr>
          <a:xfrm>
            <a:off x="7991475" y="3451225"/>
            <a:ext cx="695325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Calibri" panose="020F0502020204030204" pitchFamily="34" charset="0"/>
              </a:rPr>
              <a:t>Post-test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48" name="Lekerekített téglalap 47">
            <a:extLst>
              <a:ext uri="{FF2B5EF4-FFF2-40B4-BE49-F238E27FC236}">
                <a16:creationId xmlns:a16="http://schemas.microsoft.com/office/drawing/2014/main" id="{78190B3A-78FD-40F4-AD8C-DB7A8408471E}"/>
              </a:ext>
            </a:extLst>
          </p:cNvPr>
          <p:cNvSpPr/>
          <p:nvPr/>
        </p:nvSpPr>
        <p:spPr>
          <a:xfrm>
            <a:off x="5130800" y="3349625"/>
            <a:ext cx="2632075" cy="73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900" b="1" dirty="0">
                <a:latin typeface="Calibri" panose="020F0502020204030204" pitchFamily="34" charset="0"/>
              </a:rPr>
              <a:t>6 T</a:t>
            </a:r>
            <a:r>
              <a:rPr lang="en-GB" sz="1900" b="1" dirty="0" err="1">
                <a:latin typeface="Calibri" panose="020F0502020204030204" pitchFamily="34" charset="0"/>
              </a:rPr>
              <a:t>ype</a:t>
            </a:r>
            <a:r>
              <a:rPr lang="en-GB" sz="1900" b="1" dirty="0">
                <a:latin typeface="Calibri" panose="020F0502020204030204" pitchFamily="34" charset="0"/>
              </a:rPr>
              <a:t> 1 student sheets</a:t>
            </a:r>
            <a:endParaRPr lang="hu-HU" sz="1900" b="1" dirty="0">
              <a:latin typeface="Calibri" panose="020F0502020204030204" pitchFamily="34" charset="0"/>
            </a:endParaRPr>
          </a:p>
        </p:txBody>
      </p:sp>
      <p:sp>
        <p:nvSpPr>
          <p:cNvPr id="49" name="Lekerekített téglalap 48">
            <a:extLst>
              <a:ext uri="{FF2B5EF4-FFF2-40B4-BE49-F238E27FC236}">
                <a16:creationId xmlns:a16="http://schemas.microsoft.com/office/drawing/2014/main" id="{D59322B0-51D9-4B21-9237-7182D5DBFDC6}"/>
              </a:ext>
            </a:extLst>
          </p:cNvPr>
          <p:cNvSpPr/>
          <p:nvPr/>
        </p:nvSpPr>
        <p:spPr>
          <a:xfrm>
            <a:off x="4159250" y="3451225"/>
            <a:ext cx="711200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Calibri" panose="020F0502020204030204" pitchFamily="34" charset="0"/>
              </a:rPr>
              <a:t>Pre-test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50" name="Lekerekített téglalap 49">
            <a:extLst>
              <a:ext uri="{FF2B5EF4-FFF2-40B4-BE49-F238E27FC236}">
                <a16:creationId xmlns:a16="http://schemas.microsoft.com/office/drawing/2014/main" id="{7FE997F6-D1E0-4632-86EE-5E141C97F620}"/>
              </a:ext>
            </a:extLst>
          </p:cNvPr>
          <p:cNvSpPr/>
          <p:nvPr/>
        </p:nvSpPr>
        <p:spPr>
          <a:xfrm>
            <a:off x="4602163" y="2116138"/>
            <a:ext cx="4491037" cy="741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</a:rPr>
              <a:t>Statistical analysis of data</a:t>
            </a:r>
            <a:endParaRPr lang="hu-HU" sz="2000" dirty="0">
              <a:latin typeface="Calibri" panose="020F0502020204030204" pitchFamily="34" charset="0"/>
            </a:endParaRPr>
          </a:p>
        </p:txBody>
      </p:sp>
      <p:cxnSp>
        <p:nvCxnSpPr>
          <p:cNvPr id="99" name="Egyenes összekötő nyíllal 98">
            <a:extLst>
              <a:ext uri="{FF2B5EF4-FFF2-40B4-BE49-F238E27FC236}">
                <a16:creationId xmlns:a16="http://schemas.microsoft.com/office/drawing/2014/main" id="{111E3BDA-B437-4AA7-B568-BCEAE6221DCF}"/>
              </a:ext>
            </a:extLst>
          </p:cNvPr>
          <p:cNvCxnSpPr>
            <a:cxnSpLocks/>
          </p:cNvCxnSpPr>
          <p:nvPr/>
        </p:nvCxnSpPr>
        <p:spPr>
          <a:xfrm>
            <a:off x="1465263" y="4078288"/>
            <a:ext cx="7937" cy="327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>
            <a:extLst>
              <a:ext uri="{FF2B5EF4-FFF2-40B4-BE49-F238E27FC236}">
                <a16:creationId xmlns:a16="http://schemas.microsoft.com/office/drawing/2014/main" id="{A673E800-8776-453A-8455-95A1C4F0C3FA}"/>
              </a:ext>
            </a:extLst>
          </p:cNvPr>
          <p:cNvCxnSpPr>
            <a:cxnSpLocks/>
            <a:stCxn id="9" idx="3"/>
            <a:endCxn id="44" idx="1"/>
          </p:cNvCxnSpPr>
          <p:nvPr/>
        </p:nvCxnSpPr>
        <p:spPr>
          <a:xfrm flipV="1">
            <a:off x="2279650" y="3729038"/>
            <a:ext cx="295275" cy="93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321AFB37-CC5B-4D9C-BC17-9CCD0130580A}"/>
              </a:ext>
            </a:extLst>
          </p:cNvPr>
          <p:cNvSpPr/>
          <p:nvPr/>
        </p:nvSpPr>
        <p:spPr>
          <a:xfrm>
            <a:off x="2562225" y="5097463"/>
            <a:ext cx="133667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latin typeface="Calibri" panose="020F0502020204030204" pitchFamily="34" charset="0"/>
              </a:rPr>
              <a:t>Group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88C67B24-071D-464A-87C1-68694DC27300}"/>
              </a:ext>
            </a:extLst>
          </p:cNvPr>
          <p:cNvSpPr/>
          <p:nvPr/>
        </p:nvSpPr>
        <p:spPr>
          <a:xfrm>
            <a:off x="4157663" y="5208588"/>
            <a:ext cx="725487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Calibri" panose="020F0502020204030204" pitchFamily="34" charset="0"/>
              </a:rPr>
              <a:t>Pre-test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651F4A58-2548-4D00-9DFD-BCDE9697A173}"/>
              </a:ext>
            </a:extLst>
          </p:cNvPr>
          <p:cNvSpPr/>
          <p:nvPr/>
        </p:nvSpPr>
        <p:spPr>
          <a:xfrm>
            <a:off x="5121275" y="5119688"/>
            <a:ext cx="2630488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900" b="1" dirty="0">
                <a:latin typeface="Calibri" panose="020F0502020204030204" pitchFamily="34" charset="0"/>
              </a:rPr>
              <a:t>6 </a:t>
            </a:r>
            <a:r>
              <a:rPr lang="hu-HU" sz="1900" b="1" dirty="0">
                <a:latin typeface="Calibri" panose="020F0502020204030204" pitchFamily="34" charset="0"/>
              </a:rPr>
              <a:t>T</a:t>
            </a:r>
            <a:r>
              <a:rPr lang="en-GB" sz="1900" b="1" dirty="0" err="1">
                <a:latin typeface="Calibri" panose="020F0502020204030204" pitchFamily="34" charset="0"/>
              </a:rPr>
              <a:t>ype</a:t>
            </a:r>
            <a:r>
              <a:rPr lang="en-GB" sz="1900" b="1" dirty="0">
                <a:latin typeface="Calibri" panose="020F0502020204030204" pitchFamily="34" charset="0"/>
              </a:rPr>
              <a:t> </a:t>
            </a:r>
            <a:r>
              <a:rPr lang="hu-HU" sz="1900" b="1" dirty="0">
                <a:latin typeface="Calibri" panose="020F0502020204030204" pitchFamily="34" charset="0"/>
              </a:rPr>
              <a:t>3</a:t>
            </a:r>
            <a:r>
              <a:rPr lang="en-GB" sz="1900" b="1" dirty="0">
                <a:latin typeface="Calibri" panose="020F0502020204030204" pitchFamily="34" charset="0"/>
              </a:rPr>
              <a:t> student sheets</a:t>
            </a:r>
            <a:endParaRPr lang="hu-HU" sz="1900" b="1" dirty="0">
              <a:latin typeface="Calibri" panose="020F0502020204030204" pitchFamily="34" charset="0"/>
            </a:endParaRP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DEB37A2F-5024-492D-B1C6-C9D8E1E246E6}"/>
              </a:ext>
            </a:extLst>
          </p:cNvPr>
          <p:cNvSpPr/>
          <p:nvPr/>
        </p:nvSpPr>
        <p:spPr>
          <a:xfrm>
            <a:off x="7991475" y="5216525"/>
            <a:ext cx="695325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Calibri" panose="020F0502020204030204" pitchFamily="34" charset="0"/>
              </a:rPr>
              <a:t>Post-test</a:t>
            </a:r>
            <a:endParaRPr lang="hu-HU" dirty="0">
              <a:latin typeface="Calibri" panose="020F0502020204030204" pitchFamily="34" charset="0"/>
            </a:endParaRP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3DF07F82-CF7A-46CF-88C1-55559FF8A77A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9650" y="4668838"/>
            <a:ext cx="282575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CC616C92-1A6E-4116-A5B5-A13FEEEAA4C6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900" y="3717925"/>
            <a:ext cx="260350" cy="1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F2306E16-9508-48C3-BA13-B8EB656DA043}"/>
              </a:ext>
            </a:extLst>
          </p:cNvPr>
          <p:cNvCxnSpPr>
            <a:cxnSpLocks/>
          </p:cNvCxnSpPr>
          <p:nvPr/>
        </p:nvCxnSpPr>
        <p:spPr>
          <a:xfrm>
            <a:off x="3870327" y="4602164"/>
            <a:ext cx="188911" cy="3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6BE145D7-BFE4-4423-A308-E7015848D62C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 flipV="1">
            <a:off x="3898900" y="5472113"/>
            <a:ext cx="258763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1386E040-608E-470C-83F4-42103042773A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450" y="3717925"/>
            <a:ext cx="260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B445ED6A-8338-4867-8CFF-91EF6E4D3BB2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4830763" y="4600575"/>
            <a:ext cx="304800" cy="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F59CC08E-1D3D-45AE-8125-336D80ED9A75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3150" y="5472113"/>
            <a:ext cx="238125" cy="1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25F10287-BCBC-4688-A5F7-236E2D27C49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875" y="371792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D8E0C2E9-A69D-481A-8307-CF9817C833EB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>
            <a:off x="7766051" y="4606080"/>
            <a:ext cx="225424" cy="13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74E5A874-3A6F-4D8D-921F-381C5A0D6F7F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1763" y="5480050"/>
            <a:ext cx="23971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A4CBDE0C-EB0A-49CF-9BF4-8FCC08AC4681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1763" y="54816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B4FC40BE-F374-43EA-958F-A538CD029C86}"/>
              </a:ext>
            </a:extLst>
          </p:cNvPr>
          <p:cNvCxnSpPr/>
          <p:nvPr/>
        </p:nvCxnSpPr>
        <p:spPr>
          <a:xfrm flipV="1">
            <a:off x="5019675" y="2876550"/>
            <a:ext cx="0" cy="242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06E95D1F-268B-4A96-AC30-9D4558ADBCDA}"/>
              </a:ext>
            </a:extLst>
          </p:cNvPr>
          <p:cNvCxnSpPr/>
          <p:nvPr/>
        </p:nvCxnSpPr>
        <p:spPr>
          <a:xfrm rot="5400000" flipH="1" flipV="1">
            <a:off x="4112420" y="3677391"/>
            <a:ext cx="160813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294825F0-E772-42F9-9915-C1E13621D9C6}"/>
              </a:ext>
            </a:extLst>
          </p:cNvPr>
          <p:cNvCxnSpPr>
            <a:cxnSpLocks/>
          </p:cNvCxnSpPr>
          <p:nvPr/>
        </p:nvCxnSpPr>
        <p:spPr>
          <a:xfrm flipH="1">
            <a:off x="4787899" y="4487810"/>
            <a:ext cx="122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6D84981-E754-494A-B715-34276EDD2163}"/>
              </a:ext>
            </a:extLst>
          </p:cNvPr>
          <p:cNvCxnSpPr/>
          <p:nvPr/>
        </p:nvCxnSpPr>
        <p:spPr>
          <a:xfrm flipH="1">
            <a:off x="4870450" y="5300663"/>
            <a:ext cx="149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6D9C09E2-E3BA-4D78-AAB2-36EB137760A4}"/>
              </a:ext>
            </a:extLst>
          </p:cNvPr>
          <p:cNvCxnSpPr/>
          <p:nvPr/>
        </p:nvCxnSpPr>
        <p:spPr>
          <a:xfrm flipV="1">
            <a:off x="4810125" y="2876550"/>
            <a:ext cx="0" cy="563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6D2B1164-FC04-4128-9499-425F7C24AC67}"/>
              </a:ext>
            </a:extLst>
          </p:cNvPr>
          <p:cNvCxnSpPr/>
          <p:nvPr/>
        </p:nvCxnSpPr>
        <p:spPr>
          <a:xfrm flipV="1">
            <a:off x="8975725" y="2835275"/>
            <a:ext cx="0" cy="264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6CC185C6-9AFC-4115-BB30-4E1D79E9156D}"/>
              </a:ext>
            </a:extLst>
          </p:cNvPr>
          <p:cNvCxnSpPr/>
          <p:nvPr/>
        </p:nvCxnSpPr>
        <p:spPr>
          <a:xfrm flipV="1">
            <a:off x="8855075" y="2844800"/>
            <a:ext cx="0" cy="176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45739390-EC00-4CA0-8072-A09318917228}"/>
              </a:ext>
            </a:extLst>
          </p:cNvPr>
          <p:cNvCxnSpPr/>
          <p:nvPr/>
        </p:nvCxnSpPr>
        <p:spPr>
          <a:xfrm flipV="1">
            <a:off x="8756650" y="2844800"/>
            <a:ext cx="0" cy="85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77AFF513-200F-4D33-B2F4-930598A55FA1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3163"/>
            <a:ext cx="6985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739A8344-DB7B-44F0-9703-0B2467CBC805}"/>
              </a:ext>
            </a:extLst>
          </p:cNvPr>
          <p:cNvCxnSpPr>
            <a:stCxn id="46" idx="3"/>
          </p:cNvCxnSpPr>
          <p:nvPr/>
        </p:nvCxnSpPr>
        <p:spPr>
          <a:xfrm>
            <a:off x="8686800" y="4619625"/>
            <a:ext cx="168275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AD5712C-725C-4388-B7AE-FB9BAB48530E}"/>
              </a:ext>
            </a:extLst>
          </p:cNvPr>
          <p:cNvCxnSpPr>
            <a:stCxn id="151" idx="3"/>
          </p:cNvCxnSpPr>
          <p:nvPr/>
        </p:nvCxnSpPr>
        <p:spPr>
          <a:xfrm>
            <a:off x="8686800" y="5480050"/>
            <a:ext cx="2889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F6274518-F2F7-4BF8-BA52-4C5F0DD37A3C}"/>
              </a:ext>
            </a:extLst>
          </p:cNvPr>
          <p:cNvCxnSpPr>
            <a:cxnSpLocks/>
          </p:cNvCxnSpPr>
          <p:nvPr/>
        </p:nvCxnSpPr>
        <p:spPr>
          <a:xfrm>
            <a:off x="2237580" y="4668838"/>
            <a:ext cx="366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80" name="Szövegdoboz 12">
            <a:extLst>
              <a:ext uri="{FF2B5EF4-FFF2-40B4-BE49-F238E27FC236}">
                <a16:creationId xmlns:a16="http://schemas.microsoft.com/office/drawing/2014/main" id="{D38A82AA-5EC8-43FD-83D7-2A1373E3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13463"/>
            <a:ext cx="8651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Note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Each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student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sheet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contained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practical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activities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that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required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doing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student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experiments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the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same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for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each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altLang="hu-HU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type</a:t>
            </a:r>
            <a:r>
              <a:rPr lang="hu-HU" alt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).</a:t>
            </a:r>
            <a:endParaRPr lang="en-US" altLang="hu-HU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>
            <a:extLst>
              <a:ext uri="{FF2B5EF4-FFF2-40B4-BE49-F238E27FC236}">
                <a16:creationId xmlns:a16="http://schemas.microsoft.com/office/drawing/2014/main" id="{229A0AEF-98D1-4381-9D33-4EA8877A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925" y="0"/>
            <a:ext cx="9144000" cy="692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hu-HU" altLang="en-US" sz="3200" b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hu-HU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br>
              <a:rPr lang="hu-HU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Tartalom helye 2">
            <a:extLst>
              <a:ext uri="{FF2B5EF4-FFF2-40B4-BE49-F238E27FC236}">
                <a16:creationId xmlns:a16="http://schemas.microsoft.com/office/drawing/2014/main" id="{AAD39510-5164-4122-B16C-2101BE62D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692150"/>
            <a:ext cx="7993459" cy="61341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has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is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hu-HU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‘other variables held constant’</a:t>
            </a:r>
            <a:endParaRPr lang="hu-HU" alt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1: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step-by-step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2: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step-by-step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1;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explained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‘other variables held constant’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hu-HU" alt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3: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‘other variables held constant’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hu-HU" alt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alt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‘other variables held constant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hu-HU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hu-HU" alt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2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designing </a:t>
            </a:r>
            <a:r>
              <a:rPr lang="hu-HU" alt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hu-HU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>
            <a:extLst>
              <a:ext uri="{FF2B5EF4-FFF2-40B4-BE49-F238E27FC236}">
                <a16:creationId xmlns:a16="http://schemas.microsoft.com/office/drawing/2014/main" id="{0DD0954D-4121-4088-9587-C0F9A9ED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" y="-23813"/>
            <a:ext cx="8855075" cy="546101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en-US" sz="32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hu-HU" altLang="en-US" sz="32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hu-HU" altLang="en-US" sz="32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altLang="en-US" sz="32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32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hu-HU" altLang="en-US" sz="3200" cap="none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hu-HU" altLang="en-US" sz="32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32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hu-HU" altLang="hu-HU" sz="3200" cap="none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kerekített téglalap 2">
            <a:extLst>
              <a:ext uri="{FF2B5EF4-FFF2-40B4-BE49-F238E27FC236}">
                <a16:creationId xmlns:a16="http://schemas.microsoft.com/office/drawing/2014/main" id="{02D5382E-B534-43A0-84AE-512F28C92513}"/>
              </a:ext>
            </a:extLst>
          </p:cNvPr>
          <p:cNvSpPr/>
          <p:nvPr/>
        </p:nvSpPr>
        <p:spPr>
          <a:xfrm>
            <a:off x="0" y="692150"/>
            <a:ext cx="4483100" cy="2578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6 student sheets for 6 lessons 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(45 min) in </a:t>
            </a:r>
            <a:r>
              <a:rPr lang="en-GB" b="1" u="sng" dirty="0">
                <a:solidFill>
                  <a:prstClr val="white"/>
                </a:solidFill>
                <a:latin typeface="Calibri" panose="020F0502020204030204" pitchFamily="34" charset="0"/>
              </a:rPr>
              <a:t>3 versions: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Type 1: </a:t>
            </a:r>
            <a:r>
              <a:rPr lang="en-GB" dirty="0">
                <a:solidFill>
                  <a:prstClr val="white"/>
                </a:solidFill>
                <a:latin typeface="Calibri" panose="020F0502020204030204" pitchFamily="34" charset="0"/>
              </a:rPr>
              <a:t>step-by-step experiments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Type 2: </a:t>
            </a:r>
            <a:r>
              <a:rPr lang="en-GB" dirty="0">
                <a:solidFill>
                  <a:prstClr val="white"/>
                </a:solidFill>
                <a:latin typeface="Calibri" panose="020F0502020204030204" pitchFamily="34" charset="0"/>
              </a:rPr>
              <a:t>step-by-step experiments + </a:t>
            </a: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</a:rPr>
              <a:t>principle</a:t>
            </a:r>
            <a:r>
              <a:rPr lang="hu-HU" dirty="0">
                <a:solidFill>
                  <a:srgbClr val="FFFF00"/>
                </a:solidFill>
                <a:latin typeface="Calibri" panose="020F0502020204030204" pitchFamily="34" charset="0"/>
              </a:rPr>
              <a:t>s</a:t>
            </a: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</a:rPr>
              <a:t> of experimental design explained 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AFTER </a:t>
            </a:r>
            <a:r>
              <a:rPr lang="en-GB" dirty="0">
                <a:latin typeface="Calibri" panose="020F0502020204030204" pitchFamily="34" charset="0"/>
              </a:rPr>
              <a:t>the experiments</a:t>
            </a:r>
            <a:endParaRPr lang="hu-HU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Type 3: </a:t>
            </a: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</a:rPr>
              <a:t>principle</a:t>
            </a:r>
            <a:r>
              <a:rPr lang="hu-HU" dirty="0">
                <a:solidFill>
                  <a:srgbClr val="FFFF00"/>
                </a:solidFill>
                <a:latin typeface="Calibri" panose="020F0502020204030204" pitchFamily="34" charset="0"/>
              </a:rPr>
              <a:t>s</a:t>
            </a:r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</a:rPr>
              <a:t> of experimental design explained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BEFORE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the experiments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and used in practice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4FD9F2EC-D8D5-40C1-A98F-29DA65A8EA7F}"/>
              </a:ext>
            </a:extLst>
          </p:cNvPr>
          <p:cNvSpPr/>
          <p:nvPr/>
        </p:nvSpPr>
        <p:spPr>
          <a:xfrm>
            <a:off x="782638" y="3343275"/>
            <a:ext cx="1603375" cy="73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Choosing sample</a:t>
            </a:r>
            <a:endParaRPr lang="hu-H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DD40A28E-8A9C-4F28-86AB-BD989F99BC7D}"/>
              </a:ext>
            </a:extLst>
          </p:cNvPr>
          <p:cNvSpPr/>
          <p:nvPr/>
        </p:nvSpPr>
        <p:spPr>
          <a:xfrm>
            <a:off x="784225" y="4398963"/>
            <a:ext cx="1495425" cy="54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Data collection</a:t>
            </a:r>
            <a:endParaRPr lang="hu-H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Lekerekített téglalap 41">
            <a:extLst>
              <a:ext uri="{FF2B5EF4-FFF2-40B4-BE49-F238E27FC236}">
                <a16:creationId xmlns:a16="http://schemas.microsoft.com/office/drawing/2014/main" id="{EF2DD3A0-843B-4EC4-8474-EE03F46176E3}"/>
              </a:ext>
            </a:extLst>
          </p:cNvPr>
          <p:cNvSpPr/>
          <p:nvPr/>
        </p:nvSpPr>
        <p:spPr>
          <a:xfrm>
            <a:off x="4095750" y="4318398"/>
            <a:ext cx="704850" cy="565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Pre-test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Lekerekített téglalap 42">
            <a:extLst>
              <a:ext uri="{FF2B5EF4-FFF2-40B4-BE49-F238E27FC236}">
                <a16:creationId xmlns:a16="http://schemas.microsoft.com/office/drawing/2014/main" id="{0D69A1E1-44FD-40E9-BF8B-3AF3598FF150}"/>
              </a:ext>
            </a:extLst>
          </p:cNvPr>
          <p:cNvSpPr/>
          <p:nvPr/>
        </p:nvSpPr>
        <p:spPr>
          <a:xfrm>
            <a:off x="5127229" y="4234657"/>
            <a:ext cx="2630488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6 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 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T</a:t>
            </a:r>
            <a:r>
              <a:rPr lang="en-GB" b="1" dirty="0" err="1">
                <a:solidFill>
                  <a:srgbClr val="FFFF00"/>
                </a:solidFill>
                <a:latin typeface="Calibri" panose="020F0502020204030204" pitchFamily="34" charset="0"/>
              </a:rPr>
              <a:t>ype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student sheets</a:t>
            </a:r>
            <a:endParaRPr lang="hu-HU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Lekerekített téglalap 43">
            <a:extLst>
              <a:ext uri="{FF2B5EF4-FFF2-40B4-BE49-F238E27FC236}">
                <a16:creationId xmlns:a16="http://schemas.microsoft.com/office/drawing/2014/main" id="{A6731F68-1BBA-4737-8E6C-24C6E254907F}"/>
              </a:ext>
            </a:extLst>
          </p:cNvPr>
          <p:cNvSpPr/>
          <p:nvPr/>
        </p:nvSpPr>
        <p:spPr>
          <a:xfrm>
            <a:off x="2574925" y="3340100"/>
            <a:ext cx="1323975" cy="77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Group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>
            <a:extLst>
              <a:ext uri="{FF2B5EF4-FFF2-40B4-BE49-F238E27FC236}">
                <a16:creationId xmlns:a16="http://schemas.microsoft.com/office/drawing/2014/main" id="{894377BD-9B4A-44FC-94F7-14C0504B0656}"/>
              </a:ext>
            </a:extLst>
          </p:cNvPr>
          <p:cNvSpPr/>
          <p:nvPr/>
        </p:nvSpPr>
        <p:spPr>
          <a:xfrm>
            <a:off x="2597150" y="4206875"/>
            <a:ext cx="1311275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Group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GB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>
            <a:extLst>
              <a:ext uri="{FF2B5EF4-FFF2-40B4-BE49-F238E27FC236}">
                <a16:creationId xmlns:a16="http://schemas.microsoft.com/office/drawing/2014/main" id="{427123A2-E070-44E4-8FF6-A49980EA4FCE}"/>
              </a:ext>
            </a:extLst>
          </p:cNvPr>
          <p:cNvSpPr/>
          <p:nvPr/>
        </p:nvSpPr>
        <p:spPr>
          <a:xfrm>
            <a:off x="7987902" y="4352925"/>
            <a:ext cx="695325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Post-test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Lekerekített téglalap 46">
            <a:extLst>
              <a:ext uri="{FF2B5EF4-FFF2-40B4-BE49-F238E27FC236}">
                <a16:creationId xmlns:a16="http://schemas.microsoft.com/office/drawing/2014/main" id="{67959975-FBA3-461B-8FB2-DF16CA4BD0BF}"/>
              </a:ext>
            </a:extLst>
          </p:cNvPr>
          <p:cNvSpPr/>
          <p:nvPr/>
        </p:nvSpPr>
        <p:spPr>
          <a:xfrm>
            <a:off x="7991475" y="3451225"/>
            <a:ext cx="695325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Post-test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ekerekített téglalap 47">
            <a:extLst>
              <a:ext uri="{FF2B5EF4-FFF2-40B4-BE49-F238E27FC236}">
                <a16:creationId xmlns:a16="http://schemas.microsoft.com/office/drawing/2014/main" id="{C0D3CA9E-2DF3-4F16-8EC3-1CD07B32C82A}"/>
              </a:ext>
            </a:extLst>
          </p:cNvPr>
          <p:cNvSpPr/>
          <p:nvPr/>
        </p:nvSpPr>
        <p:spPr>
          <a:xfrm>
            <a:off x="5130800" y="3349625"/>
            <a:ext cx="2632075" cy="73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6   T</a:t>
            </a:r>
            <a:r>
              <a:rPr lang="en-GB" b="1" dirty="0" err="1">
                <a:solidFill>
                  <a:prstClr val="white"/>
                </a:solidFill>
                <a:latin typeface="Calibri" panose="020F0502020204030204" pitchFamily="34" charset="0"/>
              </a:rPr>
              <a:t>ype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 1 student sheets</a:t>
            </a:r>
            <a:endParaRPr lang="hu-HU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Lekerekített téglalap 48">
            <a:extLst>
              <a:ext uri="{FF2B5EF4-FFF2-40B4-BE49-F238E27FC236}">
                <a16:creationId xmlns:a16="http://schemas.microsoft.com/office/drawing/2014/main" id="{2D2535DD-1801-40BC-AA03-F8E7E5D2A9A2}"/>
              </a:ext>
            </a:extLst>
          </p:cNvPr>
          <p:cNvSpPr/>
          <p:nvPr/>
        </p:nvSpPr>
        <p:spPr>
          <a:xfrm>
            <a:off x="4159250" y="3451225"/>
            <a:ext cx="711200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Pre-test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Lekerekített téglalap 49">
            <a:extLst>
              <a:ext uri="{FF2B5EF4-FFF2-40B4-BE49-F238E27FC236}">
                <a16:creationId xmlns:a16="http://schemas.microsoft.com/office/drawing/2014/main" id="{C7FFC7C8-F12A-4D0F-84A2-54A7D0F5EE42}"/>
              </a:ext>
            </a:extLst>
          </p:cNvPr>
          <p:cNvSpPr/>
          <p:nvPr/>
        </p:nvSpPr>
        <p:spPr>
          <a:xfrm>
            <a:off x="4602163" y="2116138"/>
            <a:ext cx="4491037" cy="741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Statistical analysis of data</a:t>
            </a:r>
            <a:endParaRPr lang="hu-H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9" name="Egyenes összekötő nyíllal 98">
            <a:extLst>
              <a:ext uri="{FF2B5EF4-FFF2-40B4-BE49-F238E27FC236}">
                <a16:creationId xmlns:a16="http://schemas.microsoft.com/office/drawing/2014/main" id="{B72CEC67-4DF2-49ED-82C6-131A5CFFBCDA}"/>
              </a:ext>
            </a:extLst>
          </p:cNvPr>
          <p:cNvCxnSpPr>
            <a:cxnSpLocks/>
          </p:cNvCxnSpPr>
          <p:nvPr/>
        </p:nvCxnSpPr>
        <p:spPr>
          <a:xfrm>
            <a:off x="1465263" y="4078288"/>
            <a:ext cx="7937" cy="327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>
            <a:extLst>
              <a:ext uri="{FF2B5EF4-FFF2-40B4-BE49-F238E27FC236}">
                <a16:creationId xmlns:a16="http://schemas.microsoft.com/office/drawing/2014/main" id="{6C8FBACF-D01F-4ED7-90EE-90834921A6DE}"/>
              </a:ext>
            </a:extLst>
          </p:cNvPr>
          <p:cNvCxnSpPr>
            <a:cxnSpLocks/>
            <a:stCxn id="9" idx="3"/>
            <a:endCxn id="44" idx="1"/>
          </p:cNvCxnSpPr>
          <p:nvPr/>
        </p:nvCxnSpPr>
        <p:spPr>
          <a:xfrm flipV="1">
            <a:off x="2279650" y="3729038"/>
            <a:ext cx="295275" cy="93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F09307CC-6929-4411-8E9C-380B227B7E0B}"/>
              </a:ext>
            </a:extLst>
          </p:cNvPr>
          <p:cNvSpPr/>
          <p:nvPr/>
        </p:nvSpPr>
        <p:spPr>
          <a:xfrm>
            <a:off x="2562225" y="5097463"/>
            <a:ext cx="133667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Group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06B0B4F9-A8D5-44F1-9AF1-37A3231EEDE9}"/>
              </a:ext>
            </a:extLst>
          </p:cNvPr>
          <p:cNvSpPr/>
          <p:nvPr/>
        </p:nvSpPr>
        <p:spPr>
          <a:xfrm>
            <a:off x="4124326" y="5215733"/>
            <a:ext cx="725487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Pre-test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1D95BDBD-A4BD-4481-8324-069FDF6CB9B2}"/>
              </a:ext>
            </a:extLst>
          </p:cNvPr>
          <p:cNvSpPr/>
          <p:nvPr/>
        </p:nvSpPr>
        <p:spPr>
          <a:xfrm>
            <a:off x="5121275" y="5119688"/>
            <a:ext cx="2630488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6 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 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T</a:t>
            </a:r>
            <a:r>
              <a:rPr lang="en-GB" b="1" dirty="0" err="1">
                <a:solidFill>
                  <a:srgbClr val="FFFF00"/>
                </a:solidFill>
                <a:latin typeface="Calibri" panose="020F0502020204030204" pitchFamily="34" charset="0"/>
              </a:rPr>
              <a:t>ype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3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student sheets</a:t>
            </a:r>
            <a:endParaRPr lang="hu-HU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92C75892-C50C-4F1B-8E41-A2D5B52F079F}"/>
              </a:ext>
            </a:extLst>
          </p:cNvPr>
          <p:cNvSpPr/>
          <p:nvPr/>
        </p:nvSpPr>
        <p:spPr>
          <a:xfrm>
            <a:off x="7991475" y="5216525"/>
            <a:ext cx="695325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Post-test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EEB59F26-2451-4CAD-849F-9D7A915EC592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9650" y="4668838"/>
            <a:ext cx="282575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A02E4C84-E670-46A6-93C7-DB1D0BC574CA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900" y="3717925"/>
            <a:ext cx="260350" cy="1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39D7CCF5-5157-4EDF-A030-FEC331B70A48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 flipV="1">
            <a:off x="3898900" y="5479258"/>
            <a:ext cx="225426" cy="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01A2D895-948C-4503-ABE9-CA7F1EE009B9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450" y="3717925"/>
            <a:ext cx="260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E608F50A-76D9-4E62-9FEE-31A58A60C710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4800600" y="4600973"/>
            <a:ext cx="326629" cy="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16EB5CA-23F8-49A8-8F9D-5CDD00C6C4CD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49813" y="5479258"/>
            <a:ext cx="271462" cy="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1360E7D8-ED63-4D6C-ABC7-2A3E883E2528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875" y="371792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EC21E37B-499B-4E79-B7D2-86BAF426E198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>
            <a:off x="7757717" y="4601370"/>
            <a:ext cx="230185" cy="19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D41B6A27-42A5-4AD1-A6D9-1BEB6BFB2B0F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1763" y="5480050"/>
            <a:ext cx="23971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8E3851EA-DDE5-4550-B301-0EA0E827F562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1763" y="54816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D4852514-67BD-4DD5-8770-618EA6D058B1}"/>
              </a:ext>
            </a:extLst>
          </p:cNvPr>
          <p:cNvCxnSpPr/>
          <p:nvPr/>
        </p:nvCxnSpPr>
        <p:spPr>
          <a:xfrm flipV="1">
            <a:off x="5019675" y="2876550"/>
            <a:ext cx="0" cy="242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A1A3B721-554A-4792-A34C-A18759F52EA7}"/>
              </a:ext>
            </a:extLst>
          </p:cNvPr>
          <p:cNvCxnSpPr/>
          <p:nvPr/>
        </p:nvCxnSpPr>
        <p:spPr>
          <a:xfrm rot="5400000" flipH="1" flipV="1">
            <a:off x="4104482" y="3656807"/>
            <a:ext cx="160813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F97C3F04-DF8D-4609-B6E7-95A7B12FF418}"/>
              </a:ext>
            </a:extLst>
          </p:cNvPr>
          <p:cNvCxnSpPr/>
          <p:nvPr/>
        </p:nvCxnSpPr>
        <p:spPr>
          <a:xfrm flipH="1">
            <a:off x="4870450" y="5300663"/>
            <a:ext cx="149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74702C3A-2D1A-455E-9AD3-CF30D2B73550}"/>
              </a:ext>
            </a:extLst>
          </p:cNvPr>
          <p:cNvCxnSpPr/>
          <p:nvPr/>
        </p:nvCxnSpPr>
        <p:spPr>
          <a:xfrm flipV="1">
            <a:off x="4810125" y="2876550"/>
            <a:ext cx="0" cy="563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E533259-E99C-45E7-82F9-392DFA340AB4}"/>
              </a:ext>
            </a:extLst>
          </p:cNvPr>
          <p:cNvCxnSpPr/>
          <p:nvPr/>
        </p:nvCxnSpPr>
        <p:spPr>
          <a:xfrm flipV="1">
            <a:off x="8975725" y="2835275"/>
            <a:ext cx="0" cy="264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6DD383E4-94A6-4C7C-BAA7-1B5E740DD347}"/>
              </a:ext>
            </a:extLst>
          </p:cNvPr>
          <p:cNvCxnSpPr/>
          <p:nvPr/>
        </p:nvCxnSpPr>
        <p:spPr>
          <a:xfrm flipV="1">
            <a:off x="8855075" y="2844800"/>
            <a:ext cx="0" cy="176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BB2AE152-B287-4E3C-8CD8-DA9F6041ABB0}"/>
              </a:ext>
            </a:extLst>
          </p:cNvPr>
          <p:cNvCxnSpPr/>
          <p:nvPr/>
        </p:nvCxnSpPr>
        <p:spPr>
          <a:xfrm flipV="1">
            <a:off x="8756650" y="2844800"/>
            <a:ext cx="0" cy="85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155E4841-98C6-4543-90C5-ECFBEAD51FB5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3163"/>
            <a:ext cx="6985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377FC3BF-02D8-4C17-B356-962B9DB5BEC7}"/>
              </a:ext>
            </a:extLst>
          </p:cNvPr>
          <p:cNvCxnSpPr>
            <a:stCxn id="46" idx="3"/>
          </p:cNvCxnSpPr>
          <p:nvPr/>
        </p:nvCxnSpPr>
        <p:spPr>
          <a:xfrm>
            <a:off x="8683227" y="4621212"/>
            <a:ext cx="168275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0F705ABD-428D-4104-A8C9-483932E5BEFF}"/>
              </a:ext>
            </a:extLst>
          </p:cNvPr>
          <p:cNvCxnSpPr>
            <a:stCxn id="151" idx="3"/>
          </p:cNvCxnSpPr>
          <p:nvPr/>
        </p:nvCxnSpPr>
        <p:spPr>
          <a:xfrm>
            <a:off x="8686800" y="5480050"/>
            <a:ext cx="2889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3947695B-A842-4B97-9C76-D6165BFB5F6A}"/>
              </a:ext>
            </a:extLst>
          </p:cNvPr>
          <p:cNvCxnSpPr>
            <a:stCxn id="9" idx="3"/>
          </p:cNvCxnSpPr>
          <p:nvPr/>
        </p:nvCxnSpPr>
        <p:spPr>
          <a:xfrm>
            <a:off x="2279650" y="4668838"/>
            <a:ext cx="366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52" name="Szövegdoboz 12">
            <a:extLst>
              <a:ext uri="{FF2B5EF4-FFF2-40B4-BE49-F238E27FC236}">
                <a16:creationId xmlns:a16="http://schemas.microsoft.com/office/drawing/2014/main" id="{CCF15A24-B80D-468C-9BA8-0E3B8772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13463"/>
            <a:ext cx="865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hu-HU" altLang="hu-HU" sz="2000" b="1" dirty="0">
                <a:solidFill>
                  <a:srgbClr val="993300"/>
                </a:solidFill>
                <a:latin typeface="Arial" panose="020B0604020202020204" pitchFamily="34" charset="0"/>
              </a:rPr>
              <a:t>THE RESEARCH MODEL FROM 2017/2018</a:t>
            </a:r>
            <a:endParaRPr lang="en-US" altLang="hu-HU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87" name="Egyenes összekötő nyíllal 86">
            <a:extLst>
              <a:ext uri="{FF2B5EF4-FFF2-40B4-BE49-F238E27FC236}">
                <a16:creationId xmlns:a16="http://schemas.microsoft.com/office/drawing/2014/main" id="{FCD249AA-F26F-4CE3-A5AC-AF96AFE87BE2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908425" y="4600973"/>
            <a:ext cx="187325" cy="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>
            <a:extLst>
              <a:ext uri="{FF2B5EF4-FFF2-40B4-BE49-F238E27FC236}">
                <a16:creationId xmlns:a16="http://schemas.microsoft.com/office/drawing/2014/main" id="{89BBA842-DE19-4F1D-B76E-8D3975295D75}"/>
              </a:ext>
            </a:extLst>
          </p:cNvPr>
          <p:cNvCxnSpPr/>
          <p:nvPr/>
        </p:nvCxnSpPr>
        <p:spPr>
          <a:xfrm>
            <a:off x="4810125" y="4467226"/>
            <a:ext cx="92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>
            <a:extLst>
              <a:ext uri="{FF2B5EF4-FFF2-40B4-BE49-F238E27FC236}">
                <a16:creationId xmlns:a16="http://schemas.microsoft.com/office/drawing/2014/main" id="{1B507F8D-63A9-491D-BB6A-A0F80823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6632"/>
            <a:ext cx="6686550" cy="115212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Mean differences on the </a:t>
            </a:r>
            <a:b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test</a:t>
            </a:r>
            <a:br>
              <a:rPr lang="hu-HU" alt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59" name="Tartalom helye 1">
            <a:extLst>
              <a:ext uri="{FF2B5EF4-FFF2-40B4-BE49-F238E27FC236}">
                <a16:creationId xmlns:a16="http://schemas.microsoft.com/office/drawing/2014/main" id="{213C3E86-7EAC-44D6-9ACF-DBD9773B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6165304"/>
            <a:ext cx="7416824" cy="438068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0.05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D957AC-DE5F-4807-B0E8-EB88415A5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295755"/>
              </p:ext>
            </p:extLst>
          </p:nvPr>
        </p:nvGraphicFramePr>
        <p:xfrm>
          <a:off x="1691680" y="1340768"/>
          <a:ext cx="67680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sillag: 4 ágú 1">
            <a:extLst>
              <a:ext uri="{FF2B5EF4-FFF2-40B4-BE49-F238E27FC236}">
                <a16:creationId xmlns:a16="http://schemas.microsoft.com/office/drawing/2014/main" id="{B424CE15-1293-4C9A-A020-1356F76D7E31}"/>
              </a:ext>
            </a:extLst>
          </p:cNvPr>
          <p:cNvSpPr/>
          <p:nvPr/>
        </p:nvSpPr>
        <p:spPr>
          <a:xfrm>
            <a:off x="3419872" y="350100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sillag: 4 ágú 8">
            <a:extLst>
              <a:ext uri="{FF2B5EF4-FFF2-40B4-BE49-F238E27FC236}">
                <a16:creationId xmlns:a16="http://schemas.microsoft.com/office/drawing/2014/main" id="{CD67C428-DE72-4EB7-8695-0D7D2455E43B}"/>
              </a:ext>
            </a:extLst>
          </p:cNvPr>
          <p:cNvSpPr/>
          <p:nvPr/>
        </p:nvSpPr>
        <p:spPr>
          <a:xfrm>
            <a:off x="1907704" y="627632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2643059-EB7B-499F-9D14-AE22F6B46536}"/>
              </a:ext>
            </a:extLst>
          </p:cNvPr>
          <p:cNvSpPr txBox="1"/>
          <p:nvPr/>
        </p:nvSpPr>
        <p:spPr>
          <a:xfrm>
            <a:off x="1420307" y="325536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Szálak">
  <a:themeElements>
    <a:clrScheme name="Vörös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11936</TotalTime>
  <Words>1205</Words>
  <Application>Microsoft Office PowerPoint</Application>
  <PresentationFormat>Diavetítés a képernyőre (4:3 oldalarány)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3_Szálak</vt:lpstr>
      <vt:lpstr>Teaching of the experimental design skills</vt:lpstr>
      <vt:lpstr>Content</vt:lpstr>
      <vt:lpstr>1.1. Research questions </vt:lpstr>
      <vt:lpstr>2.1. Research method of 2016/2017  </vt:lpstr>
      <vt:lpstr>2.2. The sample </vt:lpstr>
      <vt:lpstr>2.3. The research model of 2016/2017</vt:lpstr>
      <vt:lpstr>3.1. Changes in the 2nd year  </vt:lpstr>
      <vt:lpstr>3.2. Changes in the 2nd year</vt:lpstr>
      <vt:lpstr>4.1. Mean differences on the  whole test  </vt:lpstr>
      <vt:lpstr>4.2. Mean differences on the sub-tests  </vt:lpstr>
      <vt:lpstr>4.3. Mean differences on the sub-tests  </vt:lpstr>
      <vt:lpstr>5. Conclusions  </vt:lpstr>
      <vt:lpstr>6.1. How the main results have been used in our chemistry teacher education? </vt:lpstr>
      <vt:lpstr>6.2. How the main results have been used in our chemistry teacher education? </vt:lpstr>
      <vt:lpstr>This study was funded by the  Content Pedagogy Research Program of the  Hungarian Academy of Sciences. Many thanks for all the collegues’ work. Project No.: 471026.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Szalay Luca</cp:lastModifiedBy>
  <cp:revision>772</cp:revision>
  <cp:lastPrinted>2019-07-13T15:46:04Z</cp:lastPrinted>
  <dcterms:created xsi:type="dcterms:W3CDTF">2010-05-23T14:28:12Z</dcterms:created>
  <dcterms:modified xsi:type="dcterms:W3CDTF">2019-07-21T19:47:12Z</dcterms:modified>
</cp:coreProperties>
</file>