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61" r:id="rId2"/>
    <p:sldId id="260" r:id="rId3"/>
    <p:sldId id="265" r:id="rId4"/>
    <p:sldId id="354" r:id="rId5"/>
    <p:sldId id="356" r:id="rId6"/>
    <p:sldId id="358" r:id="rId7"/>
    <p:sldId id="363" r:id="rId8"/>
    <p:sldId id="365" r:id="rId9"/>
    <p:sldId id="359" r:id="rId10"/>
    <p:sldId id="373" r:id="rId11"/>
    <p:sldId id="364" r:id="rId12"/>
    <p:sldId id="357" r:id="rId13"/>
    <p:sldId id="361" r:id="rId14"/>
    <p:sldId id="338" r:id="rId15"/>
    <p:sldId id="368" r:id="rId16"/>
    <p:sldId id="367" r:id="rId17"/>
    <p:sldId id="355" r:id="rId18"/>
    <p:sldId id="369" r:id="rId19"/>
    <p:sldId id="371" r:id="rId20"/>
    <p:sldId id="372" r:id="rId21"/>
    <p:sldId id="362" r:id="rId22"/>
    <p:sldId id="266" r:id="rId23"/>
    <p:sldId id="264" r:id="rId24"/>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863"/>
    <a:srgbClr val="0128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51" autoAdjust="0"/>
    <p:restoredTop sz="91176" autoAdjust="0"/>
  </p:normalViewPr>
  <p:slideViewPr>
    <p:cSldViewPr snapToGrid="0" snapToObjects="1">
      <p:cViewPr varScale="1">
        <p:scale>
          <a:sx n="59" d="100"/>
          <a:sy n="59" d="100"/>
        </p:scale>
        <p:origin x="112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Munka1!$A$2</c:f>
              <c:strCache>
                <c:ptCount val="1"/>
                <c:pt idx="0">
                  <c:v>Group 1</c:v>
                </c:pt>
              </c:strCache>
            </c:strRef>
          </c:tx>
          <c:marker>
            <c:symbol val="none"/>
          </c:marker>
          <c:cat>
            <c:strRef>
              <c:f>Munka1!$B$1:$E$1</c:f>
              <c:strCache>
                <c:ptCount val="4"/>
                <c:pt idx="0">
                  <c:v>T0</c:v>
                </c:pt>
                <c:pt idx="1">
                  <c:v>T1</c:v>
                </c:pt>
                <c:pt idx="2">
                  <c:v>T2</c:v>
                </c:pt>
                <c:pt idx="3">
                  <c:v>T3</c:v>
                </c:pt>
              </c:strCache>
            </c:strRef>
          </c:cat>
          <c:val>
            <c:numRef>
              <c:f>Munka1!$B$2:$E$2</c:f>
              <c:numCache>
                <c:formatCode>General</c:formatCode>
                <c:ptCount val="4"/>
                <c:pt idx="0">
                  <c:v>4.76</c:v>
                </c:pt>
                <c:pt idx="1">
                  <c:v>4.43</c:v>
                </c:pt>
                <c:pt idx="2">
                  <c:v>4.28</c:v>
                </c:pt>
                <c:pt idx="3">
                  <c:v>4.41</c:v>
                </c:pt>
              </c:numCache>
            </c:numRef>
          </c:val>
          <c:smooth val="0"/>
          <c:extLst>
            <c:ext xmlns:c16="http://schemas.microsoft.com/office/drawing/2014/chart" uri="{C3380CC4-5D6E-409C-BE32-E72D297353CC}">
              <c16:uniqueId val="{00000000-218D-4599-AB1A-2D7BD2F08612}"/>
            </c:ext>
          </c:extLst>
        </c:ser>
        <c:ser>
          <c:idx val="1"/>
          <c:order val="1"/>
          <c:tx>
            <c:strRef>
              <c:f>Munka1!$A$3</c:f>
              <c:strCache>
                <c:ptCount val="1"/>
                <c:pt idx="0">
                  <c:v>Group 2</c:v>
                </c:pt>
              </c:strCache>
            </c:strRef>
          </c:tx>
          <c:marker>
            <c:symbol val="none"/>
          </c:marker>
          <c:cat>
            <c:strRef>
              <c:f>Munka1!$B$1:$E$1</c:f>
              <c:strCache>
                <c:ptCount val="4"/>
                <c:pt idx="0">
                  <c:v>T0</c:v>
                </c:pt>
                <c:pt idx="1">
                  <c:v>T1</c:v>
                </c:pt>
                <c:pt idx="2">
                  <c:v>T2</c:v>
                </c:pt>
                <c:pt idx="3">
                  <c:v>T3</c:v>
                </c:pt>
              </c:strCache>
            </c:strRef>
          </c:cat>
          <c:val>
            <c:numRef>
              <c:f>Munka1!$B$3:$E$3</c:f>
              <c:numCache>
                <c:formatCode>General</c:formatCode>
                <c:ptCount val="4"/>
                <c:pt idx="0">
                  <c:v>4.67</c:v>
                </c:pt>
                <c:pt idx="1">
                  <c:v>4.45</c:v>
                </c:pt>
                <c:pt idx="2">
                  <c:v>4.12</c:v>
                </c:pt>
                <c:pt idx="3">
                  <c:v>4.0599999999999996</c:v>
                </c:pt>
              </c:numCache>
            </c:numRef>
          </c:val>
          <c:smooth val="0"/>
          <c:extLst>
            <c:ext xmlns:c16="http://schemas.microsoft.com/office/drawing/2014/chart" uri="{C3380CC4-5D6E-409C-BE32-E72D297353CC}">
              <c16:uniqueId val="{00000001-218D-4599-AB1A-2D7BD2F08612}"/>
            </c:ext>
          </c:extLst>
        </c:ser>
        <c:ser>
          <c:idx val="2"/>
          <c:order val="2"/>
          <c:tx>
            <c:strRef>
              <c:f>Munka1!$A$4</c:f>
              <c:strCache>
                <c:ptCount val="1"/>
                <c:pt idx="0">
                  <c:v>Group 3</c:v>
                </c:pt>
              </c:strCache>
            </c:strRef>
          </c:tx>
          <c:marker>
            <c:symbol val="none"/>
          </c:marker>
          <c:cat>
            <c:strRef>
              <c:f>Munka1!$B$1:$E$1</c:f>
              <c:strCache>
                <c:ptCount val="4"/>
                <c:pt idx="0">
                  <c:v>T0</c:v>
                </c:pt>
                <c:pt idx="1">
                  <c:v>T1</c:v>
                </c:pt>
                <c:pt idx="2">
                  <c:v>T2</c:v>
                </c:pt>
                <c:pt idx="3">
                  <c:v>T3</c:v>
                </c:pt>
              </c:strCache>
            </c:strRef>
          </c:cat>
          <c:val>
            <c:numRef>
              <c:f>Munka1!$B$4:$E$4</c:f>
              <c:numCache>
                <c:formatCode>General</c:formatCode>
                <c:ptCount val="4"/>
                <c:pt idx="0">
                  <c:v>4.79</c:v>
                </c:pt>
                <c:pt idx="1">
                  <c:v>4.47</c:v>
                </c:pt>
                <c:pt idx="2">
                  <c:v>4.2300000000000004</c:v>
                </c:pt>
                <c:pt idx="3">
                  <c:v>4.13</c:v>
                </c:pt>
              </c:numCache>
            </c:numRef>
          </c:val>
          <c:smooth val="0"/>
          <c:extLst>
            <c:ext xmlns:c16="http://schemas.microsoft.com/office/drawing/2014/chart" uri="{C3380CC4-5D6E-409C-BE32-E72D297353CC}">
              <c16:uniqueId val="{00000002-218D-4599-AB1A-2D7BD2F08612}"/>
            </c:ext>
          </c:extLst>
        </c:ser>
        <c:dLbls>
          <c:showLegendKey val="0"/>
          <c:showVal val="0"/>
          <c:showCatName val="0"/>
          <c:showSerName val="0"/>
          <c:showPercent val="0"/>
          <c:showBubbleSize val="0"/>
        </c:dLbls>
        <c:smooth val="0"/>
        <c:axId val="135430144"/>
        <c:axId val="114353280"/>
      </c:lineChart>
      <c:catAx>
        <c:axId val="135430144"/>
        <c:scaling>
          <c:orientation val="minMax"/>
        </c:scaling>
        <c:delete val="0"/>
        <c:axPos val="b"/>
        <c:numFmt formatCode="General" sourceLinked="0"/>
        <c:majorTickMark val="out"/>
        <c:minorTickMark val="none"/>
        <c:tickLblPos val="nextTo"/>
        <c:crossAx val="114353280"/>
        <c:crosses val="autoZero"/>
        <c:auto val="1"/>
        <c:lblAlgn val="ctr"/>
        <c:lblOffset val="100"/>
        <c:noMultiLvlLbl val="0"/>
      </c:catAx>
      <c:valAx>
        <c:axId val="114353280"/>
        <c:scaling>
          <c:orientation val="minMax"/>
          <c:max val="5"/>
          <c:min val="3"/>
        </c:scaling>
        <c:delete val="0"/>
        <c:axPos val="l"/>
        <c:majorGridlines/>
        <c:numFmt formatCode="General" sourceLinked="1"/>
        <c:majorTickMark val="out"/>
        <c:minorTickMark val="none"/>
        <c:tickLblPos val="nextTo"/>
        <c:crossAx val="135430144"/>
        <c:crosses val="autoZero"/>
        <c:crossBetween val="between"/>
        <c:majorUnit val="1"/>
        <c:minorUnit val="4.0000000000000008E-2"/>
      </c:valAx>
    </c:plotArea>
    <c:legend>
      <c:legendPos val="r"/>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3.4451273914337589E-2"/>
          <c:y val="1.9673539366244074E-2"/>
          <c:w val="0.84110594447826825"/>
          <c:h val="0.88344477576932345"/>
        </c:manualLayout>
      </c:layout>
      <c:lineChart>
        <c:grouping val="standard"/>
        <c:varyColors val="0"/>
        <c:ser>
          <c:idx val="0"/>
          <c:order val="0"/>
          <c:tx>
            <c:strRef>
              <c:f>Munka1!$A$33</c:f>
              <c:strCache>
                <c:ptCount val="1"/>
                <c:pt idx="0">
                  <c:v>Group 1</c:v>
                </c:pt>
              </c:strCache>
            </c:strRef>
          </c:tx>
          <c:marker>
            <c:symbol val="none"/>
          </c:marker>
          <c:cat>
            <c:strRef>
              <c:f>Munka1!$B$32:$E$32</c:f>
              <c:strCache>
                <c:ptCount val="4"/>
                <c:pt idx="0">
                  <c:v>T0</c:v>
                </c:pt>
                <c:pt idx="1">
                  <c:v>T1</c:v>
                </c:pt>
                <c:pt idx="2">
                  <c:v>T2</c:v>
                </c:pt>
                <c:pt idx="3">
                  <c:v>T3</c:v>
                </c:pt>
              </c:strCache>
            </c:strRef>
          </c:cat>
          <c:val>
            <c:numRef>
              <c:f>Munka1!$B$33:$E$33</c:f>
              <c:numCache>
                <c:formatCode>General</c:formatCode>
                <c:ptCount val="4"/>
                <c:pt idx="0">
                  <c:v>3.89</c:v>
                </c:pt>
                <c:pt idx="1">
                  <c:v>4</c:v>
                </c:pt>
                <c:pt idx="2">
                  <c:v>3.54</c:v>
                </c:pt>
                <c:pt idx="3">
                  <c:v>3.37</c:v>
                </c:pt>
              </c:numCache>
            </c:numRef>
          </c:val>
          <c:smooth val="0"/>
          <c:extLst>
            <c:ext xmlns:c16="http://schemas.microsoft.com/office/drawing/2014/chart" uri="{C3380CC4-5D6E-409C-BE32-E72D297353CC}">
              <c16:uniqueId val="{00000000-1190-4ED5-96F5-EDFE21131DA0}"/>
            </c:ext>
          </c:extLst>
        </c:ser>
        <c:ser>
          <c:idx val="1"/>
          <c:order val="1"/>
          <c:tx>
            <c:strRef>
              <c:f>Munka1!$A$34</c:f>
              <c:strCache>
                <c:ptCount val="1"/>
                <c:pt idx="0">
                  <c:v>Group 2</c:v>
                </c:pt>
              </c:strCache>
            </c:strRef>
          </c:tx>
          <c:marker>
            <c:symbol val="none"/>
          </c:marker>
          <c:cat>
            <c:strRef>
              <c:f>Munka1!$B$32:$E$32</c:f>
              <c:strCache>
                <c:ptCount val="4"/>
                <c:pt idx="0">
                  <c:v>T0</c:v>
                </c:pt>
                <c:pt idx="1">
                  <c:v>T1</c:v>
                </c:pt>
                <c:pt idx="2">
                  <c:v>T2</c:v>
                </c:pt>
                <c:pt idx="3">
                  <c:v>T3</c:v>
                </c:pt>
              </c:strCache>
            </c:strRef>
          </c:cat>
          <c:val>
            <c:numRef>
              <c:f>Munka1!$B$34:$E$34</c:f>
              <c:numCache>
                <c:formatCode>General</c:formatCode>
                <c:ptCount val="4"/>
                <c:pt idx="0">
                  <c:v>4.03</c:v>
                </c:pt>
                <c:pt idx="1">
                  <c:v>3.76</c:v>
                </c:pt>
                <c:pt idx="2">
                  <c:v>3.29</c:v>
                </c:pt>
                <c:pt idx="3">
                  <c:v>3.17</c:v>
                </c:pt>
              </c:numCache>
            </c:numRef>
          </c:val>
          <c:smooth val="0"/>
          <c:extLst>
            <c:ext xmlns:c16="http://schemas.microsoft.com/office/drawing/2014/chart" uri="{C3380CC4-5D6E-409C-BE32-E72D297353CC}">
              <c16:uniqueId val="{00000001-1190-4ED5-96F5-EDFE21131DA0}"/>
            </c:ext>
          </c:extLst>
        </c:ser>
        <c:ser>
          <c:idx val="2"/>
          <c:order val="2"/>
          <c:tx>
            <c:strRef>
              <c:f>Munka1!$A$35</c:f>
              <c:strCache>
                <c:ptCount val="1"/>
                <c:pt idx="0">
                  <c:v>Group 3</c:v>
                </c:pt>
              </c:strCache>
            </c:strRef>
          </c:tx>
          <c:marker>
            <c:symbol val="none"/>
          </c:marker>
          <c:cat>
            <c:strRef>
              <c:f>Munka1!$B$32:$E$32</c:f>
              <c:strCache>
                <c:ptCount val="4"/>
                <c:pt idx="0">
                  <c:v>T0</c:v>
                </c:pt>
                <c:pt idx="1">
                  <c:v>T1</c:v>
                </c:pt>
                <c:pt idx="2">
                  <c:v>T2</c:v>
                </c:pt>
                <c:pt idx="3">
                  <c:v>T3</c:v>
                </c:pt>
              </c:strCache>
            </c:strRef>
          </c:cat>
          <c:val>
            <c:numRef>
              <c:f>Munka1!$B$35:$E$35</c:f>
              <c:numCache>
                <c:formatCode>General</c:formatCode>
                <c:ptCount val="4"/>
                <c:pt idx="0">
                  <c:v>3.72</c:v>
                </c:pt>
                <c:pt idx="1">
                  <c:v>3.68</c:v>
                </c:pt>
                <c:pt idx="2">
                  <c:v>3.24</c:v>
                </c:pt>
                <c:pt idx="3">
                  <c:v>3.07</c:v>
                </c:pt>
              </c:numCache>
            </c:numRef>
          </c:val>
          <c:smooth val="0"/>
          <c:extLst>
            <c:ext xmlns:c16="http://schemas.microsoft.com/office/drawing/2014/chart" uri="{C3380CC4-5D6E-409C-BE32-E72D297353CC}">
              <c16:uniqueId val="{00000002-1190-4ED5-96F5-EDFE21131DA0}"/>
            </c:ext>
          </c:extLst>
        </c:ser>
        <c:dLbls>
          <c:showLegendKey val="0"/>
          <c:showVal val="0"/>
          <c:showCatName val="0"/>
          <c:showSerName val="0"/>
          <c:showPercent val="0"/>
          <c:showBubbleSize val="0"/>
        </c:dLbls>
        <c:smooth val="0"/>
        <c:axId val="84652032"/>
        <c:axId val="114177664"/>
      </c:lineChart>
      <c:catAx>
        <c:axId val="84652032"/>
        <c:scaling>
          <c:orientation val="minMax"/>
        </c:scaling>
        <c:delete val="0"/>
        <c:axPos val="b"/>
        <c:numFmt formatCode="General" sourceLinked="0"/>
        <c:majorTickMark val="out"/>
        <c:minorTickMark val="none"/>
        <c:tickLblPos val="nextTo"/>
        <c:crossAx val="114177664"/>
        <c:crosses val="autoZero"/>
        <c:auto val="1"/>
        <c:lblAlgn val="ctr"/>
        <c:lblOffset val="100"/>
        <c:noMultiLvlLbl val="0"/>
      </c:catAx>
      <c:valAx>
        <c:axId val="114177664"/>
        <c:scaling>
          <c:orientation val="minMax"/>
          <c:max val="5"/>
          <c:min val="3"/>
        </c:scaling>
        <c:delete val="0"/>
        <c:axPos val="l"/>
        <c:majorGridlines/>
        <c:numFmt formatCode="General" sourceLinked="1"/>
        <c:majorTickMark val="out"/>
        <c:minorTickMark val="none"/>
        <c:tickLblPos val="nextTo"/>
        <c:crossAx val="84652032"/>
        <c:crosses val="autoZero"/>
        <c:crossBetween val="between"/>
        <c:majorUnit val="1"/>
        <c:minorUnit val="0.1"/>
      </c:valAx>
    </c:plotArea>
    <c:legend>
      <c:legendPos val="r"/>
      <c:overlay val="0"/>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Munka1!$A$45</c:f>
              <c:strCache>
                <c:ptCount val="1"/>
                <c:pt idx="0">
                  <c:v>Group 1</c:v>
                </c:pt>
              </c:strCache>
            </c:strRef>
          </c:tx>
          <c:marker>
            <c:symbol val="none"/>
          </c:marker>
          <c:cat>
            <c:strRef>
              <c:f>Munka1!$B$44:$E$44</c:f>
              <c:strCache>
                <c:ptCount val="4"/>
                <c:pt idx="0">
                  <c:v>T0</c:v>
                </c:pt>
                <c:pt idx="1">
                  <c:v>T1</c:v>
                </c:pt>
                <c:pt idx="2">
                  <c:v>T2</c:v>
                </c:pt>
                <c:pt idx="3">
                  <c:v>T3</c:v>
                </c:pt>
              </c:strCache>
            </c:strRef>
          </c:cat>
          <c:val>
            <c:numRef>
              <c:f>Munka1!$B$45:$E$45</c:f>
              <c:numCache>
                <c:formatCode>General</c:formatCode>
                <c:ptCount val="4"/>
                <c:pt idx="0">
                  <c:v>4.47</c:v>
                </c:pt>
                <c:pt idx="1">
                  <c:v>4.47</c:v>
                </c:pt>
                <c:pt idx="2">
                  <c:v>4.53</c:v>
                </c:pt>
                <c:pt idx="3">
                  <c:v>4.54</c:v>
                </c:pt>
              </c:numCache>
            </c:numRef>
          </c:val>
          <c:smooth val="0"/>
          <c:extLst>
            <c:ext xmlns:c16="http://schemas.microsoft.com/office/drawing/2014/chart" uri="{C3380CC4-5D6E-409C-BE32-E72D297353CC}">
              <c16:uniqueId val="{00000000-2ED2-426E-8A6B-B9229B82BA43}"/>
            </c:ext>
          </c:extLst>
        </c:ser>
        <c:ser>
          <c:idx val="1"/>
          <c:order val="1"/>
          <c:tx>
            <c:strRef>
              <c:f>Munka1!$A$46</c:f>
              <c:strCache>
                <c:ptCount val="1"/>
                <c:pt idx="0">
                  <c:v>Group 2</c:v>
                </c:pt>
              </c:strCache>
            </c:strRef>
          </c:tx>
          <c:marker>
            <c:symbol val="none"/>
          </c:marker>
          <c:cat>
            <c:strRef>
              <c:f>Munka1!$B$44:$E$44</c:f>
              <c:strCache>
                <c:ptCount val="4"/>
                <c:pt idx="0">
                  <c:v>T0</c:v>
                </c:pt>
                <c:pt idx="1">
                  <c:v>T1</c:v>
                </c:pt>
                <c:pt idx="2">
                  <c:v>T2</c:v>
                </c:pt>
                <c:pt idx="3">
                  <c:v>T3</c:v>
                </c:pt>
              </c:strCache>
            </c:strRef>
          </c:cat>
          <c:val>
            <c:numRef>
              <c:f>Munka1!$B$46:$E$46</c:f>
              <c:numCache>
                <c:formatCode>General</c:formatCode>
                <c:ptCount val="4"/>
                <c:pt idx="0">
                  <c:v>4.5999999999999996</c:v>
                </c:pt>
                <c:pt idx="1">
                  <c:v>4.4400000000000004</c:v>
                </c:pt>
                <c:pt idx="2">
                  <c:v>4.4000000000000004</c:v>
                </c:pt>
                <c:pt idx="3">
                  <c:v>4.38</c:v>
                </c:pt>
              </c:numCache>
            </c:numRef>
          </c:val>
          <c:smooth val="0"/>
          <c:extLst>
            <c:ext xmlns:c16="http://schemas.microsoft.com/office/drawing/2014/chart" uri="{C3380CC4-5D6E-409C-BE32-E72D297353CC}">
              <c16:uniqueId val="{00000001-2ED2-426E-8A6B-B9229B82BA43}"/>
            </c:ext>
          </c:extLst>
        </c:ser>
        <c:ser>
          <c:idx val="2"/>
          <c:order val="2"/>
          <c:tx>
            <c:strRef>
              <c:f>Munka1!$A$47</c:f>
              <c:strCache>
                <c:ptCount val="1"/>
                <c:pt idx="0">
                  <c:v>Group 3</c:v>
                </c:pt>
              </c:strCache>
            </c:strRef>
          </c:tx>
          <c:marker>
            <c:symbol val="none"/>
          </c:marker>
          <c:cat>
            <c:strRef>
              <c:f>Munka1!$B$44:$E$44</c:f>
              <c:strCache>
                <c:ptCount val="4"/>
                <c:pt idx="0">
                  <c:v>T0</c:v>
                </c:pt>
                <c:pt idx="1">
                  <c:v>T1</c:v>
                </c:pt>
                <c:pt idx="2">
                  <c:v>T2</c:v>
                </c:pt>
                <c:pt idx="3">
                  <c:v>T3</c:v>
                </c:pt>
              </c:strCache>
            </c:strRef>
          </c:cat>
          <c:val>
            <c:numRef>
              <c:f>Munka1!$B$47:$E$47</c:f>
              <c:numCache>
                <c:formatCode>General</c:formatCode>
                <c:ptCount val="4"/>
                <c:pt idx="0">
                  <c:v>4.5</c:v>
                </c:pt>
                <c:pt idx="1">
                  <c:v>4.3600000000000003</c:v>
                </c:pt>
                <c:pt idx="2">
                  <c:v>4.5</c:v>
                </c:pt>
                <c:pt idx="3">
                  <c:v>4.42</c:v>
                </c:pt>
              </c:numCache>
            </c:numRef>
          </c:val>
          <c:smooth val="0"/>
          <c:extLst>
            <c:ext xmlns:c16="http://schemas.microsoft.com/office/drawing/2014/chart" uri="{C3380CC4-5D6E-409C-BE32-E72D297353CC}">
              <c16:uniqueId val="{00000002-2ED2-426E-8A6B-B9229B82BA43}"/>
            </c:ext>
          </c:extLst>
        </c:ser>
        <c:dLbls>
          <c:showLegendKey val="0"/>
          <c:showVal val="0"/>
          <c:showCatName val="0"/>
          <c:showSerName val="0"/>
          <c:showPercent val="0"/>
          <c:showBubbleSize val="0"/>
        </c:dLbls>
        <c:smooth val="0"/>
        <c:axId val="80534016"/>
        <c:axId val="81348288"/>
      </c:lineChart>
      <c:catAx>
        <c:axId val="80534016"/>
        <c:scaling>
          <c:orientation val="minMax"/>
        </c:scaling>
        <c:delete val="0"/>
        <c:axPos val="b"/>
        <c:numFmt formatCode="General" sourceLinked="0"/>
        <c:majorTickMark val="out"/>
        <c:minorTickMark val="none"/>
        <c:tickLblPos val="nextTo"/>
        <c:crossAx val="81348288"/>
        <c:crosses val="autoZero"/>
        <c:auto val="1"/>
        <c:lblAlgn val="ctr"/>
        <c:lblOffset val="100"/>
        <c:noMultiLvlLbl val="0"/>
      </c:catAx>
      <c:valAx>
        <c:axId val="81348288"/>
        <c:scaling>
          <c:orientation val="minMax"/>
          <c:max val="5"/>
          <c:min val="3"/>
        </c:scaling>
        <c:delete val="0"/>
        <c:axPos val="l"/>
        <c:majorGridlines/>
        <c:numFmt formatCode="General" sourceLinked="1"/>
        <c:majorTickMark val="out"/>
        <c:minorTickMark val="none"/>
        <c:tickLblPos val="nextTo"/>
        <c:crossAx val="80534016"/>
        <c:crosses val="autoZero"/>
        <c:crossBetween val="between"/>
        <c:majorUnit val="1"/>
        <c:minorUnit val="1.0000000000000002E-2"/>
      </c:valAx>
    </c:plotArea>
    <c:legend>
      <c:legendPos val="r"/>
      <c:overlay val="0"/>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1176819543342652E-2"/>
          <c:y val="2.2139670734925048E-2"/>
          <c:w val="0.81839961307056264"/>
          <c:h val="0.88730175677582857"/>
        </c:manualLayout>
      </c:layout>
      <c:lineChart>
        <c:grouping val="standard"/>
        <c:varyColors val="0"/>
        <c:ser>
          <c:idx val="0"/>
          <c:order val="0"/>
          <c:tx>
            <c:strRef>
              <c:f>Munka1!$A$57</c:f>
              <c:strCache>
                <c:ptCount val="1"/>
                <c:pt idx="0">
                  <c:v>Group 1</c:v>
                </c:pt>
              </c:strCache>
            </c:strRef>
          </c:tx>
          <c:marker>
            <c:symbol val="none"/>
          </c:marker>
          <c:cat>
            <c:strRef>
              <c:f>Munka1!$B$56:$E$56</c:f>
              <c:strCache>
                <c:ptCount val="4"/>
                <c:pt idx="0">
                  <c:v>T0</c:v>
                </c:pt>
                <c:pt idx="1">
                  <c:v>T1</c:v>
                </c:pt>
                <c:pt idx="2">
                  <c:v>T2</c:v>
                </c:pt>
                <c:pt idx="3">
                  <c:v>T3</c:v>
                </c:pt>
              </c:strCache>
            </c:strRef>
          </c:cat>
          <c:val>
            <c:numRef>
              <c:f>Munka1!$B$57:$E$57</c:f>
              <c:numCache>
                <c:formatCode>General</c:formatCode>
                <c:ptCount val="4"/>
                <c:pt idx="0">
                  <c:v>3.72</c:v>
                </c:pt>
                <c:pt idx="1">
                  <c:v>3.75</c:v>
                </c:pt>
                <c:pt idx="2">
                  <c:v>3.59</c:v>
                </c:pt>
                <c:pt idx="3">
                  <c:v>3.7</c:v>
                </c:pt>
              </c:numCache>
            </c:numRef>
          </c:val>
          <c:smooth val="0"/>
          <c:extLst>
            <c:ext xmlns:c16="http://schemas.microsoft.com/office/drawing/2014/chart" uri="{C3380CC4-5D6E-409C-BE32-E72D297353CC}">
              <c16:uniqueId val="{00000000-D2A9-4B38-8BEE-0063FDF281D9}"/>
            </c:ext>
          </c:extLst>
        </c:ser>
        <c:ser>
          <c:idx val="1"/>
          <c:order val="1"/>
          <c:tx>
            <c:strRef>
              <c:f>Munka1!$A$58</c:f>
              <c:strCache>
                <c:ptCount val="1"/>
                <c:pt idx="0">
                  <c:v>Group 2</c:v>
                </c:pt>
              </c:strCache>
            </c:strRef>
          </c:tx>
          <c:marker>
            <c:symbol val="none"/>
          </c:marker>
          <c:cat>
            <c:strRef>
              <c:f>Munka1!$B$56:$E$56</c:f>
              <c:strCache>
                <c:ptCount val="4"/>
                <c:pt idx="0">
                  <c:v>T0</c:v>
                </c:pt>
                <c:pt idx="1">
                  <c:v>T1</c:v>
                </c:pt>
                <c:pt idx="2">
                  <c:v>T2</c:v>
                </c:pt>
                <c:pt idx="3">
                  <c:v>T3</c:v>
                </c:pt>
              </c:strCache>
            </c:strRef>
          </c:cat>
          <c:val>
            <c:numRef>
              <c:f>Munka1!$B$58:$E$58</c:f>
              <c:numCache>
                <c:formatCode>General</c:formatCode>
                <c:ptCount val="4"/>
                <c:pt idx="0">
                  <c:v>3.57</c:v>
                </c:pt>
                <c:pt idx="1">
                  <c:v>3.67</c:v>
                </c:pt>
                <c:pt idx="2">
                  <c:v>3.61</c:v>
                </c:pt>
                <c:pt idx="3">
                  <c:v>3.69</c:v>
                </c:pt>
              </c:numCache>
            </c:numRef>
          </c:val>
          <c:smooth val="0"/>
          <c:extLst>
            <c:ext xmlns:c16="http://schemas.microsoft.com/office/drawing/2014/chart" uri="{C3380CC4-5D6E-409C-BE32-E72D297353CC}">
              <c16:uniqueId val="{00000001-D2A9-4B38-8BEE-0063FDF281D9}"/>
            </c:ext>
          </c:extLst>
        </c:ser>
        <c:ser>
          <c:idx val="2"/>
          <c:order val="2"/>
          <c:tx>
            <c:strRef>
              <c:f>Munka1!$A$59</c:f>
              <c:strCache>
                <c:ptCount val="1"/>
                <c:pt idx="0">
                  <c:v>Group 3</c:v>
                </c:pt>
              </c:strCache>
            </c:strRef>
          </c:tx>
          <c:marker>
            <c:symbol val="none"/>
          </c:marker>
          <c:cat>
            <c:strRef>
              <c:f>Munka1!$B$56:$E$56</c:f>
              <c:strCache>
                <c:ptCount val="4"/>
                <c:pt idx="0">
                  <c:v>T0</c:v>
                </c:pt>
                <c:pt idx="1">
                  <c:v>T1</c:v>
                </c:pt>
                <c:pt idx="2">
                  <c:v>T2</c:v>
                </c:pt>
                <c:pt idx="3">
                  <c:v>T3</c:v>
                </c:pt>
              </c:strCache>
            </c:strRef>
          </c:cat>
          <c:val>
            <c:numRef>
              <c:f>Munka1!$B$59:$E$59</c:f>
              <c:numCache>
                <c:formatCode>General</c:formatCode>
                <c:ptCount val="4"/>
                <c:pt idx="0">
                  <c:v>3.6</c:v>
                </c:pt>
                <c:pt idx="1">
                  <c:v>3.47</c:v>
                </c:pt>
                <c:pt idx="2">
                  <c:v>3.46</c:v>
                </c:pt>
                <c:pt idx="3">
                  <c:v>3.52</c:v>
                </c:pt>
              </c:numCache>
            </c:numRef>
          </c:val>
          <c:smooth val="0"/>
          <c:extLst>
            <c:ext xmlns:c16="http://schemas.microsoft.com/office/drawing/2014/chart" uri="{C3380CC4-5D6E-409C-BE32-E72D297353CC}">
              <c16:uniqueId val="{00000002-D2A9-4B38-8BEE-0063FDF281D9}"/>
            </c:ext>
          </c:extLst>
        </c:ser>
        <c:dLbls>
          <c:showLegendKey val="0"/>
          <c:showVal val="0"/>
          <c:showCatName val="0"/>
          <c:showSerName val="0"/>
          <c:showPercent val="0"/>
          <c:showBubbleSize val="0"/>
        </c:dLbls>
        <c:smooth val="0"/>
        <c:axId val="81302528"/>
        <c:axId val="81350016"/>
      </c:lineChart>
      <c:catAx>
        <c:axId val="81302528"/>
        <c:scaling>
          <c:orientation val="minMax"/>
        </c:scaling>
        <c:delete val="0"/>
        <c:axPos val="b"/>
        <c:numFmt formatCode="General" sourceLinked="0"/>
        <c:majorTickMark val="out"/>
        <c:minorTickMark val="none"/>
        <c:tickLblPos val="nextTo"/>
        <c:crossAx val="81350016"/>
        <c:crosses val="autoZero"/>
        <c:auto val="1"/>
        <c:lblAlgn val="ctr"/>
        <c:lblOffset val="100"/>
        <c:noMultiLvlLbl val="0"/>
      </c:catAx>
      <c:valAx>
        <c:axId val="81350016"/>
        <c:scaling>
          <c:orientation val="minMax"/>
          <c:max val="5"/>
          <c:min val="3"/>
        </c:scaling>
        <c:delete val="0"/>
        <c:axPos val="l"/>
        <c:majorGridlines/>
        <c:numFmt formatCode="General" sourceLinked="1"/>
        <c:majorTickMark val="out"/>
        <c:minorTickMark val="none"/>
        <c:tickLblPos val="nextTo"/>
        <c:crossAx val="81302528"/>
        <c:crosses val="autoZero"/>
        <c:crossBetween val="between"/>
        <c:majorUnit val="1"/>
        <c:minorUnit val="1.0000000000000002E-2"/>
      </c:valAx>
    </c:plotArea>
    <c:legend>
      <c:legendPos val="r"/>
      <c:overlay val="0"/>
    </c:legend>
    <c:plotVisOnly val="1"/>
    <c:dispBlanksAs val="gap"/>
    <c:showDLblsOverMax val="0"/>
  </c:chart>
  <c:externalData r:id="rId2">
    <c:autoUpdate val="0"/>
  </c:externalData>
</c:chartSpac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7T07:24:38.918"/>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7T07:24:50.068"/>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7T07:24:50.728"/>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7T07:24:51.728"/>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7T07:24:39.918"/>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7T07:24:40.278"/>
    </inkml:context>
    <inkml:brush xml:id="br0">
      <inkml:brushProperty name="width" value="0.05" units="cm"/>
      <inkml:brushProperty name="height" value="0.05" units="cm"/>
      <inkml:brushProperty name="color" value="#E71224"/>
    </inkml:brush>
  </inkml:definitions>
  <inkml:trace contextRef="#ctx0" brushRef="#br0">7 1 24575,'-6'0'0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7T07:24:48.008"/>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7T07:24:40.893"/>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7T07:24:41.278"/>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7T07:24:48.824"/>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7T07:24:49.168"/>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7T07:24:49.688"/>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7A3DF3-B660-4B7A-9A12-C36B3A3FFE89}" type="datetimeFigureOut">
              <a:rPr lang="hu-HU" smtClean="0"/>
              <a:t>2024. 09. 06.</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2A19B0-19EA-4182-B1D8-8CA6FD24F12A}" type="slidenum">
              <a:rPr lang="hu-HU" smtClean="0"/>
              <a:t>‹#›</a:t>
            </a:fld>
            <a:endParaRPr lang="hu-HU"/>
          </a:p>
        </p:txBody>
      </p:sp>
    </p:spTree>
    <p:extLst>
      <p:ext uri="{BB962C8B-B14F-4D97-AF65-F5344CB8AC3E}">
        <p14:creationId xmlns:p14="http://schemas.microsoft.com/office/powerpoint/2010/main" val="3932943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552A19B0-19EA-4182-B1D8-8CA6FD24F12A}" type="slidenum">
              <a:rPr lang="hu-HU" smtClean="0"/>
              <a:t>3</a:t>
            </a:fld>
            <a:endParaRPr lang="hu-HU"/>
          </a:p>
        </p:txBody>
      </p:sp>
    </p:spTree>
    <p:extLst>
      <p:ext uri="{BB962C8B-B14F-4D97-AF65-F5344CB8AC3E}">
        <p14:creationId xmlns:p14="http://schemas.microsoft.com/office/powerpoint/2010/main" val="2733891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hu-HU" sz="1200" kern="1200" dirty="0">
              <a:solidFill>
                <a:schemeClr val="tx1"/>
              </a:solidFill>
              <a:effectLst/>
              <a:latin typeface="+mn-lt"/>
              <a:ea typeface="+mn-ea"/>
              <a:cs typeface="+mn-cs"/>
            </a:endParaRPr>
          </a:p>
        </p:txBody>
      </p:sp>
      <p:sp>
        <p:nvSpPr>
          <p:cNvPr id="4" name="Dia számának helye 3"/>
          <p:cNvSpPr>
            <a:spLocks noGrp="1"/>
          </p:cNvSpPr>
          <p:nvPr>
            <p:ph type="sldNum" sz="quarter" idx="5"/>
          </p:nvPr>
        </p:nvSpPr>
        <p:spPr/>
        <p:txBody>
          <a:bodyPr/>
          <a:lstStyle/>
          <a:p>
            <a:pPr>
              <a:defRPr/>
            </a:pPr>
            <a:fld id="{3B7E9BA1-882C-4D65-9F30-043546161211}" type="slidenum">
              <a:rPr lang="en-US" altLang="en-US" smtClean="0"/>
              <a:pPr>
                <a:defRPr/>
              </a:pPr>
              <a:t>5</a:t>
            </a:fld>
            <a:endParaRPr lang="en-US" altLang="en-US"/>
          </a:p>
        </p:txBody>
      </p:sp>
    </p:spTree>
    <p:extLst>
      <p:ext uri="{BB962C8B-B14F-4D97-AF65-F5344CB8AC3E}">
        <p14:creationId xmlns:p14="http://schemas.microsoft.com/office/powerpoint/2010/main" val="2571738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sz="1200" kern="1200" dirty="0">
              <a:solidFill>
                <a:schemeClr val="tx1"/>
              </a:solidFill>
              <a:effectLst/>
              <a:latin typeface="+mn-lt"/>
              <a:ea typeface="+mn-ea"/>
              <a:cs typeface="+mn-cs"/>
            </a:endParaRPr>
          </a:p>
        </p:txBody>
      </p:sp>
      <p:sp>
        <p:nvSpPr>
          <p:cNvPr id="4" name="Dia számának helye 3"/>
          <p:cNvSpPr>
            <a:spLocks noGrp="1"/>
          </p:cNvSpPr>
          <p:nvPr>
            <p:ph type="sldNum" sz="quarter" idx="5"/>
          </p:nvPr>
        </p:nvSpPr>
        <p:spPr/>
        <p:txBody>
          <a:bodyPr/>
          <a:lstStyle/>
          <a:p>
            <a:fld id="{6532BA84-5ADF-4D90-8472-003A7A816DA5}" type="slidenum">
              <a:rPr lang="hu-HU" smtClean="0"/>
              <a:t>12</a:t>
            </a:fld>
            <a:endParaRPr lang="hu-HU"/>
          </a:p>
        </p:txBody>
      </p:sp>
    </p:spTree>
    <p:extLst>
      <p:ext uri="{BB962C8B-B14F-4D97-AF65-F5344CB8AC3E}">
        <p14:creationId xmlns:p14="http://schemas.microsoft.com/office/powerpoint/2010/main" val="405190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sz="1200" kern="1200" dirty="0">
              <a:solidFill>
                <a:schemeClr val="tx1"/>
              </a:solidFill>
              <a:effectLst/>
              <a:latin typeface="+mn-lt"/>
              <a:ea typeface="+mn-ea"/>
              <a:cs typeface="+mn-cs"/>
            </a:endParaRPr>
          </a:p>
        </p:txBody>
      </p:sp>
      <p:sp>
        <p:nvSpPr>
          <p:cNvPr id="4" name="Dia számának helye 3"/>
          <p:cNvSpPr>
            <a:spLocks noGrp="1"/>
          </p:cNvSpPr>
          <p:nvPr>
            <p:ph type="sldNum" sz="quarter" idx="5"/>
          </p:nvPr>
        </p:nvSpPr>
        <p:spPr/>
        <p:txBody>
          <a:bodyPr/>
          <a:lstStyle/>
          <a:p>
            <a:fld id="{6532BA84-5ADF-4D90-8472-003A7A816DA5}" type="slidenum">
              <a:rPr lang="hu-HU" smtClean="0"/>
              <a:t>13</a:t>
            </a:fld>
            <a:endParaRPr lang="hu-HU"/>
          </a:p>
        </p:txBody>
      </p:sp>
    </p:spTree>
    <p:extLst>
      <p:ext uri="{BB962C8B-B14F-4D97-AF65-F5344CB8AC3E}">
        <p14:creationId xmlns:p14="http://schemas.microsoft.com/office/powerpoint/2010/main" val="1279781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sz="1200" kern="1200" dirty="0">
              <a:solidFill>
                <a:schemeClr val="tx1"/>
              </a:solidFill>
              <a:effectLst/>
              <a:latin typeface="+mn-lt"/>
              <a:ea typeface="+mn-ea"/>
              <a:cs typeface="+mn-cs"/>
            </a:endParaRPr>
          </a:p>
        </p:txBody>
      </p:sp>
      <p:sp>
        <p:nvSpPr>
          <p:cNvPr id="4" name="Dia számának helye 3"/>
          <p:cNvSpPr>
            <a:spLocks noGrp="1"/>
          </p:cNvSpPr>
          <p:nvPr>
            <p:ph type="sldNum" sz="quarter" idx="5"/>
          </p:nvPr>
        </p:nvSpPr>
        <p:spPr/>
        <p:txBody>
          <a:bodyPr/>
          <a:lstStyle/>
          <a:p>
            <a:fld id="{6532BA84-5ADF-4D90-8472-003A7A816DA5}" type="slidenum">
              <a:rPr lang="hu-HU" smtClean="0"/>
              <a:t>14</a:t>
            </a:fld>
            <a:endParaRPr lang="hu-HU"/>
          </a:p>
        </p:txBody>
      </p:sp>
    </p:spTree>
    <p:extLst>
      <p:ext uri="{BB962C8B-B14F-4D97-AF65-F5344CB8AC3E}">
        <p14:creationId xmlns:p14="http://schemas.microsoft.com/office/powerpoint/2010/main" val="2150845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sz="1200" kern="1200" dirty="0">
              <a:solidFill>
                <a:schemeClr val="tx1"/>
              </a:solidFill>
              <a:effectLst/>
              <a:latin typeface="+mn-lt"/>
              <a:ea typeface="+mn-ea"/>
              <a:cs typeface="+mn-cs"/>
            </a:endParaRPr>
          </a:p>
        </p:txBody>
      </p:sp>
      <p:sp>
        <p:nvSpPr>
          <p:cNvPr id="4" name="Dia számának helye 3"/>
          <p:cNvSpPr>
            <a:spLocks noGrp="1"/>
          </p:cNvSpPr>
          <p:nvPr>
            <p:ph type="sldNum" sz="quarter" idx="5"/>
          </p:nvPr>
        </p:nvSpPr>
        <p:spPr/>
        <p:txBody>
          <a:bodyPr/>
          <a:lstStyle/>
          <a:p>
            <a:fld id="{6532BA84-5ADF-4D90-8472-003A7A816DA5}" type="slidenum">
              <a:rPr lang="hu-HU" smtClean="0"/>
              <a:t>15</a:t>
            </a:fld>
            <a:endParaRPr lang="hu-HU"/>
          </a:p>
        </p:txBody>
      </p:sp>
    </p:spTree>
    <p:extLst>
      <p:ext uri="{BB962C8B-B14F-4D97-AF65-F5344CB8AC3E}">
        <p14:creationId xmlns:p14="http://schemas.microsoft.com/office/powerpoint/2010/main" val="3749607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sz="1200" kern="1200" dirty="0">
              <a:solidFill>
                <a:schemeClr val="tx1"/>
              </a:solidFill>
              <a:effectLst/>
              <a:latin typeface="+mn-lt"/>
              <a:ea typeface="+mn-ea"/>
              <a:cs typeface="+mn-cs"/>
            </a:endParaRPr>
          </a:p>
        </p:txBody>
      </p:sp>
      <p:sp>
        <p:nvSpPr>
          <p:cNvPr id="4" name="Dia számának helye 3"/>
          <p:cNvSpPr>
            <a:spLocks noGrp="1"/>
          </p:cNvSpPr>
          <p:nvPr>
            <p:ph type="sldNum" sz="quarter" idx="5"/>
          </p:nvPr>
        </p:nvSpPr>
        <p:spPr/>
        <p:txBody>
          <a:bodyPr/>
          <a:lstStyle/>
          <a:p>
            <a:fld id="{6532BA84-5ADF-4D90-8472-003A7A816DA5}" type="slidenum">
              <a:rPr lang="hu-HU" smtClean="0"/>
              <a:t>16</a:t>
            </a:fld>
            <a:endParaRPr lang="hu-HU"/>
          </a:p>
        </p:txBody>
      </p:sp>
    </p:spTree>
    <p:extLst>
      <p:ext uri="{BB962C8B-B14F-4D97-AF65-F5344CB8AC3E}">
        <p14:creationId xmlns:p14="http://schemas.microsoft.com/office/powerpoint/2010/main" val="2403009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B7E45EC-E857-984F-8379-10CA33E70948}"/>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id="{92B867FF-3DD2-3745-B706-AC701B7DF6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id="{77AE546B-4E7E-E547-9D80-07E655B0EB05}"/>
              </a:ext>
            </a:extLst>
          </p:cNvPr>
          <p:cNvSpPr>
            <a:spLocks noGrp="1"/>
          </p:cNvSpPr>
          <p:nvPr>
            <p:ph type="dt" sz="half" idx="10"/>
          </p:nvPr>
        </p:nvSpPr>
        <p:spPr/>
        <p:txBody>
          <a:bodyPr/>
          <a:lstStyle/>
          <a:p>
            <a:fld id="{84C98268-C1E1-5C45-A952-D7B95B0AE97A}" type="datetimeFigureOut">
              <a:rPr lang="hu-HU" smtClean="0"/>
              <a:t>2024. 09. 06.</a:t>
            </a:fld>
            <a:endParaRPr lang="hu-HU"/>
          </a:p>
        </p:txBody>
      </p:sp>
      <p:sp>
        <p:nvSpPr>
          <p:cNvPr id="5" name="Élőláb helye 4">
            <a:extLst>
              <a:ext uri="{FF2B5EF4-FFF2-40B4-BE49-F238E27FC236}">
                <a16:creationId xmlns:a16="http://schemas.microsoft.com/office/drawing/2014/main" id="{375290C3-6C58-2E4A-8424-D73D86FA863F}"/>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DA29E28C-056B-A645-B058-2EE956BAB208}"/>
              </a:ext>
            </a:extLst>
          </p:cNvPr>
          <p:cNvSpPr>
            <a:spLocks noGrp="1"/>
          </p:cNvSpPr>
          <p:nvPr>
            <p:ph type="sldNum" sz="quarter" idx="12"/>
          </p:nvPr>
        </p:nvSpPr>
        <p:spPr/>
        <p:txBody>
          <a:bodyPr/>
          <a:lstStyle/>
          <a:p>
            <a:fld id="{A83EAA7F-C62B-F246-A793-9ED832A9CCAD}" type="slidenum">
              <a:rPr lang="hu-HU" smtClean="0"/>
              <a:t>‹#›</a:t>
            </a:fld>
            <a:endParaRPr lang="hu-HU"/>
          </a:p>
        </p:txBody>
      </p:sp>
    </p:spTree>
    <p:extLst>
      <p:ext uri="{BB962C8B-B14F-4D97-AF65-F5344CB8AC3E}">
        <p14:creationId xmlns:p14="http://schemas.microsoft.com/office/powerpoint/2010/main" val="1320683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E545467-4FEB-AC4B-86DB-3FD3F146FEFD}"/>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D65892B6-EF09-3B46-9ED5-497097EEDB2E}"/>
              </a:ext>
            </a:extLst>
          </p:cNvPr>
          <p:cNvSpPr>
            <a:spLocks noGrp="1"/>
          </p:cNvSpPr>
          <p:nvPr>
            <p:ph type="body" orient="vert" idx="1"/>
          </p:nvPr>
        </p:nvSpPr>
        <p:spPr/>
        <p:txBody>
          <a:bodyPr vert="eaVert"/>
          <a:lstStyle/>
          <a:p>
            <a:r>
              <a:rPr lang="hu-HU"/>
              <a:t>Mintaszöveg szerkesztése
Második szint
Harmadik szint
Negyedik szint
Ötödik szint</a:t>
            </a:r>
          </a:p>
        </p:txBody>
      </p:sp>
      <p:sp>
        <p:nvSpPr>
          <p:cNvPr id="4" name="Dátum helye 3">
            <a:extLst>
              <a:ext uri="{FF2B5EF4-FFF2-40B4-BE49-F238E27FC236}">
                <a16:creationId xmlns:a16="http://schemas.microsoft.com/office/drawing/2014/main" id="{7A5E4A4E-8912-334F-8D89-2FBF158CF1F1}"/>
              </a:ext>
            </a:extLst>
          </p:cNvPr>
          <p:cNvSpPr>
            <a:spLocks noGrp="1"/>
          </p:cNvSpPr>
          <p:nvPr>
            <p:ph type="dt" sz="half" idx="10"/>
          </p:nvPr>
        </p:nvSpPr>
        <p:spPr/>
        <p:txBody>
          <a:bodyPr/>
          <a:lstStyle/>
          <a:p>
            <a:fld id="{84C98268-C1E1-5C45-A952-D7B95B0AE97A}" type="datetimeFigureOut">
              <a:rPr lang="hu-HU" smtClean="0"/>
              <a:t>2024. 09. 06.</a:t>
            </a:fld>
            <a:endParaRPr lang="hu-HU"/>
          </a:p>
        </p:txBody>
      </p:sp>
      <p:sp>
        <p:nvSpPr>
          <p:cNvPr id="5" name="Élőláb helye 4">
            <a:extLst>
              <a:ext uri="{FF2B5EF4-FFF2-40B4-BE49-F238E27FC236}">
                <a16:creationId xmlns:a16="http://schemas.microsoft.com/office/drawing/2014/main" id="{A98BD7A6-876F-734E-B813-5A6BA17FCD86}"/>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A104CC0E-6CBB-D64C-BF1B-08A795AE2FF5}"/>
              </a:ext>
            </a:extLst>
          </p:cNvPr>
          <p:cNvSpPr>
            <a:spLocks noGrp="1"/>
          </p:cNvSpPr>
          <p:nvPr>
            <p:ph type="sldNum" sz="quarter" idx="12"/>
          </p:nvPr>
        </p:nvSpPr>
        <p:spPr/>
        <p:txBody>
          <a:bodyPr/>
          <a:lstStyle/>
          <a:p>
            <a:fld id="{A83EAA7F-C62B-F246-A793-9ED832A9CCAD}" type="slidenum">
              <a:rPr lang="hu-HU" smtClean="0"/>
              <a:t>‹#›</a:t>
            </a:fld>
            <a:endParaRPr lang="hu-HU"/>
          </a:p>
        </p:txBody>
      </p:sp>
    </p:spTree>
    <p:extLst>
      <p:ext uri="{BB962C8B-B14F-4D97-AF65-F5344CB8AC3E}">
        <p14:creationId xmlns:p14="http://schemas.microsoft.com/office/powerpoint/2010/main" val="1529480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E1133CCC-AF07-184C-876D-D74B91AD3926}"/>
              </a:ext>
            </a:extLst>
          </p:cNvPr>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87878B64-CD80-C241-9481-92B2ED863845}"/>
              </a:ext>
            </a:extLst>
          </p:cNvPr>
          <p:cNvSpPr>
            <a:spLocks noGrp="1"/>
          </p:cNvSpPr>
          <p:nvPr>
            <p:ph type="body" orient="vert" idx="1"/>
          </p:nvPr>
        </p:nvSpPr>
        <p:spPr>
          <a:xfrm>
            <a:off x="838200" y="365125"/>
            <a:ext cx="7734300" cy="5811838"/>
          </a:xfrm>
        </p:spPr>
        <p:txBody>
          <a:bodyPr vert="eaVert"/>
          <a:lstStyle/>
          <a:p>
            <a:r>
              <a:rPr lang="hu-HU"/>
              <a:t>Mintaszöveg szerkesztése
Második szint
Harmadik szint
Negyedik szint
Ötödik szint</a:t>
            </a:r>
          </a:p>
        </p:txBody>
      </p:sp>
      <p:sp>
        <p:nvSpPr>
          <p:cNvPr id="4" name="Dátum helye 3">
            <a:extLst>
              <a:ext uri="{FF2B5EF4-FFF2-40B4-BE49-F238E27FC236}">
                <a16:creationId xmlns:a16="http://schemas.microsoft.com/office/drawing/2014/main" id="{51819BC4-C938-874F-97B6-78FEC0934562}"/>
              </a:ext>
            </a:extLst>
          </p:cNvPr>
          <p:cNvSpPr>
            <a:spLocks noGrp="1"/>
          </p:cNvSpPr>
          <p:nvPr>
            <p:ph type="dt" sz="half" idx="10"/>
          </p:nvPr>
        </p:nvSpPr>
        <p:spPr/>
        <p:txBody>
          <a:bodyPr/>
          <a:lstStyle/>
          <a:p>
            <a:fld id="{84C98268-C1E1-5C45-A952-D7B95B0AE97A}" type="datetimeFigureOut">
              <a:rPr lang="hu-HU" smtClean="0"/>
              <a:t>2024. 09. 06.</a:t>
            </a:fld>
            <a:endParaRPr lang="hu-HU"/>
          </a:p>
        </p:txBody>
      </p:sp>
      <p:sp>
        <p:nvSpPr>
          <p:cNvPr id="5" name="Élőláb helye 4">
            <a:extLst>
              <a:ext uri="{FF2B5EF4-FFF2-40B4-BE49-F238E27FC236}">
                <a16:creationId xmlns:a16="http://schemas.microsoft.com/office/drawing/2014/main" id="{DD6C2461-B42C-554E-9291-357E9E2FC41B}"/>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3E423E59-173B-0743-85AA-4E16C640B8DA}"/>
              </a:ext>
            </a:extLst>
          </p:cNvPr>
          <p:cNvSpPr>
            <a:spLocks noGrp="1"/>
          </p:cNvSpPr>
          <p:nvPr>
            <p:ph type="sldNum" sz="quarter" idx="12"/>
          </p:nvPr>
        </p:nvSpPr>
        <p:spPr/>
        <p:txBody>
          <a:bodyPr/>
          <a:lstStyle/>
          <a:p>
            <a:fld id="{A83EAA7F-C62B-F246-A793-9ED832A9CCAD}" type="slidenum">
              <a:rPr lang="hu-HU" smtClean="0"/>
              <a:t>‹#›</a:t>
            </a:fld>
            <a:endParaRPr lang="hu-HU"/>
          </a:p>
        </p:txBody>
      </p:sp>
    </p:spTree>
    <p:extLst>
      <p:ext uri="{BB962C8B-B14F-4D97-AF65-F5344CB8AC3E}">
        <p14:creationId xmlns:p14="http://schemas.microsoft.com/office/powerpoint/2010/main" val="2509271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14" name="Title 8"/>
          <p:cNvSpPr>
            <a:spLocks noGrp="1"/>
          </p:cNvSpPr>
          <p:nvPr>
            <p:ph type="title" hasCustomPrompt="1"/>
          </p:nvPr>
        </p:nvSpPr>
        <p:spPr>
          <a:xfrm>
            <a:off x="5994400" y="2286000"/>
            <a:ext cx="5892800" cy="1143000"/>
          </a:xfrm>
        </p:spPr>
        <p:txBody>
          <a:bodyPr anchor="t">
            <a:noAutofit/>
          </a:bodyPr>
          <a:lstStyle>
            <a:lvl1pPr algn="l">
              <a:defRPr sz="3300" b="1" cap="all" baseline="0">
                <a:solidFill>
                  <a:schemeClr val="bg1"/>
                </a:solidFill>
                <a:latin typeface="Arial"/>
                <a:cs typeface="Arial"/>
              </a:defRPr>
            </a:lvl1pPr>
          </a:lstStyle>
          <a:p>
            <a:r>
              <a:rPr lang="hu-HU" dirty="0"/>
              <a:t>Prezentáció Címe</a:t>
            </a:r>
            <a:endParaRPr lang="en-US" dirty="0"/>
          </a:p>
        </p:txBody>
      </p:sp>
      <p:sp>
        <p:nvSpPr>
          <p:cNvPr id="17" name="Text Placeholder 15"/>
          <p:cNvSpPr>
            <a:spLocks noGrp="1"/>
          </p:cNvSpPr>
          <p:nvPr>
            <p:ph type="body" sz="quarter" idx="10" hasCustomPrompt="1"/>
          </p:nvPr>
        </p:nvSpPr>
        <p:spPr>
          <a:xfrm>
            <a:off x="5994400" y="3886200"/>
            <a:ext cx="5791200" cy="914400"/>
          </a:xfrm>
        </p:spPr>
        <p:txBody>
          <a:bodyPr wrap="square" anchor="t"/>
          <a:lstStyle>
            <a:lvl1pPr marL="385754" indent="-385754" algn="l">
              <a:spcAft>
                <a:spcPts val="450"/>
              </a:spcAft>
              <a:buFontTx/>
              <a:buNone/>
              <a:defRPr cap="all" baseline="0">
                <a:solidFill>
                  <a:srgbClr val="FFFFFF"/>
                </a:solidFill>
                <a:latin typeface="Arial"/>
                <a:cs typeface="Arial"/>
              </a:defRPr>
            </a:lvl1pPr>
            <a:lvl2pPr>
              <a:buNone/>
              <a:defRPr/>
            </a:lvl2pPr>
          </a:lstStyle>
          <a:p>
            <a:pPr lvl="0"/>
            <a:r>
              <a:rPr lang="hu-HU" dirty="0"/>
              <a:t>Click to edit Alcím</a:t>
            </a:r>
          </a:p>
          <a:p>
            <a:pPr lvl="0"/>
            <a:endParaRPr lang="hu-HU" dirty="0"/>
          </a:p>
        </p:txBody>
      </p:sp>
    </p:spTree>
    <p:extLst>
      <p:ext uri="{BB962C8B-B14F-4D97-AF65-F5344CB8AC3E}">
        <p14:creationId xmlns:p14="http://schemas.microsoft.com/office/powerpoint/2010/main" val="84960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3FE9060-7EEE-4A44-8102-3682CBE96BE8}"/>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B04336AF-62CC-C443-B562-71A31CC0F37B}"/>
              </a:ext>
            </a:extLst>
          </p:cNvPr>
          <p:cNvSpPr>
            <a:spLocks noGrp="1"/>
          </p:cNvSpPr>
          <p:nvPr>
            <p:ph idx="1"/>
          </p:nvPr>
        </p:nvSpPr>
        <p:spPr/>
        <p:txBody>
          <a:bodyPr/>
          <a:lstStyle/>
          <a:p>
            <a:r>
              <a:rPr lang="hu-HU"/>
              <a:t>Mintaszöveg szerkesztése
Második szint
Harmadik szint
Negyedik szint
Ötödik szint</a:t>
            </a:r>
          </a:p>
        </p:txBody>
      </p:sp>
      <p:sp>
        <p:nvSpPr>
          <p:cNvPr id="4" name="Dátum helye 3">
            <a:extLst>
              <a:ext uri="{FF2B5EF4-FFF2-40B4-BE49-F238E27FC236}">
                <a16:creationId xmlns:a16="http://schemas.microsoft.com/office/drawing/2014/main" id="{88537EEE-B4E7-5E4E-87BA-CF4C0F2DF745}"/>
              </a:ext>
            </a:extLst>
          </p:cNvPr>
          <p:cNvSpPr>
            <a:spLocks noGrp="1"/>
          </p:cNvSpPr>
          <p:nvPr>
            <p:ph type="dt" sz="half" idx="10"/>
          </p:nvPr>
        </p:nvSpPr>
        <p:spPr/>
        <p:txBody>
          <a:bodyPr/>
          <a:lstStyle/>
          <a:p>
            <a:fld id="{84C98268-C1E1-5C45-A952-D7B95B0AE97A}" type="datetimeFigureOut">
              <a:rPr lang="hu-HU" smtClean="0"/>
              <a:t>2024. 09. 06.</a:t>
            </a:fld>
            <a:endParaRPr lang="hu-HU"/>
          </a:p>
        </p:txBody>
      </p:sp>
      <p:sp>
        <p:nvSpPr>
          <p:cNvPr id="5" name="Élőláb helye 4">
            <a:extLst>
              <a:ext uri="{FF2B5EF4-FFF2-40B4-BE49-F238E27FC236}">
                <a16:creationId xmlns:a16="http://schemas.microsoft.com/office/drawing/2014/main" id="{6023910D-698C-364E-AE93-62930A6D13AE}"/>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DF666EDC-A796-E049-AD2B-7E0CC39FD1AC}"/>
              </a:ext>
            </a:extLst>
          </p:cNvPr>
          <p:cNvSpPr>
            <a:spLocks noGrp="1"/>
          </p:cNvSpPr>
          <p:nvPr>
            <p:ph type="sldNum" sz="quarter" idx="12"/>
          </p:nvPr>
        </p:nvSpPr>
        <p:spPr/>
        <p:txBody>
          <a:bodyPr/>
          <a:lstStyle/>
          <a:p>
            <a:fld id="{A83EAA7F-C62B-F246-A793-9ED832A9CCAD}" type="slidenum">
              <a:rPr lang="hu-HU" smtClean="0"/>
              <a:t>‹#›</a:t>
            </a:fld>
            <a:endParaRPr lang="hu-HU"/>
          </a:p>
        </p:txBody>
      </p:sp>
    </p:spTree>
    <p:extLst>
      <p:ext uri="{BB962C8B-B14F-4D97-AF65-F5344CB8AC3E}">
        <p14:creationId xmlns:p14="http://schemas.microsoft.com/office/powerpoint/2010/main" val="2131341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82E0768-69DD-F748-9589-AFBF48F6EC5E}"/>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B509AE6D-5FCA-024A-8930-77A63BB936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hu-HU"/>
              <a:t>Mintaszöveg szerkesztése
Második szint
Harmadik szint
Negyedik szint
Ötödik szint</a:t>
            </a:r>
          </a:p>
        </p:txBody>
      </p:sp>
      <p:sp>
        <p:nvSpPr>
          <p:cNvPr id="4" name="Dátum helye 3">
            <a:extLst>
              <a:ext uri="{FF2B5EF4-FFF2-40B4-BE49-F238E27FC236}">
                <a16:creationId xmlns:a16="http://schemas.microsoft.com/office/drawing/2014/main" id="{C320CDD8-8E72-0D49-8265-1819EBC45004}"/>
              </a:ext>
            </a:extLst>
          </p:cNvPr>
          <p:cNvSpPr>
            <a:spLocks noGrp="1"/>
          </p:cNvSpPr>
          <p:nvPr>
            <p:ph type="dt" sz="half" idx="10"/>
          </p:nvPr>
        </p:nvSpPr>
        <p:spPr/>
        <p:txBody>
          <a:bodyPr/>
          <a:lstStyle/>
          <a:p>
            <a:fld id="{84C98268-C1E1-5C45-A952-D7B95B0AE97A}" type="datetimeFigureOut">
              <a:rPr lang="hu-HU" smtClean="0"/>
              <a:t>2024. 09. 06.</a:t>
            </a:fld>
            <a:endParaRPr lang="hu-HU"/>
          </a:p>
        </p:txBody>
      </p:sp>
      <p:sp>
        <p:nvSpPr>
          <p:cNvPr id="5" name="Élőláb helye 4">
            <a:extLst>
              <a:ext uri="{FF2B5EF4-FFF2-40B4-BE49-F238E27FC236}">
                <a16:creationId xmlns:a16="http://schemas.microsoft.com/office/drawing/2014/main" id="{CEB66E96-9F74-C842-879A-7FAC5A724E9D}"/>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EA509121-0443-5546-8EB3-FC0433F981DE}"/>
              </a:ext>
            </a:extLst>
          </p:cNvPr>
          <p:cNvSpPr>
            <a:spLocks noGrp="1"/>
          </p:cNvSpPr>
          <p:nvPr>
            <p:ph type="sldNum" sz="quarter" idx="12"/>
          </p:nvPr>
        </p:nvSpPr>
        <p:spPr/>
        <p:txBody>
          <a:bodyPr/>
          <a:lstStyle/>
          <a:p>
            <a:fld id="{A83EAA7F-C62B-F246-A793-9ED832A9CCAD}" type="slidenum">
              <a:rPr lang="hu-HU" smtClean="0"/>
              <a:t>‹#›</a:t>
            </a:fld>
            <a:endParaRPr lang="hu-HU"/>
          </a:p>
        </p:txBody>
      </p:sp>
    </p:spTree>
    <p:extLst>
      <p:ext uri="{BB962C8B-B14F-4D97-AF65-F5344CB8AC3E}">
        <p14:creationId xmlns:p14="http://schemas.microsoft.com/office/powerpoint/2010/main" val="2073395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C8D64E7-9DF5-7849-B50B-F4CFDF41FDC3}"/>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2382EC89-DE48-4B49-8494-8EF55975D52C}"/>
              </a:ext>
            </a:extLst>
          </p:cNvPr>
          <p:cNvSpPr>
            <a:spLocks noGrp="1"/>
          </p:cNvSpPr>
          <p:nvPr>
            <p:ph sz="half" idx="1"/>
          </p:nvPr>
        </p:nvSpPr>
        <p:spPr>
          <a:xfrm>
            <a:off x="838200" y="1825625"/>
            <a:ext cx="5181600" cy="4351338"/>
          </a:xfrm>
        </p:spPr>
        <p:txBody>
          <a:bodyPr/>
          <a:lstStyle/>
          <a:p>
            <a:r>
              <a:rPr lang="hu-HU"/>
              <a:t>Mintaszöveg szerkesztése
Második szint
Harmadik szint
Negyedik szint
Ötödik szint</a:t>
            </a:r>
          </a:p>
        </p:txBody>
      </p:sp>
      <p:sp>
        <p:nvSpPr>
          <p:cNvPr id="4" name="Tartalom helye 3">
            <a:extLst>
              <a:ext uri="{FF2B5EF4-FFF2-40B4-BE49-F238E27FC236}">
                <a16:creationId xmlns:a16="http://schemas.microsoft.com/office/drawing/2014/main" id="{1AAC62C9-535D-674C-BAB1-9FFC0069C891}"/>
              </a:ext>
            </a:extLst>
          </p:cNvPr>
          <p:cNvSpPr>
            <a:spLocks noGrp="1"/>
          </p:cNvSpPr>
          <p:nvPr>
            <p:ph sz="half" idx="2"/>
          </p:nvPr>
        </p:nvSpPr>
        <p:spPr>
          <a:xfrm>
            <a:off x="6172200" y="1825625"/>
            <a:ext cx="5181600" cy="4351338"/>
          </a:xfrm>
        </p:spPr>
        <p:txBody>
          <a:bodyPr/>
          <a:lstStyle/>
          <a:p>
            <a:r>
              <a:rPr lang="hu-HU"/>
              <a:t>Mintaszöveg szerkesztése
Második szint
Harmadik szint
Negyedik szint
Ötödik szint</a:t>
            </a:r>
          </a:p>
        </p:txBody>
      </p:sp>
      <p:sp>
        <p:nvSpPr>
          <p:cNvPr id="5" name="Dátum helye 4">
            <a:extLst>
              <a:ext uri="{FF2B5EF4-FFF2-40B4-BE49-F238E27FC236}">
                <a16:creationId xmlns:a16="http://schemas.microsoft.com/office/drawing/2014/main" id="{B3E2C7C6-B91C-7545-89A2-4D87534A1280}"/>
              </a:ext>
            </a:extLst>
          </p:cNvPr>
          <p:cNvSpPr>
            <a:spLocks noGrp="1"/>
          </p:cNvSpPr>
          <p:nvPr>
            <p:ph type="dt" sz="half" idx="10"/>
          </p:nvPr>
        </p:nvSpPr>
        <p:spPr/>
        <p:txBody>
          <a:bodyPr/>
          <a:lstStyle/>
          <a:p>
            <a:fld id="{84C98268-C1E1-5C45-A952-D7B95B0AE97A}" type="datetimeFigureOut">
              <a:rPr lang="hu-HU" smtClean="0"/>
              <a:t>2024. 09. 06.</a:t>
            </a:fld>
            <a:endParaRPr lang="hu-HU"/>
          </a:p>
        </p:txBody>
      </p:sp>
      <p:sp>
        <p:nvSpPr>
          <p:cNvPr id="6" name="Élőláb helye 5">
            <a:extLst>
              <a:ext uri="{FF2B5EF4-FFF2-40B4-BE49-F238E27FC236}">
                <a16:creationId xmlns:a16="http://schemas.microsoft.com/office/drawing/2014/main" id="{67F536E3-9EC2-7C42-A5A6-DD946AAE1997}"/>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A9239D36-2F9D-5E47-A91D-CB4ECF4DFD53}"/>
              </a:ext>
            </a:extLst>
          </p:cNvPr>
          <p:cNvSpPr>
            <a:spLocks noGrp="1"/>
          </p:cNvSpPr>
          <p:nvPr>
            <p:ph type="sldNum" sz="quarter" idx="12"/>
          </p:nvPr>
        </p:nvSpPr>
        <p:spPr/>
        <p:txBody>
          <a:bodyPr/>
          <a:lstStyle/>
          <a:p>
            <a:fld id="{A83EAA7F-C62B-F246-A793-9ED832A9CCAD}" type="slidenum">
              <a:rPr lang="hu-HU" smtClean="0"/>
              <a:t>‹#›</a:t>
            </a:fld>
            <a:endParaRPr lang="hu-HU"/>
          </a:p>
        </p:txBody>
      </p:sp>
    </p:spTree>
    <p:extLst>
      <p:ext uri="{BB962C8B-B14F-4D97-AF65-F5344CB8AC3E}">
        <p14:creationId xmlns:p14="http://schemas.microsoft.com/office/powerpoint/2010/main" val="3236759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76E212D-EFC9-E843-AEF9-4697F4354F98}"/>
              </a:ext>
            </a:extLst>
          </p:cNvPr>
          <p:cNvSpPr>
            <a:spLocks noGrp="1"/>
          </p:cNvSpPr>
          <p:nvPr>
            <p:ph type="title"/>
          </p:nvPr>
        </p:nvSpPr>
        <p:spPr>
          <a:xfrm>
            <a:off x="839788" y="365125"/>
            <a:ext cx="10515600" cy="1325563"/>
          </a:xfrm>
        </p:spPr>
        <p:txBody>
          <a:bodyPr/>
          <a:lstStyle/>
          <a:p>
            <a:r>
              <a:rPr lang="hu-HU"/>
              <a:t>Mintacím szerkesztése</a:t>
            </a:r>
          </a:p>
        </p:txBody>
      </p:sp>
      <p:sp>
        <p:nvSpPr>
          <p:cNvPr id="3" name="Szöveg helye 2">
            <a:extLst>
              <a:ext uri="{FF2B5EF4-FFF2-40B4-BE49-F238E27FC236}">
                <a16:creationId xmlns:a16="http://schemas.microsoft.com/office/drawing/2014/main" id="{C0F4C0F8-A495-6242-8F9E-34A6AEED99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hu-HU"/>
              <a:t>Mintaszöveg szerkesztése
Második szint
Harmadik szint
Negyedik szint
Ötödik szint</a:t>
            </a:r>
          </a:p>
        </p:txBody>
      </p:sp>
      <p:sp>
        <p:nvSpPr>
          <p:cNvPr id="4" name="Tartalom helye 3">
            <a:extLst>
              <a:ext uri="{FF2B5EF4-FFF2-40B4-BE49-F238E27FC236}">
                <a16:creationId xmlns:a16="http://schemas.microsoft.com/office/drawing/2014/main" id="{212D6E2A-C35D-C240-AAB7-324EE81F6078}"/>
              </a:ext>
            </a:extLst>
          </p:cNvPr>
          <p:cNvSpPr>
            <a:spLocks noGrp="1"/>
          </p:cNvSpPr>
          <p:nvPr>
            <p:ph sz="half" idx="2"/>
          </p:nvPr>
        </p:nvSpPr>
        <p:spPr>
          <a:xfrm>
            <a:off x="839788" y="2505075"/>
            <a:ext cx="5157787" cy="3684588"/>
          </a:xfrm>
        </p:spPr>
        <p:txBody>
          <a:bodyPr/>
          <a:lstStyle/>
          <a:p>
            <a:r>
              <a:rPr lang="hu-HU"/>
              <a:t>Mintaszöveg szerkesztése
Második szint
Harmadik szint
Negyedik szint
Ötödik szint</a:t>
            </a:r>
          </a:p>
        </p:txBody>
      </p:sp>
      <p:sp>
        <p:nvSpPr>
          <p:cNvPr id="5" name="Szöveg helye 4">
            <a:extLst>
              <a:ext uri="{FF2B5EF4-FFF2-40B4-BE49-F238E27FC236}">
                <a16:creationId xmlns:a16="http://schemas.microsoft.com/office/drawing/2014/main" id="{A81330E7-B625-424C-8217-22573F56F0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hu-HU"/>
              <a:t>Mintaszöveg szerkesztése
Második szint
Harmadik szint
Negyedik szint
Ötödik szint</a:t>
            </a:r>
          </a:p>
        </p:txBody>
      </p:sp>
      <p:sp>
        <p:nvSpPr>
          <p:cNvPr id="6" name="Tartalom helye 5">
            <a:extLst>
              <a:ext uri="{FF2B5EF4-FFF2-40B4-BE49-F238E27FC236}">
                <a16:creationId xmlns:a16="http://schemas.microsoft.com/office/drawing/2014/main" id="{33F22E5C-A586-AB40-A686-186F5106ADDC}"/>
              </a:ext>
            </a:extLst>
          </p:cNvPr>
          <p:cNvSpPr>
            <a:spLocks noGrp="1"/>
          </p:cNvSpPr>
          <p:nvPr>
            <p:ph sz="quarter" idx="4"/>
          </p:nvPr>
        </p:nvSpPr>
        <p:spPr>
          <a:xfrm>
            <a:off x="6172200" y="2505075"/>
            <a:ext cx="5183188" cy="3684588"/>
          </a:xfrm>
        </p:spPr>
        <p:txBody>
          <a:bodyPr/>
          <a:lstStyle/>
          <a:p>
            <a:r>
              <a:rPr lang="hu-HU"/>
              <a:t>Mintaszöveg szerkesztése
Második szint
Harmadik szint
Negyedik szint
Ötödik szint</a:t>
            </a:r>
          </a:p>
        </p:txBody>
      </p:sp>
      <p:sp>
        <p:nvSpPr>
          <p:cNvPr id="7" name="Dátum helye 6">
            <a:extLst>
              <a:ext uri="{FF2B5EF4-FFF2-40B4-BE49-F238E27FC236}">
                <a16:creationId xmlns:a16="http://schemas.microsoft.com/office/drawing/2014/main" id="{86070531-A794-454B-AC6D-98AB51FBEE05}"/>
              </a:ext>
            </a:extLst>
          </p:cNvPr>
          <p:cNvSpPr>
            <a:spLocks noGrp="1"/>
          </p:cNvSpPr>
          <p:nvPr>
            <p:ph type="dt" sz="half" idx="10"/>
          </p:nvPr>
        </p:nvSpPr>
        <p:spPr/>
        <p:txBody>
          <a:bodyPr/>
          <a:lstStyle/>
          <a:p>
            <a:fld id="{84C98268-C1E1-5C45-A952-D7B95B0AE97A}" type="datetimeFigureOut">
              <a:rPr lang="hu-HU" smtClean="0"/>
              <a:t>2024. 09. 06.</a:t>
            </a:fld>
            <a:endParaRPr lang="hu-HU"/>
          </a:p>
        </p:txBody>
      </p:sp>
      <p:sp>
        <p:nvSpPr>
          <p:cNvPr id="8" name="Élőláb helye 7">
            <a:extLst>
              <a:ext uri="{FF2B5EF4-FFF2-40B4-BE49-F238E27FC236}">
                <a16:creationId xmlns:a16="http://schemas.microsoft.com/office/drawing/2014/main" id="{7F4896FC-7628-F84A-834A-87FC631E6CF4}"/>
              </a:ext>
            </a:extLst>
          </p:cNvPr>
          <p:cNvSpPr>
            <a:spLocks noGrp="1"/>
          </p:cNvSpPr>
          <p:nvPr>
            <p:ph type="ftr" sz="quarter" idx="11"/>
          </p:nvPr>
        </p:nvSpPr>
        <p:spPr/>
        <p:txBody>
          <a:bodyPr/>
          <a:lstStyle/>
          <a:p>
            <a:endParaRPr lang="hu-HU"/>
          </a:p>
        </p:txBody>
      </p:sp>
      <p:sp>
        <p:nvSpPr>
          <p:cNvPr id="9" name="Dia számának helye 8">
            <a:extLst>
              <a:ext uri="{FF2B5EF4-FFF2-40B4-BE49-F238E27FC236}">
                <a16:creationId xmlns:a16="http://schemas.microsoft.com/office/drawing/2014/main" id="{F095E2F2-F3BA-7F41-BB1C-6346416B4D7D}"/>
              </a:ext>
            </a:extLst>
          </p:cNvPr>
          <p:cNvSpPr>
            <a:spLocks noGrp="1"/>
          </p:cNvSpPr>
          <p:nvPr>
            <p:ph type="sldNum" sz="quarter" idx="12"/>
          </p:nvPr>
        </p:nvSpPr>
        <p:spPr/>
        <p:txBody>
          <a:bodyPr/>
          <a:lstStyle/>
          <a:p>
            <a:fld id="{A83EAA7F-C62B-F246-A793-9ED832A9CCAD}" type="slidenum">
              <a:rPr lang="hu-HU" smtClean="0"/>
              <a:t>‹#›</a:t>
            </a:fld>
            <a:endParaRPr lang="hu-HU"/>
          </a:p>
        </p:txBody>
      </p:sp>
    </p:spTree>
    <p:extLst>
      <p:ext uri="{BB962C8B-B14F-4D97-AF65-F5344CB8AC3E}">
        <p14:creationId xmlns:p14="http://schemas.microsoft.com/office/powerpoint/2010/main" val="4151485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C8C240B-11F8-B34C-8BFB-1FE5AB55330A}"/>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id="{D5954971-DEEB-3244-8632-9615BD209881}"/>
              </a:ext>
            </a:extLst>
          </p:cNvPr>
          <p:cNvSpPr>
            <a:spLocks noGrp="1"/>
          </p:cNvSpPr>
          <p:nvPr>
            <p:ph type="dt" sz="half" idx="10"/>
          </p:nvPr>
        </p:nvSpPr>
        <p:spPr/>
        <p:txBody>
          <a:bodyPr/>
          <a:lstStyle/>
          <a:p>
            <a:fld id="{84C98268-C1E1-5C45-A952-D7B95B0AE97A}" type="datetimeFigureOut">
              <a:rPr lang="hu-HU" smtClean="0"/>
              <a:t>2024. 09. 06.</a:t>
            </a:fld>
            <a:endParaRPr lang="hu-HU"/>
          </a:p>
        </p:txBody>
      </p:sp>
      <p:sp>
        <p:nvSpPr>
          <p:cNvPr id="4" name="Élőláb helye 3">
            <a:extLst>
              <a:ext uri="{FF2B5EF4-FFF2-40B4-BE49-F238E27FC236}">
                <a16:creationId xmlns:a16="http://schemas.microsoft.com/office/drawing/2014/main" id="{55F868A1-5A8C-274D-AC44-95414589ABD5}"/>
              </a:ext>
            </a:extLst>
          </p:cNvPr>
          <p:cNvSpPr>
            <a:spLocks noGrp="1"/>
          </p:cNvSpPr>
          <p:nvPr>
            <p:ph type="ftr" sz="quarter" idx="11"/>
          </p:nvPr>
        </p:nvSpPr>
        <p:spPr/>
        <p:txBody>
          <a:bodyPr/>
          <a:lstStyle/>
          <a:p>
            <a:endParaRPr lang="hu-HU"/>
          </a:p>
        </p:txBody>
      </p:sp>
      <p:sp>
        <p:nvSpPr>
          <p:cNvPr id="5" name="Dia számának helye 4">
            <a:extLst>
              <a:ext uri="{FF2B5EF4-FFF2-40B4-BE49-F238E27FC236}">
                <a16:creationId xmlns:a16="http://schemas.microsoft.com/office/drawing/2014/main" id="{F4375EDA-CE8D-2542-9A84-592CB860A40D}"/>
              </a:ext>
            </a:extLst>
          </p:cNvPr>
          <p:cNvSpPr>
            <a:spLocks noGrp="1"/>
          </p:cNvSpPr>
          <p:nvPr>
            <p:ph type="sldNum" sz="quarter" idx="12"/>
          </p:nvPr>
        </p:nvSpPr>
        <p:spPr/>
        <p:txBody>
          <a:bodyPr/>
          <a:lstStyle/>
          <a:p>
            <a:fld id="{A83EAA7F-C62B-F246-A793-9ED832A9CCAD}" type="slidenum">
              <a:rPr lang="hu-HU" smtClean="0"/>
              <a:t>‹#›</a:t>
            </a:fld>
            <a:endParaRPr lang="hu-HU"/>
          </a:p>
        </p:txBody>
      </p:sp>
    </p:spTree>
    <p:extLst>
      <p:ext uri="{BB962C8B-B14F-4D97-AF65-F5344CB8AC3E}">
        <p14:creationId xmlns:p14="http://schemas.microsoft.com/office/powerpoint/2010/main" val="1253035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DCA46F65-79E5-6640-BB8A-88AC37447498}"/>
              </a:ext>
            </a:extLst>
          </p:cNvPr>
          <p:cNvSpPr>
            <a:spLocks noGrp="1"/>
          </p:cNvSpPr>
          <p:nvPr>
            <p:ph type="dt" sz="half" idx="10"/>
          </p:nvPr>
        </p:nvSpPr>
        <p:spPr/>
        <p:txBody>
          <a:bodyPr/>
          <a:lstStyle/>
          <a:p>
            <a:fld id="{84C98268-C1E1-5C45-A952-D7B95B0AE97A}" type="datetimeFigureOut">
              <a:rPr lang="hu-HU" smtClean="0"/>
              <a:t>2024. 09. 06.</a:t>
            </a:fld>
            <a:endParaRPr lang="hu-HU"/>
          </a:p>
        </p:txBody>
      </p:sp>
      <p:sp>
        <p:nvSpPr>
          <p:cNvPr id="3" name="Élőláb helye 2">
            <a:extLst>
              <a:ext uri="{FF2B5EF4-FFF2-40B4-BE49-F238E27FC236}">
                <a16:creationId xmlns:a16="http://schemas.microsoft.com/office/drawing/2014/main" id="{576F9CD8-62E8-A344-8837-0E8848ADD36E}"/>
              </a:ext>
            </a:extLst>
          </p:cNvPr>
          <p:cNvSpPr>
            <a:spLocks noGrp="1"/>
          </p:cNvSpPr>
          <p:nvPr>
            <p:ph type="ftr" sz="quarter" idx="11"/>
          </p:nvPr>
        </p:nvSpPr>
        <p:spPr/>
        <p:txBody>
          <a:bodyPr/>
          <a:lstStyle/>
          <a:p>
            <a:endParaRPr lang="hu-HU"/>
          </a:p>
        </p:txBody>
      </p:sp>
      <p:sp>
        <p:nvSpPr>
          <p:cNvPr id="4" name="Dia számának helye 3">
            <a:extLst>
              <a:ext uri="{FF2B5EF4-FFF2-40B4-BE49-F238E27FC236}">
                <a16:creationId xmlns:a16="http://schemas.microsoft.com/office/drawing/2014/main" id="{2FE744F3-F316-EC4D-A357-B10CF610AC10}"/>
              </a:ext>
            </a:extLst>
          </p:cNvPr>
          <p:cNvSpPr>
            <a:spLocks noGrp="1"/>
          </p:cNvSpPr>
          <p:nvPr>
            <p:ph type="sldNum" sz="quarter" idx="12"/>
          </p:nvPr>
        </p:nvSpPr>
        <p:spPr/>
        <p:txBody>
          <a:bodyPr/>
          <a:lstStyle/>
          <a:p>
            <a:fld id="{A83EAA7F-C62B-F246-A793-9ED832A9CCAD}" type="slidenum">
              <a:rPr lang="hu-HU" smtClean="0"/>
              <a:t>‹#›</a:t>
            </a:fld>
            <a:endParaRPr lang="hu-HU"/>
          </a:p>
        </p:txBody>
      </p:sp>
    </p:spTree>
    <p:extLst>
      <p:ext uri="{BB962C8B-B14F-4D97-AF65-F5344CB8AC3E}">
        <p14:creationId xmlns:p14="http://schemas.microsoft.com/office/powerpoint/2010/main" val="411759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5121203-76E8-CF48-AFDD-C08BD94A935B}"/>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158C0D2F-119B-5D42-8A65-746B723B39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hu-HU"/>
              <a:t>Mintaszöveg szerkesztése
Második szint
Harmadik szint
Negyedik szint
Ötödik szint</a:t>
            </a:r>
          </a:p>
        </p:txBody>
      </p:sp>
      <p:sp>
        <p:nvSpPr>
          <p:cNvPr id="4" name="Szöveg helye 3">
            <a:extLst>
              <a:ext uri="{FF2B5EF4-FFF2-40B4-BE49-F238E27FC236}">
                <a16:creationId xmlns:a16="http://schemas.microsoft.com/office/drawing/2014/main" id="{CCCF4AF3-AB8F-4F40-A5BC-5938AF9E1F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hu-HU"/>
              <a:t>Mintaszöveg szerkesztése
Második szint
Harmadik szint
Negyedik szint
Ötödik szint</a:t>
            </a:r>
          </a:p>
        </p:txBody>
      </p:sp>
      <p:sp>
        <p:nvSpPr>
          <p:cNvPr id="5" name="Dátum helye 4">
            <a:extLst>
              <a:ext uri="{FF2B5EF4-FFF2-40B4-BE49-F238E27FC236}">
                <a16:creationId xmlns:a16="http://schemas.microsoft.com/office/drawing/2014/main" id="{AB2DC796-CB61-4641-A562-F133196FEC97}"/>
              </a:ext>
            </a:extLst>
          </p:cNvPr>
          <p:cNvSpPr>
            <a:spLocks noGrp="1"/>
          </p:cNvSpPr>
          <p:nvPr>
            <p:ph type="dt" sz="half" idx="10"/>
          </p:nvPr>
        </p:nvSpPr>
        <p:spPr/>
        <p:txBody>
          <a:bodyPr/>
          <a:lstStyle/>
          <a:p>
            <a:fld id="{84C98268-C1E1-5C45-A952-D7B95B0AE97A}" type="datetimeFigureOut">
              <a:rPr lang="hu-HU" smtClean="0"/>
              <a:t>2024. 09. 06.</a:t>
            </a:fld>
            <a:endParaRPr lang="hu-HU"/>
          </a:p>
        </p:txBody>
      </p:sp>
      <p:sp>
        <p:nvSpPr>
          <p:cNvPr id="6" name="Élőláb helye 5">
            <a:extLst>
              <a:ext uri="{FF2B5EF4-FFF2-40B4-BE49-F238E27FC236}">
                <a16:creationId xmlns:a16="http://schemas.microsoft.com/office/drawing/2014/main" id="{6E6BC2EB-A5D4-9649-BCCF-DB7FB647224E}"/>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F6E71873-612B-FD46-98D9-5EE27F46FB02}"/>
              </a:ext>
            </a:extLst>
          </p:cNvPr>
          <p:cNvSpPr>
            <a:spLocks noGrp="1"/>
          </p:cNvSpPr>
          <p:nvPr>
            <p:ph type="sldNum" sz="quarter" idx="12"/>
          </p:nvPr>
        </p:nvSpPr>
        <p:spPr/>
        <p:txBody>
          <a:bodyPr/>
          <a:lstStyle/>
          <a:p>
            <a:fld id="{A83EAA7F-C62B-F246-A793-9ED832A9CCAD}" type="slidenum">
              <a:rPr lang="hu-HU" smtClean="0"/>
              <a:t>‹#›</a:t>
            </a:fld>
            <a:endParaRPr lang="hu-HU"/>
          </a:p>
        </p:txBody>
      </p:sp>
    </p:spTree>
    <p:extLst>
      <p:ext uri="{BB962C8B-B14F-4D97-AF65-F5344CB8AC3E}">
        <p14:creationId xmlns:p14="http://schemas.microsoft.com/office/powerpoint/2010/main" val="1640834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7C57719-3DA3-F840-BF88-A98938D7E3E1}"/>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D86DB84D-E331-2D4D-B110-8579350ED1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C4F07BD4-77ED-A24F-8126-77639250FA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hu-HU"/>
              <a:t>Mintaszöveg szerkesztése
Második szint
Harmadik szint
Negyedik szint
Ötödik szint</a:t>
            </a:r>
          </a:p>
        </p:txBody>
      </p:sp>
      <p:sp>
        <p:nvSpPr>
          <p:cNvPr id="5" name="Dátum helye 4">
            <a:extLst>
              <a:ext uri="{FF2B5EF4-FFF2-40B4-BE49-F238E27FC236}">
                <a16:creationId xmlns:a16="http://schemas.microsoft.com/office/drawing/2014/main" id="{D353D5D8-8518-BF43-A85D-494896B74BBB}"/>
              </a:ext>
            </a:extLst>
          </p:cNvPr>
          <p:cNvSpPr>
            <a:spLocks noGrp="1"/>
          </p:cNvSpPr>
          <p:nvPr>
            <p:ph type="dt" sz="half" idx="10"/>
          </p:nvPr>
        </p:nvSpPr>
        <p:spPr/>
        <p:txBody>
          <a:bodyPr/>
          <a:lstStyle/>
          <a:p>
            <a:fld id="{84C98268-C1E1-5C45-A952-D7B95B0AE97A}" type="datetimeFigureOut">
              <a:rPr lang="hu-HU" smtClean="0"/>
              <a:t>2024. 09. 06.</a:t>
            </a:fld>
            <a:endParaRPr lang="hu-HU"/>
          </a:p>
        </p:txBody>
      </p:sp>
      <p:sp>
        <p:nvSpPr>
          <p:cNvPr id="6" name="Élőláb helye 5">
            <a:extLst>
              <a:ext uri="{FF2B5EF4-FFF2-40B4-BE49-F238E27FC236}">
                <a16:creationId xmlns:a16="http://schemas.microsoft.com/office/drawing/2014/main" id="{E1E4CF2F-3330-B147-93CE-BCEE7C9CF9D5}"/>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2F91B097-73EA-454C-9770-E7201C41C9AD}"/>
              </a:ext>
            </a:extLst>
          </p:cNvPr>
          <p:cNvSpPr>
            <a:spLocks noGrp="1"/>
          </p:cNvSpPr>
          <p:nvPr>
            <p:ph type="sldNum" sz="quarter" idx="12"/>
          </p:nvPr>
        </p:nvSpPr>
        <p:spPr/>
        <p:txBody>
          <a:bodyPr/>
          <a:lstStyle/>
          <a:p>
            <a:fld id="{A83EAA7F-C62B-F246-A793-9ED832A9CCAD}" type="slidenum">
              <a:rPr lang="hu-HU" smtClean="0"/>
              <a:t>‹#›</a:t>
            </a:fld>
            <a:endParaRPr lang="hu-HU"/>
          </a:p>
        </p:txBody>
      </p:sp>
    </p:spTree>
    <p:extLst>
      <p:ext uri="{BB962C8B-B14F-4D97-AF65-F5344CB8AC3E}">
        <p14:creationId xmlns:p14="http://schemas.microsoft.com/office/powerpoint/2010/main" val="569136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id="{0BF4A4A6-0F8B-8C48-B454-E43C26D01B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a:extLst>
              <a:ext uri="{FF2B5EF4-FFF2-40B4-BE49-F238E27FC236}">
                <a16:creationId xmlns:a16="http://schemas.microsoft.com/office/drawing/2014/main" id="{C55834CF-022D-E94D-8E0A-E917ADE6B7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hu-HU"/>
              <a:t>Mintaszöveg szerkesztése
Második szint
Harmadik szint
Negyedik szint
Ötödik szint</a:t>
            </a:r>
          </a:p>
        </p:txBody>
      </p:sp>
      <p:sp>
        <p:nvSpPr>
          <p:cNvPr id="4" name="Dátum helye 3">
            <a:extLst>
              <a:ext uri="{FF2B5EF4-FFF2-40B4-BE49-F238E27FC236}">
                <a16:creationId xmlns:a16="http://schemas.microsoft.com/office/drawing/2014/main" id="{9EF9CCE1-DE1B-C447-A4F1-CA789A4E58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C98268-C1E1-5C45-A952-D7B95B0AE97A}" type="datetimeFigureOut">
              <a:rPr lang="hu-HU" smtClean="0"/>
              <a:t>2024. 09. 06.</a:t>
            </a:fld>
            <a:endParaRPr lang="hu-HU"/>
          </a:p>
        </p:txBody>
      </p:sp>
      <p:sp>
        <p:nvSpPr>
          <p:cNvPr id="5" name="Élőláb helye 4">
            <a:extLst>
              <a:ext uri="{FF2B5EF4-FFF2-40B4-BE49-F238E27FC236}">
                <a16:creationId xmlns:a16="http://schemas.microsoft.com/office/drawing/2014/main" id="{57C2F029-7EC5-EF46-8DEA-E7DAC381D7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a:extLst>
              <a:ext uri="{FF2B5EF4-FFF2-40B4-BE49-F238E27FC236}">
                <a16:creationId xmlns:a16="http://schemas.microsoft.com/office/drawing/2014/main" id="{B0E9C6E1-4BD7-454B-90C2-FAB8A2FC1A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3EAA7F-C62B-F246-A793-9ED832A9CCAD}" type="slidenum">
              <a:rPr lang="hu-HU" smtClean="0"/>
              <a:t>‹#›</a:t>
            </a:fld>
            <a:endParaRPr lang="hu-HU"/>
          </a:p>
        </p:txBody>
      </p:sp>
    </p:spTree>
    <p:extLst>
      <p:ext uri="{BB962C8B-B14F-4D97-AF65-F5344CB8AC3E}">
        <p14:creationId xmlns:p14="http://schemas.microsoft.com/office/powerpoint/2010/main" val="2162292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customXml" Target="../ink/ink9.xml"/><Relationship Id="rId3" Type="http://schemas.openxmlformats.org/officeDocument/2006/relationships/customXml" Target="../ink/ink1.xml"/><Relationship Id="rId7" Type="http://schemas.openxmlformats.org/officeDocument/2006/relationships/image" Target="../media/image7.png"/><Relationship Id="rId12" Type="http://schemas.openxmlformats.org/officeDocument/2006/relationships/customXml" Target="../ink/ink8.xml"/><Relationship Id="rId2" Type="http://schemas.openxmlformats.org/officeDocument/2006/relationships/notesSlide" Target="../notesSlides/notesSlide2.xml"/><Relationship Id="rId16" Type="http://schemas.openxmlformats.org/officeDocument/2006/relationships/customXml" Target="../ink/ink12.xml"/><Relationship Id="rId1" Type="http://schemas.openxmlformats.org/officeDocument/2006/relationships/slideLayout" Target="../slideLayouts/slideLayout12.xml"/><Relationship Id="rId6" Type="http://schemas.openxmlformats.org/officeDocument/2006/relationships/customXml" Target="../ink/ink3.xml"/><Relationship Id="rId11" Type="http://schemas.openxmlformats.org/officeDocument/2006/relationships/customXml" Target="../ink/ink7.xml"/><Relationship Id="rId5" Type="http://schemas.openxmlformats.org/officeDocument/2006/relationships/customXml" Target="../ink/ink2.xml"/><Relationship Id="rId15" Type="http://schemas.openxmlformats.org/officeDocument/2006/relationships/customXml" Target="../ink/ink11.xml"/><Relationship Id="rId10" Type="http://schemas.openxmlformats.org/officeDocument/2006/relationships/customXml" Target="../ink/ink6.xml"/><Relationship Id="rId4" Type="http://schemas.openxmlformats.org/officeDocument/2006/relationships/image" Target="../media/image6.png"/><Relationship Id="rId9" Type="http://schemas.openxmlformats.org/officeDocument/2006/relationships/customXml" Target="../ink/ink5.xml"/><Relationship Id="rId14" Type="http://schemas.openxmlformats.org/officeDocument/2006/relationships/customXml" Target="../ink/ink10.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6.jp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artalom helye 8">
            <a:extLst>
              <a:ext uri="{FF2B5EF4-FFF2-40B4-BE49-F238E27FC236}">
                <a16:creationId xmlns:a16="http://schemas.microsoft.com/office/drawing/2014/main" id="{85062A64-5065-284B-A303-8CD270874366}"/>
              </a:ext>
            </a:extLst>
          </p:cNvPr>
          <p:cNvPicPr>
            <a:picLocks noGrp="1" noChangeAspect="1"/>
          </p:cNvPicPr>
          <p:nvPr>
            <p:ph idx="1"/>
          </p:nvPr>
        </p:nvPicPr>
        <p:blipFill>
          <a:blip r:embed="rId2"/>
          <a:stretch>
            <a:fillRect/>
          </a:stretch>
        </p:blipFill>
        <p:spPr>
          <a:xfrm>
            <a:off x="0" y="-18966"/>
            <a:ext cx="12192000" cy="6858000"/>
          </a:xfrm>
        </p:spPr>
      </p:pic>
      <p:sp>
        <p:nvSpPr>
          <p:cNvPr id="7" name="Cím 1">
            <a:extLst>
              <a:ext uri="{FF2B5EF4-FFF2-40B4-BE49-F238E27FC236}">
                <a16:creationId xmlns:a16="http://schemas.microsoft.com/office/drawing/2014/main" id="{7526A6D4-531E-7D43-81CA-954398D2809F}"/>
              </a:ext>
            </a:extLst>
          </p:cNvPr>
          <p:cNvSpPr txBox="1">
            <a:spLocks/>
          </p:cNvSpPr>
          <p:nvPr/>
        </p:nvSpPr>
        <p:spPr>
          <a:xfrm>
            <a:off x="0" y="2215029"/>
            <a:ext cx="9608234" cy="202878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GB" sz="4100" b="1"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New results in improving </a:t>
            </a:r>
            <a:endParaRPr lang="hu-HU" sz="4100" b="1"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p>
            <a:pPr algn="ctr">
              <a:lnSpc>
                <a:spcPct val="100000"/>
              </a:lnSpc>
            </a:pPr>
            <a:r>
              <a:rPr lang="en-GB" sz="4100" b="1"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experimental design skills</a:t>
            </a:r>
            <a:endParaRPr lang="en-GB" sz="4100"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lnSpc>
                <a:spcPct val="100000"/>
              </a:lnSpc>
            </a:pPr>
            <a:endParaRPr lang="hu-HU" sz="23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p>
            <a:pPr algn="ctr">
              <a:lnSpc>
                <a:spcPct val="100000"/>
              </a:lnSpc>
            </a:pPr>
            <a:r>
              <a:rPr lang="en-GB" sz="23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MTA-ELTE Research Group on Inquiry-based Chemistry Education</a:t>
            </a:r>
          </a:p>
        </p:txBody>
      </p:sp>
      <p:sp>
        <p:nvSpPr>
          <p:cNvPr id="5" name="Cím 1">
            <a:extLst>
              <a:ext uri="{FF2B5EF4-FFF2-40B4-BE49-F238E27FC236}">
                <a16:creationId xmlns:a16="http://schemas.microsoft.com/office/drawing/2014/main" id="{B46220C8-18AF-4FD2-A0E3-B402C4421CA8}"/>
              </a:ext>
            </a:extLst>
          </p:cNvPr>
          <p:cNvSpPr txBox="1">
            <a:spLocks/>
          </p:cNvSpPr>
          <p:nvPr/>
        </p:nvSpPr>
        <p:spPr>
          <a:xfrm>
            <a:off x="723898" y="4383759"/>
            <a:ext cx="7833248" cy="10791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34000"/>
              </a:lnSpc>
            </a:pPr>
            <a:r>
              <a:rPr lang="hu-HU" sz="2200" b="1"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Dr. Luca Szalay and Dr. Zoltán Tóth</a:t>
            </a:r>
          </a:p>
        </p:txBody>
      </p:sp>
      <p:sp>
        <p:nvSpPr>
          <p:cNvPr id="6" name="Cím 1">
            <a:extLst>
              <a:ext uri="{FF2B5EF4-FFF2-40B4-BE49-F238E27FC236}">
                <a16:creationId xmlns:a16="http://schemas.microsoft.com/office/drawing/2014/main" id="{881288BA-6D9D-4519-B627-D3320E1CCA2E}"/>
              </a:ext>
            </a:extLst>
          </p:cNvPr>
          <p:cNvSpPr txBox="1">
            <a:spLocks/>
          </p:cNvSpPr>
          <p:nvPr/>
        </p:nvSpPr>
        <p:spPr>
          <a:xfrm>
            <a:off x="723899" y="5742823"/>
            <a:ext cx="7365636" cy="7262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hu-HU" sz="2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ECRICE 2024, </a:t>
            </a:r>
            <a:r>
              <a:rPr lang="hu-HU" sz="2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Lisbon</a:t>
            </a:r>
            <a:r>
              <a:rPr lang="hu-HU" sz="2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hu-HU" sz="2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Portugal</a:t>
            </a:r>
            <a:r>
              <a:rPr lang="hu-HU" sz="2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hu-HU" sz="2200" dirty="0">
                <a:solidFill>
                  <a:schemeClr val="bg1"/>
                </a:solidFill>
                <a:latin typeface="Open Sans" panose="020B0606030504020204" pitchFamily="34" charset="0"/>
                <a:ea typeface="Open Sans" panose="020B0606030504020204" pitchFamily="34" charset="0"/>
                <a:cs typeface="Open Sans" panose="020B0606030504020204" pitchFamily="34" charset="0"/>
              </a:rPr>
              <a:t>06</a:t>
            </a:r>
            <a:r>
              <a:rPr lang="hu-HU" sz="2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09. 2024.</a:t>
            </a:r>
          </a:p>
        </p:txBody>
      </p:sp>
      <p:pic>
        <p:nvPicPr>
          <p:cNvPr id="8" name="Picture 2">
            <a:extLst>
              <a:ext uri="{FF2B5EF4-FFF2-40B4-BE49-F238E27FC236}">
                <a16:creationId xmlns:a16="http://schemas.microsoft.com/office/drawing/2014/main" id="{397D8DC7-0E7B-449B-9698-A7A9C1825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1838" y="402508"/>
            <a:ext cx="1116698" cy="1833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Kép 9">
            <a:extLst>
              <a:ext uri="{FF2B5EF4-FFF2-40B4-BE49-F238E27FC236}">
                <a16:creationId xmlns:a16="http://schemas.microsoft.com/office/drawing/2014/main" id="{80D76C62-1110-ED87-70BF-D22C56957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2017" y="5141818"/>
            <a:ext cx="1523810" cy="1523810"/>
          </a:xfrm>
          <a:prstGeom prst="rect">
            <a:avLst/>
          </a:prstGeom>
        </p:spPr>
      </p:pic>
    </p:spTree>
    <p:extLst>
      <p:ext uri="{BB962C8B-B14F-4D97-AF65-F5344CB8AC3E}">
        <p14:creationId xmlns:p14="http://schemas.microsoft.com/office/powerpoint/2010/main" val="2222182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11DD2953-3B3C-412C-83B3-53E08D6E6A91}"/>
              </a:ext>
            </a:extLst>
          </p:cNvPr>
          <p:cNvSpPr txBox="1"/>
          <p:nvPr/>
        </p:nvSpPr>
        <p:spPr>
          <a:xfrm>
            <a:off x="665582" y="207112"/>
            <a:ext cx="10515600" cy="584775"/>
          </a:xfrm>
          <a:prstGeom prst="rect">
            <a:avLst/>
          </a:prstGeom>
          <a:noFill/>
        </p:spPr>
        <p:txBody>
          <a:bodyPr wrap="square" rtlCol="0">
            <a:spAutoFit/>
          </a:bodyPr>
          <a:lstStyle/>
          <a:p>
            <a:r>
              <a:rPr lang="hu-HU" sz="3200" dirty="0">
                <a:solidFill>
                  <a:srgbClr val="012851"/>
                </a:solidFill>
                <a:latin typeface="Open Sans" panose="020B0606030504020204" pitchFamily="34" charset="0"/>
                <a:ea typeface="Open Sans" panose="020B0606030504020204" pitchFamily="34" charset="0"/>
                <a:cs typeface="Open Sans" panose="020B0606030504020204" pitchFamily="34" charset="0"/>
              </a:rPr>
              <a:t>II.4. </a:t>
            </a:r>
            <a:r>
              <a:rPr lang="hu-HU" sz="3200" dirty="0">
                <a:solidFill>
                  <a:srgbClr val="012851"/>
                </a:solidFill>
                <a:ea typeface="Open Sans" panose="020B0606030504020204" pitchFamily="34" charset="0"/>
                <a:cs typeface="Open Sans" panose="020B0606030504020204" pitchFamily="34" charset="0"/>
              </a:rPr>
              <a:t>An </a:t>
            </a:r>
            <a:r>
              <a:rPr lang="hu-HU" sz="3200" dirty="0" err="1">
                <a:solidFill>
                  <a:srgbClr val="012851"/>
                </a:solidFill>
                <a:ea typeface="Open Sans" panose="020B0606030504020204" pitchFamily="34" charset="0"/>
                <a:cs typeface="Open Sans" panose="020B0606030504020204" pitchFamily="34" charset="0"/>
              </a:rPr>
              <a:t>example</a:t>
            </a:r>
            <a:r>
              <a:rPr lang="hu-HU" sz="3200" dirty="0">
                <a:solidFill>
                  <a:srgbClr val="012851"/>
                </a:solidFill>
                <a:ea typeface="Open Sans" panose="020B0606030504020204" pitchFamily="34" charset="0"/>
                <a:cs typeface="Open Sans" panose="020B0606030504020204" pitchFamily="34" charset="0"/>
              </a:rPr>
              <a:t> of EDS test </a:t>
            </a:r>
            <a:r>
              <a:rPr lang="hu-HU" sz="3200" dirty="0" err="1">
                <a:solidFill>
                  <a:srgbClr val="012851"/>
                </a:solidFill>
                <a:ea typeface="Open Sans" panose="020B0606030504020204" pitchFamily="34" charset="0"/>
                <a:cs typeface="Open Sans" panose="020B0606030504020204" pitchFamily="34" charset="0"/>
              </a:rPr>
              <a:t>questions</a:t>
            </a:r>
            <a:r>
              <a:rPr lang="hu-HU" sz="3200" dirty="0">
                <a:solidFill>
                  <a:srgbClr val="012851"/>
                </a:solidFill>
                <a:ea typeface="Open Sans" panose="020B0606030504020204" pitchFamily="34" charset="0"/>
                <a:cs typeface="Open Sans" panose="020B0606030504020204" pitchFamily="34" charset="0"/>
              </a:rPr>
              <a:t> – </a:t>
            </a:r>
            <a:r>
              <a:rPr lang="hu-HU" sz="3200" dirty="0" err="1">
                <a:solidFill>
                  <a:srgbClr val="012851"/>
                </a:solidFill>
                <a:ea typeface="Open Sans" panose="020B0606030504020204" pitchFamily="34" charset="0"/>
                <a:cs typeface="Open Sans" panose="020B0606030504020204" pitchFamily="34" charset="0"/>
              </a:rPr>
              <a:t>the</a:t>
            </a:r>
            <a:r>
              <a:rPr lang="hu-HU" sz="3200" dirty="0">
                <a:solidFill>
                  <a:srgbClr val="012851"/>
                </a:solidFill>
                <a:ea typeface="Open Sans" panose="020B0606030504020204" pitchFamily="34" charset="0"/>
                <a:cs typeface="Open Sans" panose="020B0606030504020204" pitchFamily="34" charset="0"/>
              </a:rPr>
              <a:t> „story”</a:t>
            </a:r>
          </a:p>
        </p:txBody>
      </p:sp>
      <p:cxnSp>
        <p:nvCxnSpPr>
          <p:cNvPr id="6" name="Egyenes összekötő 5">
            <a:extLst>
              <a:ext uri="{FF2B5EF4-FFF2-40B4-BE49-F238E27FC236}">
                <a16:creationId xmlns:a16="http://schemas.microsoft.com/office/drawing/2014/main" id="{F2B5A38B-F1A4-46E5-A546-D8DA8D39A774}"/>
              </a:ext>
            </a:extLst>
          </p:cNvPr>
          <p:cNvCxnSpPr/>
          <p:nvPr/>
        </p:nvCxnSpPr>
        <p:spPr>
          <a:xfrm>
            <a:off x="838200" y="1145220"/>
            <a:ext cx="10676138" cy="0"/>
          </a:xfrm>
          <a:prstGeom prst="line">
            <a:avLst/>
          </a:prstGeom>
          <a:ln>
            <a:solidFill>
              <a:srgbClr val="012851"/>
            </a:solidFill>
          </a:ln>
        </p:spPr>
        <p:style>
          <a:lnRef idx="1">
            <a:schemeClr val="accent1"/>
          </a:lnRef>
          <a:fillRef idx="0">
            <a:schemeClr val="accent1"/>
          </a:fillRef>
          <a:effectRef idx="0">
            <a:schemeClr val="accent1"/>
          </a:effectRef>
          <a:fontRef idx="minor">
            <a:schemeClr val="tx1"/>
          </a:fontRef>
        </p:style>
      </p:cxnSp>
      <p:sp>
        <p:nvSpPr>
          <p:cNvPr id="7" name="Szövegdoboz 6">
            <a:extLst>
              <a:ext uri="{FF2B5EF4-FFF2-40B4-BE49-F238E27FC236}">
                <a16:creationId xmlns:a16="http://schemas.microsoft.com/office/drawing/2014/main" id="{7C606D4C-42F0-4D2C-BC92-C9B942C4BA38}"/>
              </a:ext>
            </a:extLst>
          </p:cNvPr>
          <p:cNvSpPr txBox="1"/>
          <p:nvPr/>
        </p:nvSpPr>
        <p:spPr>
          <a:xfrm>
            <a:off x="665582" y="1417365"/>
            <a:ext cx="10848756" cy="4832092"/>
          </a:xfrm>
          <a:prstGeom prst="rect">
            <a:avLst/>
          </a:prstGeom>
          <a:noFill/>
        </p:spPr>
        <p:txBody>
          <a:bodyPr wrap="square" rtlCol="0">
            <a:spAutoFit/>
          </a:bodyPr>
          <a:lstStyle/>
          <a:p>
            <a:r>
              <a:rPr lang="hu-HU" sz="2400" b="1" dirty="0">
                <a:solidFill>
                  <a:srgbClr val="012863"/>
                </a:solidFill>
                <a:effectLst/>
                <a:latin typeface="Calibri" panose="020F0502020204030204" pitchFamily="34" charset="0"/>
                <a:ea typeface="Calibri" panose="020F0502020204030204" pitchFamily="34" charset="0"/>
                <a:cs typeface="Times New Roman" panose="02020603050405020304" pitchFamily="18" charset="0"/>
              </a:rPr>
              <a:t>T3, </a:t>
            </a:r>
            <a:r>
              <a:rPr lang="hu-HU" sz="2400" b="1" dirty="0" err="1">
                <a:solidFill>
                  <a:srgbClr val="012863"/>
                </a:solidFill>
                <a:effectLst/>
                <a:latin typeface="Calibri" panose="020F0502020204030204" pitchFamily="34" charset="0"/>
                <a:ea typeface="Calibri" panose="020F0502020204030204" pitchFamily="34" charset="0"/>
                <a:cs typeface="Times New Roman" panose="02020603050405020304" pitchFamily="18" charset="0"/>
              </a:rPr>
              <a:t>Task</a:t>
            </a:r>
            <a:r>
              <a:rPr lang="hu-HU" sz="2400" b="1" dirty="0">
                <a:solidFill>
                  <a:srgbClr val="012863"/>
                </a:solidFill>
                <a:effectLst/>
                <a:latin typeface="Calibri" panose="020F0502020204030204" pitchFamily="34" charset="0"/>
                <a:ea typeface="Calibri" panose="020F0502020204030204" pitchFamily="34" charset="0"/>
                <a:cs typeface="Times New Roman" panose="02020603050405020304" pitchFamily="18" charset="0"/>
              </a:rPr>
              <a:t> 2. </a:t>
            </a:r>
          </a:p>
          <a:p>
            <a:r>
              <a:rPr lang="en-GB" sz="2400" dirty="0">
                <a:effectLst/>
                <a:latin typeface="Calibri" panose="020F0502020204030204" pitchFamily="34" charset="0"/>
                <a:ea typeface="Calibri" panose="020F0502020204030204" pitchFamily="34" charset="0"/>
                <a:cs typeface="Times New Roman" panose="02020603050405020304" pitchFamily="18" charset="0"/>
              </a:rPr>
              <a:t>The "bath bomb" is a ball made of citric acid, baking soda, starch and cocoa butter with a few drops of essential oil and colouring. It's fun to use because it bubbles up fragrantly when added to the bath water. In water, the reaction of baking soda and citric acid produces carbon dioxide gas. Let's say you want to make lots of these bath bombs as gifts for your friends. According to a source on the Internet, 50 g of citric acid requires 100 g of baking soda. However, based on the reaction equation and the molar masses, 192 g of citric acid reacts with 252 g of baking soda. You don't want to waste the materials (which cost money), so you decide </a:t>
            </a:r>
            <a:r>
              <a:rPr lang="en-GB"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to experiment by reacting small amounts of citric acid and baking soda to see which mass ratio produces more gas</a:t>
            </a:r>
            <a:r>
              <a:rPr lang="en-GB" sz="2400" dirty="0">
                <a:effectLst/>
                <a:latin typeface="Calibri" panose="020F0502020204030204" pitchFamily="34" charset="0"/>
                <a:ea typeface="Calibri" panose="020F0502020204030204" pitchFamily="34" charset="0"/>
                <a:cs typeface="Times New Roman" panose="02020603050405020304" pitchFamily="18" charset="0"/>
              </a:rPr>
              <a:t>. (This can be compared, for example, </a:t>
            </a:r>
            <a:r>
              <a:rPr lang="hu-HU" sz="2400" dirty="0" err="1">
                <a:latin typeface="Calibri" panose="020F0502020204030204" pitchFamily="34" charset="0"/>
                <a:ea typeface="Calibri" panose="020F0502020204030204" pitchFamily="34" charset="0"/>
                <a:cs typeface="Times New Roman" panose="02020603050405020304" pitchFamily="18" charset="0"/>
              </a:rPr>
              <a:t>by</a:t>
            </a:r>
            <a:r>
              <a:rPr lang="en-GB" sz="2400" dirty="0">
                <a:effectLst/>
                <a:latin typeface="Calibri" panose="020F0502020204030204" pitchFamily="34" charset="0"/>
                <a:ea typeface="Calibri" panose="020F0502020204030204" pitchFamily="34" charset="0"/>
                <a:cs typeface="Times New Roman" panose="02020603050405020304" pitchFamily="18" charset="0"/>
              </a:rPr>
              <a:t> reacting the materials in bottles, with a balloon placed over the mouth of the bottle after adding water to the substances.)</a:t>
            </a:r>
            <a:endParaRPr lang="hu-HU"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2000" b="1" dirty="0">
              <a:solidFill>
                <a:srgbClr val="012863"/>
              </a:solidFill>
            </a:endParaRPr>
          </a:p>
        </p:txBody>
      </p:sp>
      <p:pic>
        <p:nvPicPr>
          <p:cNvPr id="10" name="Tartalom helye 14">
            <a:extLst>
              <a:ext uri="{FF2B5EF4-FFF2-40B4-BE49-F238E27FC236}">
                <a16:creationId xmlns:a16="http://schemas.microsoft.com/office/drawing/2014/main" id="{F9E9A11C-53B9-4E09-96FB-FAB945F9CB31}"/>
              </a:ext>
            </a:extLst>
          </p:cNvPr>
          <p:cNvPicPr>
            <a:picLocks noChangeAspect="1"/>
          </p:cNvPicPr>
          <p:nvPr/>
        </p:nvPicPr>
        <p:blipFill>
          <a:blip r:embed="rId2"/>
          <a:stretch>
            <a:fillRect/>
          </a:stretch>
        </p:blipFill>
        <p:spPr>
          <a:xfrm>
            <a:off x="0" y="6060587"/>
            <a:ext cx="12192000" cy="850900"/>
          </a:xfrm>
          <a:prstGeom prst="rect">
            <a:avLst/>
          </a:prstGeom>
        </p:spPr>
      </p:pic>
      <p:sp>
        <p:nvSpPr>
          <p:cNvPr id="11" name="Cím 1">
            <a:extLst>
              <a:ext uri="{FF2B5EF4-FFF2-40B4-BE49-F238E27FC236}">
                <a16:creationId xmlns:a16="http://schemas.microsoft.com/office/drawing/2014/main" id="{0B2E556E-3FCC-469A-9020-E74E90D6BEA0}"/>
              </a:ext>
            </a:extLst>
          </p:cNvPr>
          <p:cNvSpPr txBox="1">
            <a:spLocks/>
          </p:cNvSpPr>
          <p:nvPr/>
        </p:nvSpPr>
        <p:spPr>
          <a:xfrm>
            <a:off x="2240564" y="6298994"/>
            <a:ext cx="7365636" cy="3341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ECRICE 2024, </a:t>
            </a:r>
            <a:r>
              <a:rPr lang="hu-HU" sz="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Lisbon</a:t>
            </a: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hu-HU" sz="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Portugal</a:t>
            </a: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hu-HU"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06.</a:t>
            </a: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09. 2024.</a:t>
            </a:r>
            <a:endParaRPr lang="hu-HU" sz="1200"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21">
            <a:extLst>
              <a:ext uri="{FF2B5EF4-FFF2-40B4-BE49-F238E27FC236}">
                <a16:creationId xmlns:a16="http://schemas.microsoft.com/office/drawing/2014/main" id="{01607616-B22D-8342-EE3E-614BFF5C9EE4}"/>
              </a:ext>
            </a:extLst>
          </p:cNvPr>
          <p:cNvSpPr>
            <a:spLocks noChangeArrowheads="1"/>
          </p:cNvSpPr>
          <p:nvPr/>
        </p:nvSpPr>
        <p:spPr bwMode="auto">
          <a:xfrm>
            <a:off x="358774" y="15765"/>
            <a:ext cx="1164272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hu-HU"/>
          </a:p>
        </p:txBody>
      </p:sp>
    </p:spTree>
    <p:extLst>
      <p:ext uri="{BB962C8B-B14F-4D97-AF65-F5344CB8AC3E}">
        <p14:creationId xmlns:p14="http://schemas.microsoft.com/office/powerpoint/2010/main" val="3551941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11DD2953-3B3C-412C-83B3-53E08D6E6A91}"/>
              </a:ext>
            </a:extLst>
          </p:cNvPr>
          <p:cNvSpPr txBox="1"/>
          <p:nvPr/>
        </p:nvSpPr>
        <p:spPr>
          <a:xfrm>
            <a:off x="190500" y="172763"/>
            <a:ext cx="12192000" cy="1077218"/>
          </a:xfrm>
          <a:prstGeom prst="rect">
            <a:avLst/>
          </a:prstGeom>
          <a:noFill/>
        </p:spPr>
        <p:txBody>
          <a:bodyPr wrap="square" rtlCol="0">
            <a:spAutoFit/>
          </a:bodyPr>
          <a:lstStyle/>
          <a:p>
            <a:r>
              <a:rPr lang="hu-HU" sz="3200" dirty="0">
                <a:solidFill>
                  <a:srgbClr val="012851"/>
                </a:solidFill>
                <a:latin typeface="Open Sans" panose="020B0606030504020204" pitchFamily="34" charset="0"/>
                <a:ea typeface="Open Sans" panose="020B0606030504020204" pitchFamily="34" charset="0"/>
                <a:cs typeface="Open Sans" panose="020B0606030504020204" pitchFamily="34" charset="0"/>
              </a:rPr>
              <a:t>II.4. </a:t>
            </a:r>
            <a:r>
              <a:rPr lang="hu-HU" sz="3200" dirty="0">
                <a:solidFill>
                  <a:srgbClr val="012851"/>
                </a:solidFill>
                <a:ea typeface="Open Sans" panose="020B0606030504020204" pitchFamily="34" charset="0"/>
                <a:cs typeface="Open Sans" panose="020B0606030504020204" pitchFamily="34" charset="0"/>
              </a:rPr>
              <a:t>An </a:t>
            </a:r>
            <a:r>
              <a:rPr lang="hu-HU" sz="3200" dirty="0" err="1">
                <a:solidFill>
                  <a:srgbClr val="012851"/>
                </a:solidFill>
                <a:ea typeface="Open Sans" panose="020B0606030504020204" pitchFamily="34" charset="0"/>
                <a:cs typeface="Open Sans" panose="020B0606030504020204" pitchFamily="34" charset="0"/>
              </a:rPr>
              <a:t>example</a:t>
            </a:r>
            <a:r>
              <a:rPr lang="hu-HU" sz="3200" dirty="0">
                <a:solidFill>
                  <a:srgbClr val="012851"/>
                </a:solidFill>
                <a:ea typeface="Open Sans" panose="020B0606030504020204" pitchFamily="34" charset="0"/>
                <a:cs typeface="Open Sans" panose="020B0606030504020204" pitchFamily="34" charset="0"/>
              </a:rPr>
              <a:t> of EDS test </a:t>
            </a:r>
            <a:r>
              <a:rPr lang="hu-HU" sz="3200" dirty="0" err="1">
                <a:solidFill>
                  <a:srgbClr val="012851"/>
                </a:solidFill>
                <a:ea typeface="Open Sans" panose="020B0606030504020204" pitchFamily="34" charset="0"/>
                <a:cs typeface="Open Sans" panose="020B0606030504020204" pitchFamily="34" charset="0"/>
              </a:rPr>
              <a:t>questions</a:t>
            </a:r>
            <a:r>
              <a:rPr lang="hu-HU" sz="3200" dirty="0">
                <a:solidFill>
                  <a:srgbClr val="012851"/>
                </a:solidFill>
                <a:ea typeface="Open Sans" panose="020B0606030504020204" pitchFamily="34" charset="0"/>
                <a:cs typeface="Open Sans" panose="020B0606030504020204" pitchFamily="34" charset="0"/>
              </a:rPr>
              <a:t> – </a:t>
            </a:r>
            <a:r>
              <a:rPr lang="en-GB" sz="3200" dirty="0">
                <a:solidFill>
                  <a:srgbClr val="FF0000"/>
                </a:solidFill>
                <a:latin typeface="Open Sans" panose="020B0606030504020204" pitchFamily="34" charset="0"/>
                <a:ea typeface="Open Sans" panose="020B0606030504020204" pitchFamily="34" charset="0"/>
                <a:cs typeface="Open Sans" panose="020B0606030504020204" pitchFamily="34" charset="0"/>
              </a:rPr>
              <a:t>How to determine the best ratio of citric acid and baking soda in </a:t>
            </a:r>
            <a:r>
              <a:rPr lang="hu-HU" sz="3200" dirty="0">
                <a:solidFill>
                  <a:srgbClr val="FF0000"/>
                </a:solidFill>
                <a:latin typeface="Open Sans" panose="020B0606030504020204" pitchFamily="34" charset="0"/>
                <a:ea typeface="Open Sans" panose="020B0606030504020204" pitchFamily="34" charset="0"/>
                <a:cs typeface="Open Sans" panose="020B0606030504020204" pitchFamily="34" charset="0"/>
              </a:rPr>
              <a:t>”</a:t>
            </a:r>
            <a:r>
              <a:rPr lang="en-GB" sz="3200" dirty="0">
                <a:solidFill>
                  <a:srgbClr val="FF0000"/>
                </a:solidFill>
                <a:latin typeface="Open Sans" panose="020B0606030504020204" pitchFamily="34" charset="0"/>
                <a:ea typeface="Open Sans" panose="020B0606030504020204" pitchFamily="34" charset="0"/>
                <a:cs typeface="Open Sans" panose="020B0606030504020204" pitchFamily="34" charset="0"/>
              </a:rPr>
              <a:t>bath</a:t>
            </a:r>
            <a:r>
              <a:rPr lang="hu-HU" sz="3200"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hu-HU" sz="32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bombs</a:t>
            </a:r>
            <a:r>
              <a:rPr lang="hu-HU" sz="3200" dirty="0">
                <a:solidFill>
                  <a:srgbClr val="FF0000"/>
                </a:solidFill>
                <a:latin typeface="Open Sans" panose="020B0606030504020204" pitchFamily="34" charset="0"/>
                <a:ea typeface="Open Sans" panose="020B0606030504020204" pitchFamily="34" charset="0"/>
                <a:cs typeface="Open Sans" panose="020B0606030504020204" pitchFamily="34" charset="0"/>
              </a:rPr>
              <a:t>”?</a:t>
            </a:r>
            <a:r>
              <a:rPr lang="en-GB" sz="3200" dirty="0">
                <a:solidFill>
                  <a:srgbClr val="FF0000"/>
                </a:solidFill>
                <a:ea typeface="Open Sans" panose="020B0606030504020204" pitchFamily="34" charset="0"/>
                <a:cs typeface="Open Sans" panose="020B0606030504020204" pitchFamily="34" charset="0"/>
              </a:rPr>
              <a:t> </a:t>
            </a:r>
            <a:endParaRPr lang="hu-HU" sz="3200" dirty="0">
              <a:solidFill>
                <a:srgbClr val="012851"/>
              </a:solidFill>
              <a:ea typeface="Open Sans" panose="020B0606030504020204" pitchFamily="34" charset="0"/>
              <a:cs typeface="Open Sans" panose="020B0606030504020204" pitchFamily="34" charset="0"/>
            </a:endParaRPr>
          </a:p>
        </p:txBody>
      </p:sp>
      <p:cxnSp>
        <p:nvCxnSpPr>
          <p:cNvPr id="6" name="Egyenes összekötő 5">
            <a:extLst>
              <a:ext uri="{FF2B5EF4-FFF2-40B4-BE49-F238E27FC236}">
                <a16:creationId xmlns:a16="http://schemas.microsoft.com/office/drawing/2014/main" id="{F2B5A38B-F1A4-46E5-A546-D8DA8D39A774}"/>
              </a:ext>
            </a:extLst>
          </p:cNvPr>
          <p:cNvCxnSpPr/>
          <p:nvPr/>
        </p:nvCxnSpPr>
        <p:spPr>
          <a:xfrm>
            <a:off x="838200" y="1145220"/>
            <a:ext cx="10676138" cy="0"/>
          </a:xfrm>
          <a:prstGeom prst="line">
            <a:avLst/>
          </a:prstGeom>
          <a:ln>
            <a:solidFill>
              <a:srgbClr val="012851"/>
            </a:solidFill>
          </a:ln>
        </p:spPr>
        <p:style>
          <a:lnRef idx="1">
            <a:schemeClr val="accent1"/>
          </a:lnRef>
          <a:fillRef idx="0">
            <a:schemeClr val="accent1"/>
          </a:fillRef>
          <a:effectRef idx="0">
            <a:schemeClr val="accent1"/>
          </a:effectRef>
          <a:fontRef idx="minor">
            <a:schemeClr val="tx1"/>
          </a:fontRef>
        </p:style>
      </p:cxnSp>
      <p:sp>
        <p:nvSpPr>
          <p:cNvPr id="7" name="Szövegdoboz 6">
            <a:extLst>
              <a:ext uri="{FF2B5EF4-FFF2-40B4-BE49-F238E27FC236}">
                <a16:creationId xmlns:a16="http://schemas.microsoft.com/office/drawing/2014/main" id="{7C606D4C-42F0-4D2C-BC92-C9B942C4BA38}"/>
              </a:ext>
            </a:extLst>
          </p:cNvPr>
          <p:cNvSpPr txBox="1"/>
          <p:nvPr/>
        </p:nvSpPr>
        <p:spPr>
          <a:xfrm>
            <a:off x="838200" y="1122765"/>
            <a:ext cx="10848756" cy="4893647"/>
          </a:xfrm>
          <a:prstGeom prst="rect">
            <a:avLst/>
          </a:prstGeom>
          <a:noFill/>
        </p:spPr>
        <p:txBody>
          <a:bodyPr wrap="square" rtlCol="0">
            <a:spAutoFit/>
          </a:bodyPr>
          <a:lstStyle/>
          <a:p>
            <a:r>
              <a:rPr lang="hu-HU" sz="2400" b="1" dirty="0">
                <a:solidFill>
                  <a:srgbClr val="012863"/>
                </a:solidFill>
              </a:rPr>
              <a:t>a) </a:t>
            </a:r>
            <a:r>
              <a:rPr lang="en-GB" sz="2400" dirty="0">
                <a:effectLst/>
                <a:ea typeface="Calibri" panose="020F0502020204030204" pitchFamily="34" charset="0"/>
                <a:cs typeface="Times New Roman" panose="02020603050405020304" pitchFamily="18" charset="0"/>
              </a:rPr>
              <a:t>What would you change during the experiments?</a:t>
            </a:r>
            <a:endParaRPr lang="hu-HU" sz="2400" dirty="0">
              <a:effectLst/>
              <a:ea typeface="Calibri" panose="020F0502020204030204" pitchFamily="34" charset="0"/>
              <a:cs typeface="Times New Roman" panose="02020603050405020304" pitchFamily="18" charset="0"/>
            </a:endParaRPr>
          </a:p>
          <a:p>
            <a:pPr algn="just"/>
            <a:r>
              <a:rPr lang="hu-HU" sz="2400" b="1" dirty="0">
                <a:solidFill>
                  <a:srgbClr val="012863"/>
                </a:solidFill>
              </a:rPr>
              <a:t>b) </a:t>
            </a:r>
            <a:r>
              <a:rPr lang="en-GB" sz="2400" dirty="0">
                <a:effectLst/>
                <a:ea typeface="Calibri" panose="020F0502020204030204" pitchFamily="34" charset="0"/>
                <a:cs typeface="Times New Roman" panose="02020603050405020304" pitchFamily="18" charset="0"/>
              </a:rPr>
              <a:t>The amount of which product of the chemical reaction that is important for the effervescence depends on the change you cause</a:t>
            </a:r>
            <a:r>
              <a:rPr lang="hu-HU" sz="2400" dirty="0">
                <a:effectLst/>
                <a:ea typeface="Calibri" panose="020F0502020204030204" pitchFamily="34" charset="0"/>
                <a:cs typeface="Times New Roman" panose="02020603050405020304" pitchFamily="18" charset="0"/>
              </a:rPr>
              <a:t>?</a:t>
            </a:r>
          </a:p>
          <a:p>
            <a:pPr algn="just"/>
            <a:r>
              <a:rPr lang="hu-HU" sz="2400" b="1" dirty="0">
                <a:solidFill>
                  <a:srgbClr val="012863"/>
                </a:solidFill>
                <a:cs typeface="Times New Roman" panose="02020603050405020304" pitchFamily="18" charset="0"/>
              </a:rPr>
              <a:t>c) </a:t>
            </a:r>
            <a:r>
              <a:rPr lang="en-GB" sz="2400" dirty="0">
                <a:effectLst/>
                <a:ea typeface="Calibri" panose="020F0502020204030204" pitchFamily="34" charset="0"/>
                <a:cs typeface="Times New Roman" panose="02020603050405020304" pitchFamily="18" charset="0"/>
              </a:rPr>
              <a:t>How could you test the amount of the reaction product named in (b)?</a:t>
            </a:r>
            <a:endParaRPr lang="hu-HU" sz="2400" dirty="0">
              <a:effectLst/>
              <a:ea typeface="Calibri" panose="020F0502020204030204" pitchFamily="34" charset="0"/>
              <a:cs typeface="Times New Roman" panose="02020603050405020304" pitchFamily="18" charset="0"/>
            </a:endParaRPr>
          </a:p>
          <a:p>
            <a:pPr algn="just"/>
            <a:r>
              <a:rPr lang="hu-HU" sz="2400" b="1" dirty="0">
                <a:solidFill>
                  <a:srgbClr val="012863"/>
                </a:solidFill>
                <a:cs typeface="Times New Roman" panose="02020603050405020304" pitchFamily="18" charset="0"/>
              </a:rPr>
              <a:t>d) </a:t>
            </a:r>
            <a:r>
              <a:rPr lang="en-GB" sz="2400" dirty="0">
                <a:effectLst/>
                <a:ea typeface="Calibri" panose="020F0502020204030204" pitchFamily="34" charset="0"/>
                <a:cs typeface="Times New Roman" panose="02020603050405020304" pitchFamily="18" charset="0"/>
              </a:rPr>
              <a:t>How would you decide which weight ratio to use?</a:t>
            </a:r>
            <a:endParaRPr lang="hu-HU" sz="2400" dirty="0">
              <a:ea typeface="Calibri" panose="020F0502020204030204" pitchFamily="34" charset="0"/>
              <a:cs typeface="Times New Roman" panose="02020603050405020304" pitchFamily="18" charset="0"/>
            </a:endParaRPr>
          </a:p>
          <a:p>
            <a:pPr algn="just"/>
            <a:r>
              <a:rPr lang="hu-HU" sz="2400" b="1" dirty="0">
                <a:solidFill>
                  <a:srgbClr val="012863"/>
                </a:solidFill>
                <a:effectLst/>
                <a:ea typeface="Calibri" panose="020F0502020204030204" pitchFamily="34" charset="0"/>
                <a:cs typeface="Times New Roman" panose="02020603050405020304" pitchFamily="18" charset="0"/>
              </a:rPr>
              <a:t>e) </a:t>
            </a:r>
            <a:r>
              <a:rPr lang="en-GB" sz="2400" dirty="0">
                <a:effectLst/>
                <a:ea typeface="Calibri" panose="020F0502020204030204" pitchFamily="34" charset="0"/>
                <a:cs typeface="Times New Roman" panose="02020603050405020304" pitchFamily="18" charset="0"/>
              </a:rPr>
              <a:t>Why is it always important to shake the contents of the bottles thoroughly?</a:t>
            </a:r>
            <a:endParaRPr lang="hu-HU" sz="2400" dirty="0">
              <a:effectLst/>
              <a:ea typeface="Calibri" panose="020F0502020204030204" pitchFamily="34" charset="0"/>
              <a:cs typeface="Times New Roman" panose="02020603050405020304" pitchFamily="18" charset="0"/>
            </a:endParaRPr>
          </a:p>
          <a:p>
            <a:pPr algn="just"/>
            <a:r>
              <a:rPr lang="hu-HU" sz="2400" b="1" dirty="0">
                <a:solidFill>
                  <a:srgbClr val="012863"/>
                </a:solidFill>
                <a:cs typeface="Times New Roman" panose="02020603050405020304" pitchFamily="18" charset="0"/>
              </a:rPr>
              <a:t>f) </a:t>
            </a:r>
            <a:r>
              <a:rPr lang="en-GB" sz="2400" dirty="0">
                <a:effectLst/>
                <a:ea typeface="Calibri" panose="020F0502020204030204" pitchFamily="34" charset="0"/>
                <a:cs typeface="Times New Roman" panose="02020603050405020304" pitchFamily="18" charset="0"/>
              </a:rPr>
              <a:t>Put a </a:t>
            </a:r>
            <a:r>
              <a:rPr lang="en-GB" sz="2400" b="1" dirty="0">
                <a:effectLst/>
                <a:ea typeface="Calibri" panose="020F0502020204030204" pitchFamily="34" charset="0"/>
                <a:cs typeface="Times New Roman" panose="02020603050405020304" pitchFamily="18" charset="0"/>
              </a:rPr>
              <a:t>+</a:t>
            </a:r>
            <a:r>
              <a:rPr lang="en-GB" sz="2400" dirty="0">
                <a:effectLst/>
                <a:ea typeface="Calibri" panose="020F0502020204030204" pitchFamily="34" charset="0"/>
                <a:cs typeface="Times New Roman" panose="02020603050405020304" pitchFamily="18" charset="0"/>
              </a:rPr>
              <a:t> sign </a:t>
            </a:r>
            <a:r>
              <a:rPr lang="en-GB" sz="2400" b="1" dirty="0">
                <a:effectLst/>
                <a:ea typeface="Calibri" panose="020F0502020204030204" pitchFamily="34" charset="0"/>
                <a:cs typeface="Times New Roman" panose="02020603050405020304" pitchFamily="18" charset="0"/>
              </a:rPr>
              <a:t>in front of the statement in the list below if you think it is true</a:t>
            </a:r>
            <a:r>
              <a:rPr lang="en-GB" sz="2400" dirty="0">
                <a:effectLst/>
                <a:ea typeface="Calibri" panose="020F0502020204030204" pitchFamily="34" charset="0"/>
                <a:cs typeface="Times New Roman" panose="02020603050405020304" pitchFamily="18" charset="0"/>
              </a:rPr>
              <a:t>, and a </a:t>
            </a:r>
            <a:r>
              <a:rPr lang="en-GB" sz="2400" b="1" dirty="0">
                <a:effectLst/>
                <a:ea typeface="Calibri" panose="020F0502020204030204" pitchFamily="34" charset="0"/>
                <a:cs typeface="Times New Roman" panose="02020603050405020304" pitchFamily="18" charset="0"/>
              </a:rPr>
              <a:t>-</a:t>
            </a:r>
            <a:r>
              <a:rPr lang="en-GB" sz="2400" dirty="0">
                <a:effectLst/>
                <a:ea typeface="Calibri" panose="020F0502020204030204" pitchFamily="34" charset="0"/>
                <a:cs typeface="Times New Roman" panose="02020603050405020304" pitchFamily="18" charset="0"/>
              </a:rPr>
              <a:t> sign </a:t>
            </a:r>
            <a:r>
              <a:rPr lang="en-GB" sz="2400" b="1" dirty="0">
                <a:effectLst/>
                <a:ea typeface="Calibri" panose="020F0502020204030204" pitchFamily="34" charset="0"/>
                <a:cs typeface="Times New Roman" panose="02020603050405020304" pitchFamily="18" charset="0"/>
              </a:rPr>
              <a:t>in front of the statement if you think it is not true</a:t>
            </a:r>
            <a:r>
              <a:rPr lang="en-GB" sz="2400" dirty="0">
                <a:effectLst/>
                <a:ea typeface="Calibri" panose="020F0502020204030204" pitchFamily="34" charset="0"/>
                <a:cs typeface="Times New Roman" panose="02020603050405020304" pitchFamily="18" charset="0"/>
              </a:rPr>
              <a:t>. (You can write another sign after a clear cross-out if you change your mind.)</a:t>
            </a:r>
            <a:endParaRPr lang="hu-HU" sz="2400" dirty="0">
              <a:ea typeface="Calibri" panose="020F0502020204030204" pitchFamily="34" charset="0"/>
              <a:cs typeface="Times New Roman" panose="02020603050405020304" pitchFamily="18" charset="0"/>
            </a:endParaRPr>
          </a:p>
          <a:p>
            <a:pPr marL="800100" lvl="1" indent="-342900" algn="just">
              <a:buFont typeface="Wingdings" panose="05000000000000000000" pitchFamily="2" charset="2"/>
              <a:buChar char="q"/>
            </a:pPr>
            <a:r>
              <a:rPr lang="en-GB" sz="2400" dirty="0">
                <a:effectLst/>
                <a:ea typeface="Calibri" panose="020F0502020204030204" pitchFamily="34" charset="0"/>
                <a:cs typeface="Times New Roman" panose="02020603050405020304" pitchFamily="18" charset="0"/>
              </a:rPr>
              <a:t>The same mass of citric acid should be used in each experiment</a:t>
            </a:r>
            <a:r>
              <a:rPr lang="hu-HU" sz="2400" dirty="0">
                <a:ea typeface="Calibri" panose="020F0502020204030204" pitchFamily="34" charset="0"/>
                <a:cs typeface="Times New Roman" panose="02020603050405020304" pitchFamily="18" charset="0"/>
              </a:rPr>
              <a:t>.</a:t>
            </a:r>
          </a:p>
          <a:p>
            <a:pPr marL="800100" lvl="1" indent="-342900" algn="just">
              <a:buFont typeface="Wingdings" panose="05000000000000000000" pitchFamily="2" charset="2"/>
              <a:buChar char="q"/>
            </a:pPr>
            <a:r>
              <a:rPr lang="en-GB" sz="2400" dirty="0">
                <a:effectLst/>
                <a:ea typeface="Calibri" panose="020F0502020204030204" pitchFamily="34" charset="0"/>
                <a:cs typeface="Times New Roman" panose="02020603050405020304" pitchFamily="18" charset="0"/>
              </a:rPr>
              <a:t>The same mass of baking soda should be used in each experiment.</a:t>
            </a:r>
            <a:endParaRPr lang="hu-HU" sz="2400" dirty="0">
              <a:effectLst/>
              <a:ea typeface="Calibri" panose="020F0502020204030204" pitchFamily="34" charset="0"/>
              <a:cs typeface="Times New Roman" panose="02020603050405020304" pitchFamily="18" charset="0"/>
            </a:endParaRPr>
          </a:p>
          <a:p>
            <a:pPr marL="800100" lvl="1" indent="-342900" algn="just">
              <a:buFont typeface="Wingdings" panose="05000000000000000000" pitchFamily="2" charset="2"/>
              <a:buChar char="q"/>
            </a:pPr>
            <a:r>
              <a:rPr lang="en-GB" sz="2400" dirty="0">
                <a:effectLst/>
                <a:ea typeface="Calibri" panose="020F0502020204030204" pitchFamily="34" charset="0"/>
                <a:cs typeface="Times New Roman" panose="02020603050405020304" pitchFamily="18" charset="0"/>
              </a:rPr>
              <a:t>The same volume of bottle should be used in each experiment.</a:t>
            </a:r>
            <a:endParaRPr lang="hu-HU" sz="2400" dirty="0">
              <a:effectLst/>
              <a:ea typeface="Calibri" panose="020F0502020204030204" pitchFamily="34" charset="0"/>
              <a:cs typeface="Times New Roman" panose="02020603050405020304" pitchFamily="18" charset="0"/>
            </a:endParaRPr>
          </a:p>
          <a:p>
            <a:pPr marL="800100" lvl="1" indent="-342900" algn="just">
              <a:buFont typeface="Wingdings" panose="05000000000000000000" pitchFamily="2" charset="2"/>
              <a:buChar char="q"/>
            </a:pPr>
            <a:r>
              <a:rPr lang="en-GB" sz="2400" dirty="0">
                <a:effectLst/>
                <a:ea typeface="Calibri" panose="020F0502020204030204" pitchFamily="34" charset="0"/>
                <a:cs typeface="Times New Roman" panose="02020603050405020304" pitchFamily="18" charset="0"/>
              </a:rPr>
              <a:t>The bottles used for each experiment should be made of the same material.</a:t>
            </a:r>
            <a:endParaRPr lang="en-GB" sz="2400" b="1" dirty="0">
              <a:solidFill>
                <a:srgbClr val="012863"/>
              </a:solidFill>
            </a:endParaRPr>
          </a:p>
        </p:txBody>
      </p:sp>
      <p:pic>
        <p:nvPicPr>
          <p:cNvPr id="10" name="Tartalom helye 14">
            <a:extLst>
              <a:ext uri="{FF2B5EF4-FFF2-40B4-BE49-F238E27FC236}">
                <a16:creationId xmlns:a16="http://schemas.microsoft.com/office/drawing/2014/main" id="{F9E9A11C-53B9-4E09-96FB-FAB945F9CB31}"/>
              </a:ext>
            </a:extLst>
          </p:cNvPr>
          <p:cNvPicPr>
            <a:picLocks noChangeAspect="1"/>
          </p:cNvPicPr>
          <p:nvPr/>
        </p:nvPicPr>
        <p:blipFill>
          <a:blip r:embed="rId2"/>
          <a:stretch>
            <a:fillRect/>
          </a:stretch>
        </p:blipFill>
        <p:spPr>
          <a:xfrm>
            <a:off x="0" y="6060587"/>
            <a:ext cx="12192000" cy="850900"/>
          </a:xfrm>
          <a:prstGeom prst="rect">
            <a:avLst/>
          </a:prstGeom>
        </p:spPr>
      </p:pic>
      <p:sp>
        <p:nvSpPr>
          <p:cNvPr id="11" name="Cím 1">
            <a:extLst>
              <a:ext uri="{FF2B5EF4-FFF2-40B4-BE49-F238E27FC236}">
                <a16:creationId xmlns:a16="http://schemas.microsoft.com/office/drawing/2014/main" id="{0B2E556E-3FCC-469A-9020-E74E90D6BEA0}"/>
              </a:ext>
            </a:extLst>
          </p:cNvPr>
          <p:cNvSpPr txBox="1">
            <a:spLocks/>
          </p:cNvSpPr>
          <p:nvPr/>
        </p:nvSpPr>
        <p:spPr>
          <a:xfrm>
            <a:off x="2240564" y="6298994"/>
            <a:ext cx="7365636" cy="3341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ECRICE 2024, </a:t>
            </a:r>
            <a:r>
              <a:rPr lang="hu-HU" sz="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Lisbon</a:t>
            </a: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hu-HU" sz="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Portugal</a:t>
            </a: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hu-HU"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06.</a:t>
            </a: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09. 2024.</a:t>
            </a:r>
            <a:endParaRPr lang="hu-HU" sz="1200"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21">
            <a:extLst>
              <a:ext uri="{FF2B5EF4-FFF2-40B4-BE49-F238E27FC236}">
                <a16:creationId xmlns:a16="http://schemas.microsoft.com/office/drawing/2014/main" id="{01607616-B22D-8342-EE3E-614BFF5C9EE4}"/>
              </a:ext>
            </a:extLst>
          </p:cNvPr>
          <p:cNvSpPr>
            <a:spLocks noChangeArrowheads="1"/>
          </p:cNvSpPr>
          <p:nvPr/>
        </p:nvSpPr>
        <p:spPr bwMode="auto">
          <a:xfrm>
            <a:off x="358774" y="15765"/>
            <a:ext cx="1164272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hu-HU"/>
          </a:p>
        </p:txBody>
      </p:sp>
    </p:spTree>
    <p:extLst>
      <p:ext uri="{BB962C8B-B14F-4D97-AF65-F5344CB8AC3E}">
        <p14:creationId xmlns:p14="http://schemas.microsoft.com/office/powerpoint/2010/main" val="2349838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1716320-A4E6-480F-BDE1-E0C72A189945}"/>
              </a:ext>
            </a:extLst>
          </p:cNvPr>
          <p:cNvSpPr>
            <a:spLocks noGrp="1"/>
          </p:cNvSpPr>
          <p:nvPr>
            <p:ph type="title"/>
          </p:nvPr>
        </p:nvSpPr>
        <p:spPr>
          <a:xfrm>
            <a:off x="1631852" y="0"/>
            <a:ext cx="8551524" cy="548680"/>
          </a:xfrm>
        </p:spPr>
        <p:txBody>
          <a:bodyPr>
            <a:normAutofit/>
          </a:bodyPr>
          <a:lstStyle/>
          <a:p>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II.5. </a:t>
            </a:r>
            <a:r>
              <a:rPr lang="en-GB"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Statistical</a:t>
            </a:r>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 </a:t>
            </a:r>
            <a:r>
              <a:rPr lang="hu-HU" sz="3200" dirty="0" err="1">
                <a:solidFill>
                  <a:srgbClr val="012863"/>
                </a:solidFill>
                <a:latin typeface="Open Sans" panose="020B0606030504020204" pitchFamily="34" charset="0"/>
                <a:ea typeface="Open Sans" panose="020B0606030504020204" pitchFamily="34" charset="0"/>
                <a:cs typeface="Open Sans" panose="020B0606030504020204" pitchFamily="34" charset="0"/>
              </a:rPr>
              <a:t>methods</a:t>
            </a:r>
            <a:endPar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artalom helye 2">
            <a:extLst>
              <a:ext uri="{FF2B5EF4-FFF2-40B4-BE49-F238E27FC236}">
                <a16:creationId xmlns:a16="http://schemas.microsoft.com/office/drawing/2014/main" id="{27F63BFC-AF5A-4E93-B6AB-CE4F79BB1B7D}"/>
              </a:ext>
            </a:extLst>
          </p:cNvPr>
          <p:cNvSpPr>
            <a:spLocks noGrp="1"/>
          </p:cNvSpPr>
          <p:nvPr>
            <p:ph idx="1"/>
          </p:nvPr>
        </p:nvSpPr>
        <p:spPr>
          <a:xfrm>
            <a:off x="154745" y="742585"/>
            <a:ext cx="12037255" cy="5966687"/>
          </a:xfrm>
        </p:spPr>
        <p:txBody>
          <a:bodyPr>
            <a:noAutofit/>
          </a:bodyPr>
          <a:lstStyle/>
          <a:p>
            <a:pPr>
              <a:spcBef>
                <a:spcPts val="600"/>
              </a:spcBef>
            </a:pPr>
            <a:r>
              <a:rPr lang="hu-HU" sz="2400" b="1" dirty="0"/>
              <a:t>S</a:t>
            </a:r>
            <a:r>
              <a:rPr lang="en-US" sz="2400" b="1" dirty="0" err="1"/>
              <a:t>tructured</a:t>
            </a:r>
            <a:r>
              <a:rPr lang="en-US" sz="2400" b="1" dirty="0"/>
              <a:t> </a:t>
            </a:r>
            <a:r>
              <a:rPr lang="hu-HU" sz="2400" b="1" dirty="0" err="1"/>
              <a:t>paper</a:t>
            </a:r>
            <a:r>
              <a:rPr lang="hu-HU" sz="2400" b="1" dirty="0"/>
              <a:t> and </a:t>
            </a:r>
            <a:r>
              <a:rPr lang="hu-HU" sz="2400" b="1" dirty="0" err="1"/>
              <a:t>pencil</a:t>
            </a:r>
            <a:r>
              <a:rPr lang="hu-HU" sz="2400" b="1" dirty="0"/>
              <a:t> </a:t>
            </a:r>
            <a:r>
              <a:rPr lang="en-US" sz="2400" b="1" dirty="0"/>
              <a:t>test</a:t>
            </a:r>
            <a:r>
              <a:rPr lang="hu-HU" sz="2400" b="1" dirty="0"/>
              <a:t>s;</a:t>
            </a:r>
            <a:r>
              <a:rPr lang="en-US" sz="2400" b="1" dirty="0"/>
              <a:t> </a:t>
            </a:r>
            <a:r>
              <a:rPr lang="hu-HU" sz="2400" b="1" dirty="0" err="1"/>
              <a:t>tas</a:t>
            </a:r>
            <a:r>
              <a:rPr lang="en-US" sz="2400" b="1" dirty="0" err="1"/>
              <a:t>ks</a:t>
            </a:r>
            <a:r>
              <a:rPr lang="en-US" sz="2400" b="1" dirty="0"/>
              <a:t> intending to measure</a:t>
            </a:r>
            <a:r>
              <a:rPr lang="hu-HU" sz="2400" b="1" dirty="0"/>
              <a:t>:</a:t>
            </a:r>
          </a:p>
          <a:p>
            <a:pPr marL="0" indent="0">
              <a:spcBef>
                <a:spcPts val="600"/>
              </a:spcBef>
              <a:buNone/>
            </a:pPr>
            <a:r>
              <a:rPr lang="hu-HU" sz="2400" b="1" dirty="0"/>
              <a:t>  </a:t>
            </a:r>
            <a:r>
              <a:rPr lang="en-US" sz="2400" b="1" dirty="0"/>
              <a:t>disciplinary content knowledge (DCK</a:t>
            </a:r>
            <a:r>
              <a:rPr lang="hu-HU" sz="2400" b="1" dirty="0"/>
              <a:t>, 9 </a:t>
            </a:r>
            <a:r>
              <a:rPr lang="hu-HU" sz="2400" b="1" dirty="0" err="1"/>
              <a:t>items</a:t>
            </a:r>
            <a:r>
              <a:rPr lang="en-US" sz="2400" b="1" dirty="0"/>
              <a:t>) </a:t>
            </a:r>
            <a:r>
              <a:rPr lang="hu-HU" sz="2400" b="1" dirty="0"/>
              <a:t>+</a:t>
            </a:r>
            <a:r>
              <a:rPr lang="en-US" sz="2400" b="1" dirty="0"/>
              <a:t> </a:t>
            </a:r>
            <a:r>
              <a:rPr lang="en-US" sz="2400" b="1" dirty="0">
                <a:solidFill>
                  <a:srgbClr val="FF0000"/>
                </a:solidFill>
              </a:rPr>
              <a:t>experimental design skills (EDS</a:t>
            </a:r>
            <a:r>
              <a:rPr lang="hu-HU" sz="2400" b="1" dirty="0">
                <a:solidFill>
                  <a:srgbClr val="FF0000"/>
                </a:solidFill>
              </a:rPr>
              <a:t>, 9 </a:t>
            </a:r>
            <a:r>
              <a:rPr lang="hu-HU" sz="2400" b="1" dirty="0" err="1">
                <a:solidFill>
                  <a:srgbClr val="FF0000"/>
                </a:solidFill>
              </a:rPr>
              <a:t>items</a:t>
            </a:r>
            <a:r>
              <a:rPr lang="en-US" sz="2400" b="1" dirty="0">
                <a:solidFill>
                  <a:srgbClr val="FF0000"/>
                </a:solidFill>
              </a:rPr>
              <a:t>)</a:t>
            </a:r>
          </a:p>
          <a:p>
            <a:pPr>
              <a:spcBef>
                <a:spcPts val="600"/>
              </a:spcBef>
            </a:pPr>
            <a:r>
              <a:rPr lang="en-GB" sz="2400" b="1" dirty="0"/>
              <a:t>Analysis of covariance </a:t>
            </a:r>
            <a:r>
              <a:rPr lang="en-GB" sz="2400" dirty="0"/>
              <a:t>(ANCOVA) of the SPSS Statistics software</a:t>
            </a:r>
            <a:endParaRPr lang="hu-HU" sz="2400" b="1" dirty="0">
              <a:solidFill>
                <a:srgbClr val="FF0000"/>
              </a:solidFill>
            </a:endParaRPr>
          </a:p>
          <a:p>
            <a:pPr>
              <a:spcBef>
                <a:spcPts val="600"/>
              </a:spcBef>
            </a:pPr>
            <a:r>
              <a:rPr lang="hu-HU" sz="2400" b="1" dirty="0"/>
              <a:t>Independent </a:t>
            </a:r>
            <a:r>
              <a:rPr lang="en-GB" sz="2400" b="1" dirty="0"/>
              <a:t>variables</a:t>
            </a:r>
            <a:r>
              <a:rPr lang="hu-HU" sz="2400" b="1" dirty="0"/>
              <a:t> (</a:t>
            </a:r>
            <a:r>
              <a:rPr lang="en-GB" sz="2400" b="1" dirty="0"/>
              <a:t>parameters):</a:t>
            </a:r>
          </a:p>
          <a:p>
            <a:pPr lvl="1">
              <a:spcBef>
                <a:spcPts val="600"/>
              </a:spcBef>
            </a:pPr>
            <a:r>
              <a:rPr lang="en-GB" dirty="0"/>
              <a:t>Groups (3 types of instruction methods</a:t>
            </a:r>
            <a:r>
              <a:rPr lang="hu-HU" dirty="0"/>
              <a:t>: Group 1, Group 2, Group 3) </a:t>
            </a:r>
          </a:p>
          <a:p>
            <a:pPr lvl="1">
              <a:spcBef>
                <a:spcPts val="600"/>
              </a:spcBef>
            </a:pPr>
            <a:r>
              <a:rPr lang="en-GB" dirty="0"/>
              <a:t>School ranking</a:t>
            </a:r>
            <a:r>
              <a:rPr lang="hu-HU" dirty="0"/>
              <a:t> (3 </a:t>
            </a:r>
            <a:r>
              <a:rPr lang="en-GB" dirty="0"/>
              <a:t> categories</a:t>
            </a:r>
            <a:r>
              <a:rPr lang="hu-HU" dirty="0"/>
              <a:t>: </a:t>
            </a:r>
            <a:r>
              <a:rPr lang="hu-HU" dirty="0" err="1"/>
              <a:t>relatively</a:t>
            </a:r>
            <a:r>
              <a:rPr lang="hu-HU" dirty="0"/>
              <a:t> </a:t>
            </a:r>
            <a:r>
              <a:rPr lang="en-GB" dirty="0"/>
              <a:t>high, medium and low ranking </a:t>
            </a:r>
            <a:r>
              <a:rPr lang="hu-HU" dirty="0" err="1"/>
              <a:t>schools</a:t>
            </a:r>
            <a:r>
              <a:rPr lang="hu-HU" dirty="0"/>
              <a:t>)</a:t>
            </a:r>
          </a:p>
          <a:p>
            <a:pPr lvl="1">
              <a:spcBef>
                <a:spcPts val="600"/>
              </a:spcBef>
            </a:pPr>
            <a:r>
              <a:rPr lang="en-GB" dirty="0"/>
              <a:t>Mother’s education </a:t>
            </a:r>
            <a:r>
              <a:rPr lang="hu-HU" dirty="0"/>
              <a:t>(2</a:t>
            </a:r>
            <a:r>
              <a:rPr lang="en-GB" dirty="0"/>
              <a:t> categories</a:t>
            </a:r>
            <a:r>
              <a:rPr lang="hu-HU" dirty="0"/>
              <a:t>: </a:t>
            </a:r>
            <a:r>
              <a:rPr lang="en-GB" dirty="0"/>
              <a:t>mother ha</a:t>
            </a:r>
            <a:r>
              <a:rPr lang="hu-HU" dirty="0"/>
              <a:t>s/has </a:t>
            </a:r>
            <a:r>
              <a:rPr lang="hu-HU" dirty="0" err="1"/>
              <a:t>not</a:t>
            </a:r>
            <a:r>
              <a:rPr lang="hu-HU" dirty="0"/>
              <a:t> </a:t>
            </a:r>
            <a:r>
              <a:rPr lang="hu-HU" dirty="0" err="1"/>
              <a:t>got</a:t>
            </a:r>
            <a:r>
              <a:rPr lang="hu-HU" dirty="0"/>
              <a:t> a </a:t>
            </a:r>
            <a:r>
              <a:rPr lang="en-GB" dirty="0"/>
              <a:t>degree</a:t>
            </a:r>
            <a:r>
              <a:rPr lang="hu-HU" dirty="0"/>
              <a:t> in </a:t>
            </a:r>
            <a:r>
              <a:rPr lang="hu-HU" dirty="0" err="1"/>
              <a:t>higher</a:t>
            </a:r>
            <a:r>
              <a:rPr lang="hu-HU" dirty="0"/>
              <a:t> </a:t>
            </a:r>
            <a:r>
              <a:rPr lang="hu-HU" dirty="0" err="1"/>
              <a:t>education</a:t>
            </a:r>
            <a:r>
              <a:rPr lang="hu-HU" dirty="0"/>
              <a:t>)</a:t>
            </a:r>
          </a:p>
          <a:p>
            <a:pPr lvl="1">
              <a:spcBef>
                <a:spcPts val="600"/>
              </a:spcBef>
            </a:pPr>
            <a:r>
              <a:rPr lang="en-GB" dirty="0"/>
              <a:t>Gender of the student </a:t>
            </a:r>
            <a:r>
              <a:rPr lang="hu-HU" dirty="0"/>
              <a:t>(2</a:t>
            </a:r>
            <a:r>
              <a:rPr lang="en-GB" dirty="0"/>
              <a:t> categories</a:t>
            </a:r>
            <a:r>
              <a:rPr lang="hu-HU" dirty="0"/>
              <a:t>: boys, </a:t>
            </a:r>
            <a:r>
              <a:rPr lang="hu-HU" dirty="0" err="1"/>
              <a:t>girls</a:t>
            </a:r>
            <a:r>
              <a:rPr lang="hu-HU" dirty="0"/>
              <a:t>)</a:t>
            </a:r>
          </a:p>
          <a:p>
            <a:pPr>
              <a:spcBef>
                <a:spcPts val="600"/>
              </a:spcBef>
            </a:pPr>
            <a:r>
              <a:rPr lang="hu-HU" sz="2400" b="1" dirty="0"/>
              <a:t>C</a:t>
            </a:r>
            <a:r>
              <a:rPr lang="en-GB" sz="2400" b="1" dirty="0"/>
              <a:t>ovaria</a:t>
            </a:r>
            <a:r>
              <a:rPr lang="hu-HU" sz="2400" b="1" dirty="0" err="1"/>
              <a:t>nt</a:t>
            </a:r>
            <a:r>
              <a:rPr lang="hu-HU" sz="2400" b="1" dirty="0"/>
              <a:t>: </a:t>
            </a:r>
            <a:r>
              <a:rPr lang="en-GB" sz="2400" dirty="0"/>
              <a:t>Result of </a:t>
            </a:r>
            <a:r>
              <a:rPr lang="hu-HU" sz="2400" dirty="0"/>
              <a:t>Test 0 (</a:t>
            </a:r>
            <a:r>
              <a:rPr lang="en-GB" sz="2400" dirty="0"/>
              <a:t>continuous variable</a:t>
            </a:r>
            <a:r>
              <a:rPr lang="hu-HU" sz="2400" dirty="0"/>
              <a:t>)</a:t>
            </a:r>
          </a:p>
          <a:p>
            <a:pPr>
              <a:spcBef>
                <a:spcPts val="600"/>
              </a:spcBef>
            </a:pPr>
            <a:r>
              <a:rPr lang="hu-HU" sz="2400" b="1" dirty="0"/>
              <a:t>No </a:t>
            </a:r>
            <a:r>
              <a:rPr lang="hu-HU" sz="2400" b="1" dirty="0" err="1"/>
              <a:t>significant</a:t>
            </a:r>
            <a:r>
              <a:rPr lang="hu-HU" sz="2400" b="1" dirty="0"/>
              <a:t> </a:t>
            </a:r>
            <a:r>
              <a:rPr lang="hu-HU" sz="2400" b="1" dirty="0" err="1"/>
              <a:t>difference</a:t>
            </a:r>
            <a:r>
              <a:rPr lang="hu-HU" sz="2400" b="1" dirty="0"/>
              <a:t> </a:t>
            </a:r>
            <a:r>
              <a:rPr lang="hu-HU" sz="2400" b="1" dirty="0" err="1"/>
              <a:t>among</a:t>
            </a:r>
            <a:r>
              <a:rPr lang="hu-HU" sz="2400" b="1" dirty="0"/>
              <a:t> </a:t>
            </a:r>
            <a:r>
              <a:rPr lang="hu-HU" sz="2400" b="1" dirty="0" err="1"/>
              <a:t>the</a:t>
            </a:r>
            <a:r>
              <a:rPr lang="hu-HU" sz="2400" b="1" dirty="0"/>
              <a:t> 3 </a:t>
            </a:r>
            <a:r>
              <a:rPr lang="hu-HU" sz="2400" b="1" dirty="0" err="1"/>
              <a:t>groups</a:t>
            </a:r>
            <a:r>
              <a:rPr lang="hu-HU" sz="2400" b="1" dirty="0"/>
              <a:t> </a:t>
            </a:r>
            <a:r>
              <a:rPr lang="hu-HU" sz="2400" b="1" dirty="0" err="1"/>
              <a:t>on</a:t>
            </a:r>
            <a:r>
              <a:rPr lang="en-GB" sz="2400" b="1" dirty="0"/>
              <a:t> T0</a:t>
            </a:r>
            <a:r>
              <a:rPr lang="hu-HU" sz="2400" b="1" baseline="-25000" dirty="0"/>
              <a:t>DCK</a:t>
            </a:r>
            <a:r>
              <a:rPr lang="hu-HU" sz="2400" b="1" dirty="0"/>
              <a:t>, </a:t>
            </a:r>
            <a:r>
              <a:rPr lang="en-GB" sz="2400" b="1" dirty="0"/>
              <a:t> </a:t>
            </a:r>
            <a:r>
              <a:rPr lang="hu-HU" sz="2400" b="1" dirty="0" err="1"/>
              <a:t>on</a:t>
            </a:r>
            <a:r>
              <a:rPr lang="hu-HU" sz="2400" b="1" dirty="0"/>
              <a:t> </a:t>
            </a:r>
            <a:r>
              <a:rPr lang="en-GB" sz="2400" b="1" dirty="0"/>
              <a:t>T0</a:t>
            </a:r>
            <a:r>
              <a:rPr lang="hu-HU" sz="2400" b="1" baseline="-25000" dirty="0"/>
              <a:t>EDS</a:t>
            </a:r>
            <a:r>
              <a:rPr lang="hu-HU" sz="2400" b="1" dirty="0"/>
              <a:t>, and in </a:t>
            </a:r>
            <a:r>
              <a:rPr lang="hu-HU" sz="2400" b="1" dirty="0" err="1"/>
              <a:t>any</a:t>
            </a:r>
            <a:r>
              <a:rPr lang="hu-HU" sz="2400" b="1" dirty="0"/>
              <a:t> of </a:t>
            </a:r>
            <a:r>
              <a:rPr lang="hu-HU" sz="2400" b="1" dirty="0" err="1"/>
              <a:t>the</a:t>
            </a:r>
            <a:r>
              <a:rPr lang="hu-HU" sz="2400" b="1" dirty="0"/>
              <a:t> </a:t>
            </a:r>
            <a:r>
              <a:rPr lang="hu-HU" sz="2400" b="1" dirty="0" err="1"/>
              <a:t>parameters</a:t>
            </a:r>
            <a:r>
              <a:rPr lang="hu-HU" sz="2400" b="1" dirty="0"/>
              <a:t> in </a:t>
            </a:r>
            <a:r>
              <a:rPr lang="hu-HU" sz="2400" b="1" dirty="0" err="1"/>
              <a:t>the</a:t>
            </a:r>
            <a:r>
              <a:rPr lang="hu-HU" sz="2400" b="1" dirty="0"/>
              <a:t> </a:t>
            </a:r>
            <a:r>
              <a:rPr lang="hu-HU" sz="2400" b="1" dirty="0" err="1"/>
              <a:t>beginning</a:t>
            </a:r>
            <a:r>
              <a:rPr lang="hu-HU" sz="2400" b="1" dirty="0"/>
              <a:t> of </a:t>
            </a:r>
            <a:r>
              <a:rPr lang="hu-HU" sz="2400" b="1" dirty="0" err="1"/>
              <a:t>the</a:t>
            </a:r>
            <a:r>
              <a:rPr lang="hu-HU" sz="2400" b="1" dirty="0"/>
              <a:t> project (</a:t>
            </a:r>
            <a:r>
              <a:rPr lang="hu-HU" sz="2400" b="1" dirty="0" err="1"/>
              <a:t>according</a:t>
            </a:r>
            <a:r>
              <a:rPr lang="hu-HU" sz="2400" b="1" dirty="0"/>
              <a:t> </a:t>
            </a:r>
            <a:r>
              <a:rPr lang="hu-HU" sz="2400" b="1" dirty="0" err="1"/>
              <a:t>to</a:t>
            </a:r>
            <a:r>
              <a:rPr lang="hu-HU" sz="2400" b="1" dirty="0"/>
              <a:t> </a:t>
            </a:r>
            <a:r>
              <a:rPr lang="hu-HU" sz="2400" b="1" dirty="0" err="1"/>
              <a:t>chi-square</a:t>
            </a:r>
            <a:r>
              <a:rPr lang="hu-HU" sz="2400" b="1" dirty="0"/>
              <a:t> </a:t>
            </a:r>
            <a:r>
              <a:rPr lang="hu-HU" sz="2400" b="1" dirty="0" err="1"/>
              <a:t>tests</a:t>
            </a:r>
            <a:r>
              <a:rPr lang="hu-HU" sz="2400" b="1" dirty="0"/>
              <a:t>).</a:t>
            </a:r>
          </a:p>
          <a:p>
            <a:pPr>
              <a:spcBef>
                <a:spcPts val="600"/>
              </a:spcBef>
            </a:pPr>
            <a:r>
              <a:rPr lang="en-GB" sz="2400" b="1" dirty="0"/>
              <a:t>Dependent variable</a:t>
            </a:r>
            <a:r>
              <a:rPr lang="hu-HU" sz="2400" b="1" dirty="0"/>
              <a:t>s</a:t>
            </a:r>
            <a:r>
              <a:rPr lang="en-GB" sz="2400" b="1" dirty="0"/>
              <a:t>: </a:t>
            </a:r>
            <a:r>
              <a:rPr lang="hu-HU" sz="2400" b="1" dirty="0">
                <a:solidFill>
                  <a:srgbClr val="FF0000"/>
                </a:solidFill>
              </a:rPr>
              <a:t>percents of </a:t>
            </a:r>
            <a:r>
              <a:rPr lang="en-GB" sz="2400" b="1" dirty="0">
                <a:solidFill>
                  <a:srgbClr val="FF0000"/>
                </a:solidFill>
              </a:rPr>
              <a:t>students’ </a:t>
            </a:r>
            <a:r>
              <a:rPr lang="hu-HU" sz="2400" b="1" dirty="0" err="1">
                <a:solidFill>
                  <a:srgbClr val="FF0000"/>
                </a:solidFill>
              </a:rPr>
              <a:t>scores</a:t>
            </a:r>
            <a:r>
              <a:rPr lang="hu-HU" sz="2400" b="1" dirty="0">
                <a:solidFill>
                  <a:srgbClr val="FF0000"/>
                </a:solidFill>
              </a:rPr>
              <a:t> (%) </a:t>
            </a:r>
            <a:r>
              <a:rPr lang="en-GB" sz="2400" b="1" dirty="0">
                <a:solidFill>
                  <a:srgbClr val="FF0000"/>
                </a:solidFill>
              </a:rPr>
              <a:t>in the </a:t>
            </a:r>
            <a:r>
              <a:rPr lang="hu-HU" sz="2400" b="1" dirty="0">
                <a:solidFill>
                  <a:srgbClr val="FF0000"/>
                </a:solidFill>
              </a:rPr>
              <a:t>t</a:t>
            </a:r>
            <a:r>
              <a:rPr lang="en-GB" sz="2400" b="1" dirty="0" err="1">
                <a:solidFill>
                  <a:srgbClr val="FF0000"/>
                </a:solidFill>
              </a:rPr>
              <a:t>est</a:t>
            </a:r>
            <a:r>
              <a:rPr lang="hu-HU" sz="2400" b="1" dirty="0">
                <a:solidFill>
                  <a:srgbClr val="FF0000"/>
                </a:solidFill>
              </a:rPr>
              <a:t>s (</a:t>
            </a:r>
            <a:r>
              <a:rPr lang="hu-HU" sz="2400" b="1" dirty="0" err="1">
                <a:solidFill>
                  <a:srgbClr val="FF0000"/>
                </a:solidFill>
              </a:rPr>
              <a:t>on</a:t>
            </a:r>
            <a:r>
              <a:rPr lang="hu-HU" sz="2400" b="1" dirty="0">
                <a:solidFill>
                  <a:srgbClr val="FF0000"/>
                </a:solidFill>
              </a:rPr>
              <a:t> DCK and EDS </a:t>
            </a:r>
            <a:r>
              <a:rPr lang="hu-HU" sz="2400" b="1" dirty="0" err="1">
                <a:solidFill>
                  <a:srgbClr val="FF0000"/>
                </a:solidFill>
              </a:rPr>
              <a:t>tasks</a:t>
            </a:r>
            <a:r>
              <a:rPr lang="hu-HU" sz="2400" b="1" dirty="0">
                <a:solidFill>
                  <a:srgbClr val="FF0000"/>
                </a:solidFill>
              </a:rPr>
              <a:t>) </a:t>
            </a:r>
            <a:r>
              <a:rPr lang="en-GB" sz="2400" dirty="0"/>
              <a:t>analysed as continuous variables.</a:t>
            </a:r>
            <a:endParaRPr lang="hu-HU" sz="2400" dirty="0"/>
          </a:p>
          <a:p>
            <a:pPr>
              <a:spcBef>
                <a:spcPts val="600"/>
              </a:spcBef>
            </a:pPr>
            <a:r>
              <a:rPr lang="hu-HU" sz="2400" b="1" dirty="0" err="1">
                <a:solidFill>
                  <a:srgbClr val="FF0000"/>
                </a:solidFill>
              </a:rPr>
              <a:t>Cohen’s</a:t>
            </a:r>
            <a:r>
              <a:rPr lang="hu-HU" sz="2400" b="1" dirty="0">
                <a:solidFill>
                  <a:srgbClr val="FF0000"/>
                </a:solidFill>
              </a:rPr>
              <a:t> </a:t>
            </a:r>
            <a:r>
              <a:rPr lang="hu-HU" sz="2400" b="1" i="1" dirty="0">
                <a:solidFill>
                  <a:srgbClr val="FF0000"/>
                </a:solidFill>
              </a:rPr>
              <a:t>d</a:t>
            </a:r>
            <a:r>
              <a:rPr lang="hu-HU" sz="2400" b="1" dirty="0">
                <a:solidFill>
                  <a:srgbClr val="FF0000"/>
                </a:solidFill>
              </a:rPr>
              <a:t> </a:t>
            </a:r>
            <a:r>
              <a:rPr lang="hu-HU" sz="2400" b="1" dirty="0" err="1">
                <a:solidFill>
                  <a:srgbClr val="FF0000"/>
                </a:solidFill>
              </a:rPr>
              <a:t>effect</a:t>
            </a:r>
            <a:r>
              <a:rPr lang="hu-HU" sz="2400" b="1" dirty="0">
                <a:solidFill>
                  <a:srgbClr val="FF0000"/>
                </a:solidFill>
              </a:rPr>
              <a:t> </a:t>
            </a:r>
            <a:r>
              <a:rPr lang="hu-HU" sz="2400" b="1" dirty="0" err="1">
                <a:solidFill>
                  <a:srgbClr val="FF0000"/>
                </a:solidFill>
              </a:rPr>
              <a:t>size</a:t>
            </a:r>
            <a:r>
              <a:rPr lang="hu-HU" sz="2400" b="1" dirty="0">
                <a:solidFill>
                  <a:srgbClr val="FF0000"/>
                </a:solidFill>
              </a:rPr>
              <a:t> </a:t>
            </a:r>
            <a:r>
              <a:rPr lang="hu-HU" sz="2400" dirty="0" err="1"/>
              <a:t>values</a:t>
            </a:r>
            <a:r>
              <a:rPr lang="hu-HU" sz="2400" dirty="0"/>
              <a:t> </a:t>
            </a:r>
            <a:r>
              <a:rPr lang="hu-HU" sz="2400" dirty="0" err="1"/>
              <a:t>were</a:t>
            </a:r>
            <a:r>
              <a:rPr lang="hu-HU" sz="2400" dirty="0"/>
              <a:t> </a:t>
            </a:r>
            <a:r>
              <a:rPr lang="hu-HU" sz="2400" dirty="0" err="1"/>
              <a:t>calculated</a:t>
            </a:r>
            <a:r>
              <a:rPr lang="hu-HU" sz="2400" dirty="0"/>
              <a:t>.</a:t>
            </a:r>
          </a:p>
          <a:p>
            <a:pPr>
              <a:spcBef>
                <a:spcPts val="600"/>
              </a:spcBef>
            </a:pPr>
            <a:r>
              <a:rPr lang="en-GB" sz="2400" b="1" dirty="0">
                <a:solidFill>
                  <a:srgbClr val="FF0000"/>
                </a:solidFill>
              </a:rPr>
              <a:t>Partial eta</a:t>
            </a:r>
            <a:r>
              <a:rPr lang="hu-HU" sz="2400" b="1" dirty="0">
                <a:solidFill>
                  <a:srgbClr val="FF0000"/>
                </a:solidFill>
              </a:rPr>
              <a:t>-</a:t>
            </a:r>
            <a:r>
              <a:rPr lang="hu-HU" sz="2400" b="1" dirty="0" err="1">
                <a:solidFill>
                  <a:srgbClr val="FF0000"/>
                </a:solidFill>
              </a:rPr>
              <a:t>squared</a:t>
            </a:r>
            <a:r>
              <a:rPr lang="en-GB" sz="2400" b="1" dirty="0">
                <a:solidFill>
                  <a:srgbClr val="FF0000"/>
                </a:solidFill>
              </a:rPr>
              <a:t> (</a:t>
            </a:r>
            <a:r>
              <a:rPr lang="en-GB" sz="2400" b="1" i="1" dirty="0">
                <a:solidFill>
                  <a:srgbClr val="FF0000"/>
                </a:solidFill>
              </a:rPr>
              <a:t>PES</a:t>
            </a:r>
            <a:r>
              <a:rPr lang="en-GB" sz="2400" b="1" dirty="0">
                <a:solidFill>
                  <a:srgbClr val="FF0000"/>
                </a:solidFill>
              </a:rPr>
              <a:t>) </a:t>
            </a:r>
            <a:r>
              <a:rPr lang="en-GB" sz="2400" dirty="0"/>
              <a:t>was</a:t>
            </a:r>
            <a:r>
              <a:rPr lang="en-GB" sz="2400" dirty="0">
                <a:solidFill>
                  <a:srgbClr val="FF0000"/>
                </a:solidFill>
              </a:rPr>
              <a:t> </a:t>
            </a:r>
            <a:r>
              <a:rPr lang="en-GB" sz="2400" dirty="0"/>
              <a:t>used as a measure of the </a:t>
            </a:r>
            <a:r>
              <a:rPr lang="en-GB" sz="2400" b="1" dirty="0">
                <a:solidFill>
                  <a:srgbClr val="FF0000"/>
                </a:solidFill>
              </a:rPr>
              <a:t>effect size</a:t>
            </a:r>
            <a:r>
              <a:rPr lang="hu-HU" sz="2400" b="1" dirty="0">
                <a:solidFill>
                  <a:srgbClr val="FF0000"/>
                </a:solidFill>
              </a:rPr>
              <a:t> </a:t>
            </a:r>
            <a:r>
              <a:rPr lang="hu-HU" sz="2400" dirty="0" err="1"/>
              <a:t>calculated</a:t>
            </a:r>
            <a:r>
              <a:rPr lang="hu-HU" sz="2400" dirty="0"/>
              <a:t> </a:t>
            </a:r>
            <a:r>
              <a:rPr lang="hu-HU" sz="2400" dirty="0" err="1"/>
              <a:t>by</a:t>
            </a:r>
            <a:r>
              <a:rPr lang="hu-HU" sz="2400" dirty="0"/>
              <a:t> ANCOVA.</a:t>
            </a:r>
          </a:p>
        </p:txBody>
      </p:sp>
    </p:spTree>
    <p:extLst>
      <p:ext uri="{BB962C8B-B14F-4D97-AF65-F5344CB8AC3E}">
        <p14:creationId xmlns:p14="http://schemas.microsoft.com/office/powerpoint/2010/main" val="2662537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1716320-A4E6-480F-BDE1-E0C72A189945}"/>
              </a:ext>
            </a:extLst>
          </p:cNvPr>
          <p:cNvSpPr>
            <a:spLocks noGrp="1"/>
          </p:cNvSpPr>
          <p:nvPr>
            <p:ph type="title"/>
          </p:nvPr>
        </p:nvSpPr>
        <p:spPr>
          <a:xfrm>
            <a:off x="1631852" y="4863"/>
            <a:ext cx="8551524" cy="548680"/>
          </a:xfrm>
        </p:spPr>
        <p:txBody>
          <a:bodyPr>
            <a:normAutofit/>
          </a:bodyPr>
          <a:lstStyle/>
          <a:p>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II.5. </a:t>
            </a:r>
            <a:r>
              <a:rPr lang="hu-HU" sz="3200" dirty="0" err="1">
                <a:solidFill>
                  <a:srgbClr val="012863"/>
                </a:solidFill>
                <a:latin typeface="Open Sans" panose="020B0606030504020204" pitchFamily="34" charset="0"/>
                <a:ea typeface="Open Sans" panose="020B0606030504020204" pitchFamily="34" charset="0"/>
                <a:cs typeface="Open Sans" panose="020B0606030504020204" pitchFamily="34" charset="0"/>
              </a:rPr>
              <a:t>Partial</a:t>
            </a:r>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 </a:t>
            </a:r>
            <a:r>
              <a:rPr lang="hu-HU" sz="3200" dirty="0" err="1">
                <a:solidFill>
                  <a:srgbClr val="012863"/>
                </a:solidFill>
                <a:latin typeface="Open Sans" panose="020B0606030504020204" pitchFamily="34" charset="0"/>
                <a:ea typeface="Open Sans" panose="020B0606030504020204" pitchFamily="34" charset="0"/>
                <a:cs typeface="Open Sans" panose="020B0606030504020204" pitchFamily="34" charset="0"/>
              </a:rPr>
              <a:t>eta-squared</a:t>
            </a:r>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 </a:t>
            </a:r>
            <a:r>
              <a:rPr lang="hu-HU" sz="3200" i="1" dirty="0">
                <a:solidFill>
                  <a:srgbClr val="012863"/>
                </a:solidFill>
                <a:latin typeface="Open Sans" panose="020B0606030504020204" pitchFamily="34" charset="0"/>
                <a:ea typeface="Open Sans" panose="020B0606030504020204" pitchFamily="34" charset="0"/>
                <a:cs typeface="Open Sans" panose="020B0606030504020204" pitchFamily="34" charset="0"/>
              </a:rPr>
              <a:t>(PES)</a:t>
            </a:r>
          </a:p>
        </p:txBody>
      </p:sp>
      <p:sp>
        <p:nvSpPr>
          <p:cNvPr id="3" name="Tartalom helye 2">
            <a:extLst>
              <a:ext uri="{FF2B5EF4-FFF2-40B4-BE49-F238E27FC236}">
                <a16:creationId xmlns:a16="http://schemas.microsoft.com/office/drawing/2014/main" id="{27F63BFC-AF5A-4E93-B6AB-CE4F79BB1B7D}"/>
              </a:ext>
            </a:extLst>
          </p:cNvPr>
          <p:cNvSpPr>
            <a:spLocks noGrp="1"/>
          </p:cNvSpPr>
          <p:nvPr>
            <p:ph idx="1"/>
          </p:nvPr>
        </p:nvSpPr>
        <p:spPr>
          <a:xfrm>
            <a:off x="732941" y="878242"/>
            <a:ext cx="10349346" cy="5779458"/>
          </a:xfrm>
        </p:spPr>
        <p:txBody>
          <a:bodyPr>
            <a:noAutofit/>
          </a:bodyPr>
          <a:lstStyle/>
          <a:p>
            <a:pPr marL="0" indent="0">
              <a:buNone/>
            </a:pPr>
            <a:r>
              <a:rPr lang="en-GB" sz="2400" b="1" dirty="0">
                <a:solidFill>
                  <a:srgbClr val="FF0000"/>
                </a:solidFill>
              </a:rPr>
              <a:t>Partial eta</a:t>
            </a:r>
            <a:r>
              <a:rPr lang="hu-HU" sz="2400" b="1" dirty="0">
                <a:solidFill>
                  <a:srgbClr val="FF0000"/>
                </a:solidFill>
              </a:rPr>
              <a:t>-</a:t>
            </a:r>
            <a:r>
              <a:rPr lang="hu-HU" sz="2400" b="1" dirty="0" err="1">
                <a:solidFill>
                  <a:srgbClr val="FF0000"/>
                </a:solidFill>
              </a:rPr>
              <a:t>squared</a:t>
            </a:r>
            <a:r>
              <a:rPr lang="en-GB" sz="2400" b="1" dirty="0">
                <a:solidFill>
                  <a:srgbClr val="FF0000"/>
                </a:solidFill>
              </a:rPr>
              <a:t> (</a:t>
            </a:r>
            <a:r>
              <a:rPr lang="en-GB" sz="2400" b="1" i="1" dirty="0">
                <a:solidFill>
                  <a:srgbClr val="FF0000"/>
                </a:solidFill>
              </a:rPr>
              <a:t>PES</a:t>
            </a:r>
            <a:r>
              <a:rPr lang="en-GB" sz="2400" b="1" dirty="0">
                <a:solidFill>
                  <a:srgbClr val="FF0000"/>
                </a:solidFill>
              </a:rPr>
              <a:t>) </a:t>
            </a:r>
            <a:r>
              <a:rPr lang="en-GB" sz="2400" dirty="0"/>
              <a:t>was</a:t>
            </a:r>
            <a:r>
              <a:rPr lang="en-GB" sz="2400" dirty="0">
                <a:solidFill>
                  <a:srgbClr val="FF0000"/>
                </a:solidFill>
              </a:rPr>
              <a:t> </a:t>
            </a:r>
            <a:r>
              <a:rPr lang="en-GB" sz="2400" dirty="0"/>
              <a:t>used as a measure of the </a:t>
            </a:r>
            <a:r>
              <a:rPr lang="en-GB" sz="2400" b="1" dirty="0">
                <a:solidFill>
                  <a:srgbClr val="FF0000"/>
                </a:solidFill>
                <a:highlight>
                  <a:srgbClr val="FFFF00"/>
                </a:highlight>
              </a:rPr>
              <a:t>effect size</a:t>
            </a:r>
            <a:r>
              <a:rPr lang="hu-HU" sz="2400" b="1" dirty="0">
                <a:solidFill>
                  <a:srgbClr val="FF0000"/>
                </a:solidFill>
              </a:rPr>
              <a:t>.</a:t>
            </a:r>
          </a:p>
          <a:p>
            <a:r>
              <a:rPr lang="en-US" sz="2400" dirty="0">
                <a:solidFill>
                  <a:srgbClr val="000000"/>
                </a:solidFill>
                <a:effectLst/>
              </a:rPr>
              <a:t>The formula to calculate Partial eta squared is as follows:</a:t>
            </a:r>
            <a:endParaRPr lang="en-US" sz="2400" dirty="0"/>
          </a:p>
          <a:p>
            <a:r>
              <a:rPr lang="en-US" sz="2400" b="1" dirty="0">
                <a:solidFill>
                  <a:srgbClr val="000000"/>
                </a:solidFill>
                <a:effectLst/>
              </a:rPr>
              <a:t>Partial eta squared = </a:t>
            </a:r>
            <a:r>
              <a:rPr lang="en-US" sz="2400" b="1" dirty="0" err="1">
                <a:solidFill>
                  <a:srgbClr val="000000"/>
                </a:solidFill>
                <a:effectLst/>
              </a:rPr>
              <a:t>SS</a:t>
            </a:r>
            <a:r>
              <a:rPr lang="en-US" sz="2400" b="1" baseline="-25000" dirty="0" err="1">
                <a:solidFill>
                  <a:srgbClr val="000000"/>
                </a:solidFill>
                <a:effectLst/>
              </a:rPr>
              <a:t>effect</a:t>
            </a:r>
            <a:r>
              <a:rPr lang="en-US" sz="2400" b="1" dirty="0">
                <a:solidFill>
                  <a:srgbClr val="000000"/>
                </a:solidFill>
                <a:effectLst/>
              </a:rPr>
              <a:t> / (</a:t>
            </a:r>
            <a:r>
              <a:rPr lang="en-US" sz="2400" b="1" dirty="0" err="1">
                <a:solidFill>
                  <a:srgbClr val="000000"/>
                </a:solidFill>
                <a:effectLst/>
              </a:rPr>
              <a:t>SS</a:t>
            </a:r>
            <a:r>
              <a:rPr lang="en-US" sz="2400" b="1" baseline="-25000" dirty="0" err="1">
                <a:solidFill>
                  <a:srgbClr val="000000"/>
                </a:solidFill>
                <a:effectLst/>
              </a:rPr>
              <a:t>effect</a:t>
            </a:r>
            <a:r>
              <a:rPr lang="en-US" sz="2400" b="1" baseline="-25000" dirty="0">
                <a:solidFill>
                  <a:srgbClr val="000000"/>
                </a:solidFill>
                <a:effectLst/>
              </a:rPr>
              <a:t> </a:t>
            </a:r>
            <a:r>
              <a:rPr lang="en-US" sz="2400" b="1" dirty="0">
                <a:solidFill>
                  <a:srgbClr val="000000"/>
                </a:solidFill>
                <a:effectLst/>
              </a:rPr>
              <a:t>+ </a:t>
            </a:r>
            <a:r>
              <a:rPr lang="en-US" sz="2400" b="1" dirty="0" err="1">
                <a:solidFill>
                  <a:srgbClr val="000000"/>
                </a:solidFill>
                <a:effectLst/>
              </a:rPr>
              <a:t>SS</a:t>
            </a:r>
            <a:r>
              <a:rPr lang="en-US" sz="2400" b="1" baseline="-25000" dirty="0" err="1">
                <a:solidFill>
                  <a:srgbClr val="000000"/>
                </a:solidFill>
                <a:effectLst/>
              </a:rPr>
              <a:t>error</a:t>
            </a:r>
            <a:r>
              <a:rPr lang="en-US" sz="2400" b="1" dirty="0">
                <a:solidFill>
                  <a:srgbClr val="000000"/>
                </a:solidFill>
                <a:effectLst/>
              </a:rPr>
              <a:t>)</a:t>
            </a:r>
            <a:endParaRPr lang="en-US" sz="2400" dirty="0"/>
          </a:p>
          <a:p>
            <a:r>
              <a:rPr lang="en-US" sz="2400" dirty="0">
                <a:solidFill>
                  <a:srgbClr val="000000"/>
                </a:solidFill>
                <a:effectLst/>
              </a:rPr>
              <a:t>where:</a:t>
            </a:r>
            <a:endParaRPr lang="en-US" sz="2400" dirty="0"/>
          </a:p>
          <a:p>
            <a:pPr lvl="1"/>
            <a:r>
              <a:rPr lang="en-US" b="1" dirty="0" err="1">
                <a:solidFill>
                  <a:srgbClr val="000000"/>
                </a:solidFill>
                <a:effectLst/>
              </a:rPr>
              <a:t>SS</a:t>
            </a:r>
            <a:r>
              <a:rPr lang="en-US" b="1" baseline="-25000" dirty="0" err="1">
                <a:solidFill>
                  <a:srgbClr val="000000"/>
                </a:solidFill>
                <a:effectLst/>
              </a:rPr>
              <a:t>effect</a:t>
            </a:r>
            <a:r>
              <a:rPr lang="en-US" b="1" dirty="0">
                <a:solidFill>
                  <a:srgbClr val="000000"/>
                </a:solidFill>
                <a:effectLst/>
              </a:rPr>
              <a:t>:</a:t>
            </a:r>
            <a:r>
              <a:rPr lang="en-US" dirty="0">
                <a:solidFill>
                  <a:srgbClr val="000000"/>
                </a:solidFill>
                <a:effectLst/>
              </a:rPr>
              <a:t> The sum of squares of an effect for one variable.</a:t>
            </a:r>
            <a:endParaRPr lang="en-US" dirty="0"/>
          </a:p>
          <a:p>
            <a:pPr lvl="1"/>
            <a:r>
              <a:rPr lang="en-US" b="1" dirty="0" err="1">
                <a:solidFill>
                  <a:srgbClr val="000000"/>
                </a:solidFill>
                <a:effectLst/>
              </a:rPr>
              <a:t>SS</a:t>
            </a:r>
            <a:r>
              <a:rPr lang="en-US" b="1" baseline="-25000" dirty="0" err="1">
                <a:solidFill>
                  <a:srgbClr val="000000"/>
                </a:solidFill>
                <a:effectLst/>
              </a:rPr>
              <a:t>error</a:t>
            </a:r>
            <a:r>
              <a:rPr lang="en-US" b="1" dirty="0">
                <a:solidFill>
                  <a:srgbClr val="000000"/>
                </a:solidFill>
                <a:effectLst/>
              </a:rPr>
              <a:t>:</a:t>
            </a:r>
            <a:r>
              <a:rPr lang="en-US" dirty="0">
                <a:solidFill>
                  <a:srgbClr val="000000"/>
                </a:solidFill>
                <a:effectLst/>
              </a:rPr>
              <a:t> The sum of squares error in the ANOVA model.</a:t>
            </a:r>
            <a:endParaRPr lang="en-US" dirty="0"/>
          </a:p>
          <a:p>
            <a:r>
              <a:rPr lang="en-US" sz="2400" dirty="0">
                <a:solidFill>
                  <a:srgbClr val="000000"/>
                </a:solidFill>
                <a:effectLst/>
              </a:rPr>
              <a:t>The value for Partial eta squared ranges from 0 to 1, where values closer to 1 indicate a higher proportion of variance that can be explained by a given variable in the model after accounting for variance explained by other variables in the model.</a:t>
            </a:r>
            <a:endParaRPr lang="en-US" sz="2400" dirty="0"/>
          </a:p>
          <a:p>
            <a:r>
              <a:rPr lang="en-US" sz="2400" dirty="0">
                <a:solidFill>
                  <a:srgbClr val="000000"/>
                </a:solidFill>
                <a:effectLst/>
              </a:rPr>
              <a:t>The following rules of thumb are used to interpret values for Partial eta squared:</a:t>
            </a:r>
            <a:endParaRPr lang="en-US" sz="2400" dirty="0"/>
          </a:p>
          <a:p>
            <a:pPr lvl="1"/>
            <a:r>
              <a:rPr lang="en-US" b="1" dirty="0">
                <a:solidFill>
                  <a:srgbClr val="000000"/>
                </a:solidFill>
                <a:effectLst/>
              </a:rPr>
              <a:t>.01:</a:t>
            </a:r>
            <a:r>
              <a:rPr lang="en-US" dirty="0">
                <a:solidFill>
                  <a:srgbClr val="000000"/>
                </a:solidFill>
                <a:effectLst/>
              </a:rPr>
              <a:t> Small effect size</a:t>
            </a:r>
            <a:endParaRPr lang="en-US" dirty="0"/>
          </a:p>
          <a:p>
            <a:pPr lvl="1"/>
            <a:r>
              <a:rPr lang="en-US" b="1" dirty="0">
                <a:solidFill>
                  <a:srgbClr val="000000"/>
                </a:solidFill>
                <a:effectLst/>
              </a:rPr>
              <a:t>.06:</a:t>
            </a:r>
            <a:r>
              <a:rPr lang="en-US" dirty="0">
                <a:solidFill>
                  <a:srgbClr val="000000"/>
                </a:solidFill>
                <a:effectLst/>
              </a:rPr>
              <a:t> Medium effect size</a:t>
            </a:r>
            <a:endParaRPr lang="en-US" dirty="0"/>
          </a:p>
          <a:p>
            <a:pPr lvl="1"/>
            <a:r>
              <a:rPr lang="en-US" b="1" dirty="0">
                <a:solidFill>
                  <a:srgbClr val="000000"/>
                </a:solidFill>
                <a:effectLst/>
              </a:rPr>
              <a:t>.14 or higher:</a:t>
            </a:r>
            <a:r>
              <a:rPr lang="en-US" dirty="0">
                <a:solidFill>
                  <a:srgbClr val="000000"/>
                </a:solidFill>
                <a:effectLst/>
              </a:rPr>
              <a:t> Large effect size</a:t>
            </a:r>
            <a:endParaRPr lang="en-US" dirty="0"/>
          </a:p>
        </p:txBody>
      </p:sp>
    </p:spTree>
    <p:extLst>
      <p:ext uri="{BB962C8B-B14F-4D97-AF65-F5344CB8AC3E}">
        <p14:creationId xmlns:p14="http://schemas.microsoft.com/office/powerpoint/2010/main" val="3185184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E533312-5E2B-4140-9081-4A7CAA4140C9}"/>
              </a:ext>
            </a:extLst>
          </p:cNvPr>
          <p:cNvSpPr>
            <a:spLocks noGrp="1"/>
          </p:cNvSpPr>
          <p:nvPr>
            <p:ph type="title"/>
          </p:nvPr>
        </p:nvSpPr>
        <p:spPr>
          <a:xfrm>
            <a:off x="244548" y="0"/>
            <a:ext cx="11738345" cy="1265771"/>
          </a:xfrm>
        </p:spPr>
        <p:txBody>
          <a:bodyPr>
            <a:noAutofit/>
          </a:bodyPr>
          <a:lstStyle/>
          <a:p>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III.1.a) </a:t>
            </a:r>
            <a:r>
              <a:rPr lang="hu-HU" sz="3200" dirty="0" err="1">
                <a:solidFill>
                  <a:srgbClr val="012863"/>
                </a:solidFill>
                <a:latin typeface="Open Sans" panose="020B0606030504020204" pitchFamily="34" charset="0"/>
                <a:ea typeface="Open Sans" panose="020B0606030504020204" pitchFamily="34" charset="0"/>
                <a:cs typeface="Open Sans" panose="020B0606030504020204" pitchFamily="34" charset="0"/>
              </a:rPr>
              <a:t>Sample</a:t>
            </a:r>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 of </a:t>
            </a:r>
            <a:r>
              <a:rPr lang="hu-HU" sz="3200" dirty="0" err="1">
                <a:solidFill>
                  <a:srgbClr val="012863"/>
                </a:solidFill>
                <a:latin typeface="Open Sans" panose="020B0606030504020204" pitchFamily="34" charset="0"/>
                <a:ea typeface="Open Sans" panose="020B0606030504020204" pitchFamily="34" charset="0"/>
                <a:cs typeface="Open Sans" panose="020B0606030504020204" pitchFamily="34" charset="0"/>
              </a:rPr>
              <a:t>students</a:t>
            </a:r>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 </a:t>
            </a:r>
            <a:r>
              <a:rPr lang="hu-HU" sz="3200" dirty="0" err="1">
                <a:solidFill>
                  <a:srgbClr val="012863"/>
                </a:solidFill>
                <a:latin typeface="Open Sans" panose="020B0606030504020204" pitchFamily="34" charset="0"/>
                <a:ea typeface="Open Sans" panose="020B0606030504020204" pitchFamily="34" charset="0"/>
                <a:cs typeface="Open Sans" panose="020B0606030504020204" pitchFamily="34" charset="0"/>
              </a:rPr>
              <a:t>filling</a:t>
            </a:r>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 in </a:t>
            </a:r>
            <a:r>
              <a:rPr lang="hu-HU" sz="3200" dirty="0" err="1">
                <a:solidFill>
                  <a:srgbClr val="012863"/>
                </a:solidFill>
                <a:latin typeface="Open Sans" panose="020B0606030504020204" pitchFamily="34" charset="0"/>
                <a:ea typeface="Open Sans" panose="020B0606030504020204" pitchFamily="34" charset="0"/>
                <a:cs typeface="Open Sans" panose="020B0606030504020204" pitchFamily="34" charset="0"/>
              </a:rPr>
              <a:t>all</a:t>
            </a:r>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 </a:t>
            </a:r>
            <a:r>
              <a:rPr lang="hu-HU" sz="3200" dirty="0" err="1">
                <a:solidFill>
                  <a:srgbClr val="012863"/>
                </a:solidFill>
                <a:latin typeface="Open Sans" panose="020B0606030504020204" pitchFamily="34" charset="0"/>
                <a:ea typeface="Open Sans" panose="020B0606030504020204" pitchFamily="34" charset="0"/>
                <a:cs typeface="Open Sans" panose="020B0606030504020204" pitchFamily="34" charset="0"/>
              </a:rPr>
              <a:t>the</a:t>
            </a:r>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 4 </a:t>
            </a:r>
            <a:r>
              <a:rPr lang="hu-HU" sz="3200" dirty="0" err="1">
                <a:solidFill>
                  <a:srgbClr val="012863"/>
                </a:solidFill>
                <a:latin typeface="Open Sans" panose="020B0606030504020204" pitchFamily="34" charset="0"/>
                <a:ea typeface="Open Sans" panose="020B0606030504020204" pitchFamily="34" charset="0"/>
                <a:cs typeface="Open Sans" panose="020B0606030504020204" pitchFamily="34" charset="0"/>
              </a:rPr>
              <a:t>tests</a:t>
            </a:r>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 </a:t>
            </a:r>
            <a:r>
              <a:rPr lang="hu-HU" sz="3200" dirty="0" err="1">
                <a:solidFill>
                  <a:srgbClr val="012863"/>
                </a:solidFill>
                <a:latin typeface="Open Sans" panose="020B0606030504020204" pitchFamily="34" charset="0"/>
                <a:ea typeface="Open Sans" panose="020B0606030504020204" pitchFamily="34" charset="0"/>
                <a:cs typeface="Open Sans" panose="020B0606030504020204" pitchFamily="34" charset="0"/>
              </a:rPr>
              <a:t>till</a:t>
            </a:r>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 </a:t>
            </a:r>
            <a:r>
              <a:rPr lang="hu-HU" sz="3200" dirty="0" err="1">
                <a:solidFill>
                  <a:srgbClr val="012863"/>
                </a:solidFill>
                <a:latin typeface="Open Sans" panose="020B0606030504020204" pitchFamily="34" charset="0"/>
                <a:ea typeface="Open Sans" panose="020B0606030504020204" pitchFamily="34" charset="0"/>
                <a:cs typeface="Open Sans" panose="020B0606030504020204" pitchFamily="34" charset="0"/>
              </a:rPr>
              <a:t>now</a:t>
            </a:r>
            <a:endParaRPr lang="en-GB" sz="3200" dirty="0">
              <a:solidFill>
                <a:srgbClr val="01286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Content Placeholder 12">
            <a:extLst>
              <a:ext uri="{FF2B5EF4-FFF2-40B4-BE49-F238E27FC236}">
                <a16:creationId xmlns:a16="http://schemas.microsoft.com/office/drawing/2014/main" id="{C57F7FE8-DF9D-FF0D-A10F-2932046EBE6B}"/>
              </a:ext>
            </a:extLst>
          </p:cNvPr>
          <p:cNvSpPr>
            <a:spLocks noGrp="1"/>
          </p:cNvSpPr>
          <p:nvPr>
            <p:ph idx="1"/>
          </p:nvPr>
        </p:nvSpPr>
        <p:spPr>
          <a:xfrm>
            <a:off x="74428" y="999460"/>
            <a:ext cx="11982893" cy="5624624"/>
          </a:xfrm>
        </p:spPr>
        <p:txBody>
          <a:bodyPr>
            <a:normAutofit/>
          </a:bodyPr>
          <a:lstStyle/>
          <a:p>
            <a:r>
              <a:rPr lang="hu-HU" sz="2400" dirty="0"/>
              <a:t>603 </a:t>
            </a:r>
            <a:r>
              <a:rPr lang="hu-HU" sz="2400" dirty="0" err="1"/>
              <a:t>students</a:t>
            </a:r>
            <a:r>
              <a:rPr lang="hu-HU" sz="2400" dirty="0"/>
              <a:t> </a:t>
            </a:r>
            <a:r>
              <a:rPr lang="hu-HU" sz="2400" dirty="0" err="1"/>
              <a:t>filled</a:t>
            </a:r>
            <a:r>
              <a:rPr lang="hu-HU" sz="2400" dirty="0"/>
              <a:t> in </a:t>
            </a:r>
            <a:r>
              <a:rPr lang="hu-HU" sz="2400" dirty="0" err="1"/>
              <a:t>each</a:t>
            </a:r>
            <a:r>
              <a:rPr lang="hu-HU" sz="2400" dirty="0"/>
              <a:t> test (T0, T1, T2, T3)</a:t>
            </a:r>
          </a:p>
          <a:p>
            <a:pPr lvl="1"/>
            <a:r>
              <a:rPr lang="hu-HU" dirty="0"/>
              <a:t>298 boys (49.4%)</a:t>
            </a:r>
          </a:p>
          <a:p>
            <a:pPr lvl="1"/>
            <a:r>
              <a:rPr lang="hu-HU" dirty="0"/>
              <a:t>305 </a:t>
            </a:r>
            <a:r>
              <a:rPr lang="hu-HU" dirty="0" err="1"/>
              <a:t>girls</a:t>
            </a:r>
            <a:r>
              <a:rPr lang="hu-HU" dirty="0"/>
              <a:t> (50.6%)</a:t>
            </a:r>
          </a:p>
          <a:p>
            <a:r>
              <a:rPr lang="hu-HU" sz="2400" dirty="0" err="1"/>
              <a:t>Number</a:t>
            </a:r>
            <a:r>
              <a:rPr lang="hu-HU" sz="2400" dirty="0"/>
              <a:t> of </a:t>
            </a:r>
            <a:r>
              <a:rPr lang="hu-HU" sz="2400" dirty="0" err="1"/>
              <a:t>students</a:t>
            </a:r>
            <a:r>
              <a:rPr lang="hu-HU" sz="2400" dirty="0"/>
              <a:t> (</a:t>
            </a:r>
            <a:r>
              <a:rPr lang="hu-HU" sz="2400" i="1" dirty="0"/>
              <a:t>N</a:t>
            </a:r>
            <a:r>
              <a:rPr lang="hu-HU" sz="2400" dirty="0"/>
              <a:t>) in </a:t>
            </a:r>
            <a:r>
              <a:rPr lang="hu-HU" sz="2400" dirty="0" err="1"/>
              <a:t>the</a:t>
            </a:r>
            <a:r>
              <a:rPr lang="hu-HU" sz="2400" dirty="0"/>
              <a:t> </a:t>
            </a:r>
            <a:r>
              <a:rPr lang="hu-HU" sz="2400" dirty="0" err="1"/>
              <a:t>groups</a:t>
            </a:r>
            <a:r>
              <a:rPr lang="hu-HU" sz="2400" dirty="0"/>
              <a:t>:</a:t>
            </a:r>
          </a:p>
          <a:p>
            <a:pPr lvl="1"/>
            <a:r>
              <a:rPr lang="hu-HU" dirty="0"/>
              <a:t>Group 1: 163 (</a:t>
            </a:r>
            <a:r>
              <a:rPr lang="hu-HU" dirty="0" err="1"/>
              <a:t>control</a:t>
            </a:r>
            <a:r>
              <a:rPr lang="hu-HU" dirty="0"/>
              <a:t> </a:t>
            </a:r>
            <a:r>
              <a:rPr lang="hu-HU" dirty="0" err="1"/>
              <a:t>group</a:t>
            </a:r>
            <a:r>
              <a:rPr lang="hu-HU" dirty="0"/>
              <a:t>)</a:t>
            </a:r>
          </a:p>
          <a:p>
            <a:pPr lvl="1"/>
            <a:r>
              <a:rPr lang="hu-HU" dirty="0"/>
              <a:t>Group 2: 224</a:t>
            </a:r>
          </a:p>
          <a:p>
            <a:pPr lvl="1"/>
            <a:r>
              <a:rPr lang="hu-HU" dirty="0"/>
              <a:t>Group 3: 216</a:t>
            </a:r>
          </a:p>
          <a:p>
            <a:r>
              <a:rPr lang="en-GB" sz="2400" dirty="0"/>
              <a:t>Cronbach’s alpha values show acceptable reliability</a:t>
            </a:r>
            <a:r>
              <a:rPr lang="hu-HU" sz="2400" dirty="0"/>
              <a:t>: </a:t>
            </a:r>
          </a:p>
          <a:p>
            <a:pPr marL="0" indent="0">
              <a:buNone/>
            </a:pPr>
            <a:r>
              <a:rPr lang="hu-HU" sz="2400" dirty="0"/>
              <a:t>    T0: 0.740;   T1: 0.678;   T2: 0.689;   T3: 0.734</a:t>
            </a:r>
          </a:p>
          <a:p>
            <a:r>
              <a:rPr lang="hu-HU" sz="2400" dirty="0" err="1"/>
              <a:t>According</a:t>
            </a:r>
            <a:r>
              <a:rPr lang="hu-HU" sz="2400" dirty="0"/>
              <a:t> </a:t>
            </a:r>
            <a:r>
              <a:rPr lang="hu-HU" sz="2400" dirty="0" err="1"/>
              <a:t>to</a:t>
            </a:r>
            <a:r>
              <a:rPr lang="hu-HU" sz="2400" dirty="0"/>
              <a:t> </a:t>
            </a:r>
            <a:r>
              <a:rPr lang="hu-HU" sz="2400" dirty="0" err="1"/>
              <a:t>chi-squared</a:t>
            </a:r>
            <a:r>
              <a:rPr lang="hu-HU" sz="2400" dirty="0"/>
              <a:t> </a:t>
            </a:r>
            <a:r>
              <a:rPr lang="hu-HU" sz="2400" dirty="0" err="1"/>
              <a:t>tests</a:t>
            </a:r>
            <a:r>
              <a:rPr lang="hu-HU" sz="2400" dirty="0"/>
              <a:t> </a:t>
            </a:r>
            <a:r>
              <a:rPr lang="hu-HU" sz="2400" dirty="0" err="1"/>
              <a:t>among</a:t>
            </a:r>
            <a:r>
              <a:rPr lang="hu-HU" sz="2400" dirty="0"/>
              <a:t> </a:t>
            </a:r>
            <a:r>
              <a:rPr lang="hu-HU" sz="2400" dirty="0" err="1"/>
              <a:t>the</a:t>
            </a:r>
            <a:r>
              <a:rPr lang="hu-HU" sz="2400" dirty="0"/>
              <a:t> :</a:t>
            </a:r>
          </a:p>
          <a:p>
            <a:pPr>
              <a:buFont typeface="Courier New" panose="02070309020205020404" pitchFamily="49" charset="0"/>
              <a:buChar char="o"/>
            </a:pPr>
            <a:r>
              <a:rPr lang="en-GB" sz="2400" dirty="0">
                <a:solidFill>
                  <a:srgbClr val="FF0000"/>
                </a:solidFill>
                <a:ea typeface="Calibri" panose="020F0502020204030204" pitchFamily="34" charset="0"/>
                <a:cs typeface="Times New Roman" panose="02020603050405020304" pitchFamily="18" charset="0"/>
              </a:rPr>
              <a:t>t</a:t>
            </a:r>
            <a:r>
              <a:rPr lang="en-GB" sz="2400" dirty="0">
                <a:solidFill>
                  <a:srgbClr val="FF0000"/>
                </a:solidFill>
                <a:effectLst/>
                <a:ea typeface="Calibri" panose="020F0502020204030204" pitchFamily="34" charset="0"/>
                <a:cs typeface="Times New Roman" panose="02020603050405020304" pitchFamily="18" charset="0"/>
              </a:rPr>
              <a:t>here is a significant difference</a:t>
            </a:r>
            <a:r>
              <a:rPr lang="hu-HU" sz="2400" dirty="0">
                <a:solidFill>
                  <a:srgbClr val="FF0000"/>
                </a:solidFill>
                <a:effectLst/>
                <a:ea typeface="Calibri" panose="020F0502020204030204" pitchFamily="34" charset="0"/>
                <a:cs typeface="Times New Roman" panose="02020603050405020304" pitchFamily="18" charset="0"/>
              </a:rPr>
              <a:t> </a:t>
            </a:r>
            <a:r>
              <a:rPr lang="en-GB" sz="2400" dirty="0">
                <a:solidFill>
                  <a:srgbClr val="FF0000"/>
                </a:solidFill>
                <a:effectLst/>
                <a:ea typeface="Calibri" panose="020F0502020204030204" pitchFamily="34" charset="0"/>
                <a:cs typeface="Times New Roman" panose="02020603050405020304" pitchFamily="18" charset="0"/>
              </a:rPr>
              <a:t>in the school ranking </a:t>
            </a:r>
            <a:r>
              <a:rPr lang="hu-HU" sz="2400" dirty="0">
                <a:ea typeface="Calibri" panose="020F0502020204030204" pitchFamily="34" charset="0"/>
                <a:cs typeface="Times New Roman" panose="02020603050405020304" pitchFamily="18" charset="0"/>
              </a:rPr>
              <a:t>[</a:t>
            </a:r>
            <a:r>
              <a:rPr lang="hu-HU" sz="2400" i="1" dirty="0">
                <a:effectLst/>
                <a:ea typeface="Calibri" panose="020F0502020204030204" pitchFamily="34" charset="0"/>
                <a:cs typeface="Times New Roman" panose="02020603050405020304" pitchFamily="18" charset="0"/>
              </a:rPr>
              <a:t>Χ</a:t>
            </a:r>
            <a:r>
              <a:rPr lang="hu-HU" sz="2400" i="1" baseline="30000" dirty="0">
                <a:effectLst/>
                <a:ea typeface="Calibri" panose="020F0502020204030204" pitchFamily="34" charset="0"/>
                <a:cs typeface="Times New Roman" panose="02020603050405020304" pitchFamily="18" charset="0"/>
              </a:rPr>
              <a:t>2</a:t>
            </a:r>
            <a:r>
              <a:rPr lang="hu-HU" sz="2400" i="1" dirty="0">
                <a:effectLst/>
                <a:ea typeface="Calibri" panose="020F0502020204030204" pitchFamily="34" charset="0"/>
                <a:cs typeface="Times New Roman" panose="02020603050405020304" pitchFamily="18" charset="0"/>
              </a:rPr>
              <a:t> </a:t>
            </a:r>
            <a:r>
              <a:rPr lang="hu-HU" sz="2400" dirty="0">
                <a:effectLst/>
                <a:ea typeface="Calibri" panose="020F0502020204030204" pitchFamily="34" charset="0"/>
                <a:cs typeface="Times New Roman" panose="02020603050405020304" pitchFamily="18" charset="0"/>
              </a:rPr>
              <a:t>(4,</a:t>
            </a:r>
            <a:r>
              <a:rPr lang="hu-HU" sz="2400" i="1" dirty="0">
                <a:effectLst/>
                <a:ea typeface="Calibri" panose="020F0502020204030204" pitchFamily="34" charset="0"/>
                <a:cs typeface="Times New Roman" panose="02020603050405020304" pitchFamily="18" charset="0"/>
              </a:rPr>
              <a:t> N </a:t>
            </a:r>
            <a:r>
              <a:rPr lang="hu-HU" sz="2400" dirty="0">
                <a:effectLst/>
                <a:ea typeface="Calibri" panose="020F0502020204030204" pitchFamily="34" charset="0"/>
                <a:cs typeface="Times New Roman" panose="02020603050405020304" pitchFamily="18" charset="0"/>
              </a:rPr>
              <a:t>= 603) = 39.74,</a:t>
            </a:r>
            <a:r>
              <a:rPr lang="hu-HU" sz="2400" i="1" dirty="0">
                <a:effectLst/>
                <a:ea typeface="Calibri" panose="020F0502020204030204" pitchFamily="34" charset="0"/>
                <a:cs typeface="Times New Roman" panose="02020603050405020304" pitchFamily="18" charset="0"/>
              </a:rPr>
              <a:t> p = </a:t>
            </a:r>
            <a:r>
              <a:rPr lang="hu-HU" sz="2400" dirty="0">
                <a:effectLst/>
                <a:ea typeface="Calibri" panose="020F0502020204030204" pitchFamily="34" charset="0"/>
                <a:cs typeface="Times New Roman" panose="02020603050405020304" pitchFamily="18" charset="0"/>
              </a:rPr>
              <a:t>.000]</a:t>
            </a:r>
          </a:p>
          <a:p>
            <a:pPr>
              <a:buFont typeface="Courier New" panose="02070309020205020404" pitchFamily="49" charset="0"/>
              <a:buChar char="o"/>
            </a:pPr>
            <a:r>
              <a:rPr lang="en-GB" sz="2400" dirty="0">
                <a:ea typeface="Calibri" panose="020F0502020204030204" pitchFamily="34" charset="0"/>
                <a:cs typeface="Times New Roman" panose="02020603050405020304" pitchFamily="18" charset="0"/>
              </a:rPr>
              <a:t>t</a:t>
            </a:r>
            <a:r>
              <a:rPr lang="en-GB" sz="2400" dirty="0">
                <a:effectLst/>
                <a:ea typeface="Calibri" panose="020F0502020204030204" pitchFamily="34" charset="0"/>
                <a:cs typeface="Times New Roman" panose="02020603050405020304" pitchFamily="18" charset="0"/>
              </a:rPr>
              <a:t>here is </a:t>
            </a:r>
            <a:r>
              <a:rPr lang="hu-HU" sz="2400" dirty="0">
                <a:effectLst/>
                <a:ea typeface="Calibri" panose="020F0502020204030204" pitchFamily="34" charset="0"/>
                <a:cs typeface="Times New Roman" panose="02020603050405020304" pitchFamily="18" charset="0"/>
              </a:rPr>
              <a:t>no</a:t>
            </a:r>
            <a:r>
              <a:rPr lang="en-GB" sz="2400" dirty="0">
                <a:effectLst/>
                <a:ea typeface="Calibri" panose="020F0502020204030204" pitchFamily="34" charset="0"/>
                <a:cs typeface="Times New Roman" panose="02020603050405020304" pitchFamily="18" charset="0"/>
              </a:rPr>
              <a:t> significant difference in the </a:t>
            </a:r>
            <a:r>
              <a:rPr lang="hu-HU" sz="2400" dirty="0" err="1">
                <a:effectLst/>
                <a:ea typeface="Calibri" panose="020F0502020204030204" pitchFamily="34" charset="0"/>
                <a:cs typeface="Times New Roman" panose="02020603050405020304" pitchFamily="18" charset="0"/>
              </a:rPr>
              <a:t>mother’s</a:t>
            </a:r>
            <a:r>
              <a:rPr lang="hu-HU" sz="2400" dirty="0">
                <a:effectLst/>
                <a:ea typeface="Calibri" panose="020F0502020204030204" pitchFamily="34" charset="0"/>
                <a:cs typeface="Times New Roman" panose="02020603050405020304" pitchFamily="18" charset="0"/>
              </a:rPr>
              <a:t> </a:t>
            </a:r>
            <a:r>
              <a:rPr lang="hu-HU" sz="2400" dirty="0" err="1">
                <a:effectLst/>
                <a:ea typeface="Calibri" panose="020F0502020204030204" pitchFamily="34" charset="0"/>
                <a:cs typeface="Times New Roman" panose="02020603050405020304" pitchFamily="18" charset="0"/>
              </a:rPr>
              <a:t>education</a:t>
            </a:r>
            <a:r>
              <a:rPr lang="hu-HU" sz="2400" dirty="0">
                <a:effectLst/>
                <a:ea typeface="Calibri" panose="020F0502020204030204" pitchFamily="34" charset="0"/>
                <a:cs typeface="Times New Roman" panose="02020603050405020304" pitchFamily="18" charset="0"/>
              </a:rPr>
              <a:t> [</a:t>
            </a:r>
            <a:r>
              <a:rPr lang="hu-HU" sz="2400" i="1" dirty="0">
                <a:effectLst/>
                <a:ea typeface="Calibri" panose="020F0502020204030204" pitchFamily="34" charset="0"/>
                <a:cs typeface="Times New Roman" panose="02020603050405020304" pitchFamily="18" charset="0"/>
              </a:rPr>
              <a:t>Χ</a:t>
            </a:r>
            <a:r>
              <a:rPr lang="hu-HU" sz="2400" i="1" baseline="30000" dirty="0">
                <a:effectLst/>
                <a:ea typeface="Calibri" panose="020F0502020204030204" pitchFamily="34" charset="0"/>
                <a:cs typeface="Times New Roman" panose="02020603050405020304" pitchFamily="18" charset="0"/>
              </a:rPr>
              <a:t>2</a:t>
            </a:r>
            <a:r>
              <a:rPr lang="hu-HU" sz="2400" i="1" dirty="0">
                <a:effectLst/>
                <a:ea typeface="Calibri" panose="020F0502020204030204" pitchFamily="34" charset="0"/>
                <a:cs typeface="Times New Roman" panose="02020603050405020304" pitchFamily="18" charset="0"/>
              </a:rPr>
              <a:t> </a:t>
            </a:r>
            <a:r>
              <a:rPr lang="hu-HU" sz="2400" dirty="0">
                <a:effectLst/>
                <a:ea typeface="Calibri" panose="020F0502020204030204" pitchFamily="34" charset="0"/>
                <a:cs typeface="Times New Roman" panose="02020603050405020304" pitchFamily="18" charset="0"/>
              </a:rPr>
              <a:t>(2,</a:t>
            </a:r>
            <a:r>
              <a:rPr lang="hu-HU" sz="2400" i="1" dirty="0">
                <a:effectLst/>
                <a:ea typeface="Calibri" panose="020F0502020204030204" pitchFamily="34" charset="0"/>
                <a:cs typeface="Times New Roman" panose="02020603050405020304" pitchFamily="18" charset="0"/>
              </a:rPr>
              <a:t> N </a:t>
            </a:r>
            <a:r>
              <a:rPr lang="hu-HU" sz="2400" dirty="0">
                <a:effectLst/>
                <a:ea typeface="Calibri" panose="020F0502020204030204" pitchFamily="34" charset="0"/>
                <a:cs typeface="Times New Roman" panose="02020603050405020304" pitchFamily="18" charset="0"/>
              </a:rPr>
              <a:t>= 603) = 2.234,</a:t>
            </a:r>
            <a:r>
              <a:rPr lang="hu-HU" sz="2400" i="1" dirty="0">
                <a:effectLst/>
                <a:ea typeface="Calibri" panose="020F0502020204030204" pitchFamily="34" charset="0"/>
                <a:cs typeface="Times New Roman" panose="02020603050405020304" pitchFamily="18" charset="0"/>
              </a:rPr>
              <a:t> p = </a:t>
            </a:r>
            <a:r>
              <a:rPr lang="hu-HU" sz="2400" dirty="0">
                <a:effectLst/>
                <a:ea typeface="Calibri" panose="020F0502020204030204" pitchFamily="34" charset="0"/>
                <a:cs typeface="Times New Roman" panose="02020603050405020304" pitchFamily="18" charset="0"/>
              </a:rPr>
              <a:t>.327]</a:t>
            </a:r>
          </a:p>
          <a:p>
            <a:pPr>
              <a:buFont typeface="Courier New" panose="02070309020205020404" pitchFamily="49" charset="0"/>
              <a:buChar char="o"/>
            </a:pPr>
            <a:r>
              <a:rPr lang="en-GB" sz="2400" dirty="0">
                <a:ea typeface="Calibri" panose="020F0502020204030204" pitchFamily="34" charset="0"/>
                <a:cs typeface="Times New Roman" panose="02020603050405020304" pitchFamily="18" charset="0"/>
              </a:rPr>
              <a:t>t</a:t>
            </a:r>
            <a:r>
              <a:rPr lang="en-GB" sz="2400" dirty="0">
                <a:effectLst/>
                <a:ea typeface="Calibri" panose="020F0502020204030204" pitchFamily="34" charset="0"/>
                <a:cs typeface="Times New Roman" panose="02020603050405020304" pitchFamily="18" charset="0"/>
              </a:rPr>
              <a:t>here is </a:t>
            </a:r>
            <a:r>
              <a:rPr lang="hu-HU" sz="2400" dirty="0">
                <a:effectLst/>
                <a:ea typeface="Calibri" panose="020F0502020204030204" pitchFamily="34" charset="0"/>
                <a:cs typeface="Times New Roman" panose="02020603050405020304" pitchFamily="18" charset="0"/>
              </a:rPr>
              <a:t>no</a:t>
            </a:r>
            <a:r>
              <a:rPr lang="en-GB" sz="2400" dirty="0">
                <a:effectLst/>
                <a:ea typeface="Calibri" panose="020F0502020204030204" pitchFamily="34" charset="0"/>
                <a:cs typeface="Times New Roman" panose="02020603050405020304" pitchFamily="18" charset="0"/>
              </a:rPr>
              <a:t> significant difference</a:t>
            </a:r>
            <a:r>
              <a:rPr lang="hu-HU" sz="2400" dirty="0">
                <a:effectLst/>
                <a:ea typeface="Calibri" panose="020F0502020204030204" pitchFamily="34" charset="0"/>
                <a:cs typeface="Times New Roman" panose="02020603050405020304" pitchFamily="18" charset="0"/>
              </a:rPr>
              <a:t> </a:t>
            </a:r>
            <a:r>
              <a:rPr lang="en-GB" sz="2400" dirty="0">
                <a:effectLst/>
                <a:ea typeface="Calibri" panose="020F0502020204030204" pitchFamily="34" charset="0"/>
                <a:cs typeface="Times New Roman" panose="02020603050405020304" pitchFamily="18" charset="0"/>
              </a:rPr>
              <a:t>in the </a:t>
            </a:r>
            <a:r>
              <a:rPr lang="hu-HU" sz="2400" dirty="0" err="1">
                <a:effectLst/>
                <a:ea typeface="Calibri" panose="020F0502020204030204" pitchFamily="34" charset="0"/>
                <a:cs typeface="Times New Roman" panose="02020603050405020304" pitchFamily="18" charset="0"/>
              </a:rPr>
              <a:t>genders</a:t>
            </a:r>
            <a:r>
              <a:rPr lang="hu-HU" sz="2400" dirty="0">
                <a:ea typeface="Calibri" panose="020F0502020204030204" pitchFamily="34" charset="0"/>
                <a:cs typeface="Times New Roman" panose="02020603050405020304" pitchFamily="18" charset="0"/>
              </a:rPr>
              <a:t> [</a:t>
            </a:r>
            <a:r>
              <a:rPr lang="hu-HU" sz="2400" i="1" dirty="0">
                <a:effectLst/>
                <a:ea typeface="Calibri" panose="020F0502020204030204" pitchFamily="34" charset="0"/>
                <a:cs typeface="Times New Roman" panose="02020603050405020304" pitchFamily="18" charset="0"/>
              </a:rPr>
              <a:t>Χ</a:t>
            </a:r>
            <a:r>
              <a:rPr lang="hu-HU" sz="2400" i="1" baseline="30000" dirty="0">
                <a:effectLst/>
                <a:ea typeface="Calibri" panose="020F0502020204030204" pitchFamily="34" charset="0"/>
                <a:cs typeface="Times New Roman" panose="02020603050405020304" pitchFamily="18" charset="0"/>
              </a:rPr>
              <a:t>2</a:t>
            </a:r>
            <a:r>
              <a:rPr lang="hu-HU" sz="2400" i="1" dirty="0">
                <a:effectLst/>
                <a:ea typeface="Calibri" panose="020F0502020204030204" pitchFamily="34" charset="0"/>
                <a:cs typeface="Times New Roman" panose="02020603050405020304" pitchFamily="18" charset="0"/>
              </a:rPr>
              <a:t> </a:t>
            </a:r>
            <a:r>
              <a:rPr lang="hu-HU" sz="2400" dirty="0">
                <a:effectLst/>
                <a:ea typeface="Calibri" panose="020F0502020204030204" pitchFamily="34" charset="0"/>
                <a:cs typeface="Times New Roman" panose="02020603050405020304" pitchFamily="18" charset="0"/>
              </a:rPr>
              <a:t>(2,</a:t>
            </a:r>
            <a:r>
              <a:rPr lang="hu-HU" sz="2400" i="1" dirty="0">
                <a:effectLst/>
                <a:ea typeface="Calibri" panose="020F0502020204030204" pitchFamily="34" charset="0"/>
                <a:cs typeface="Times New Roman" panose="02020603050405020304" pitchFamily="18" charset="0"/>
              </a:rPr>
              <a:t> N </a:t>
            </a:r>
            <a:r>
              <a:rPr lang="hu-HU" sz="2400" dirty="0">
                <a:effectLst/>
                <a:ea typeface="Calibri" panose="020F0502020204030204" pitchFamily="34" charset="0"/>
                <a:cs typeface="Times New Roman" panose="02020603050405020304" pitchFamily="18" charset="0"/>
              </a:rPr>
              <a:t>= 603) = 1.216,</a:t>
            </a:r>
            <a:r>
              <a:rPr lang="hu-HU" sz="2400" i="1" dirty="0">
                <a:effectLst/>
                <a:ea typeface="Calibri" panose="020F0502020204030204" pitchFamily="34" charset="0"/>
                <a:cs typeface="Times New Roman" panose="02020603050405020304" pitchFamily="18" charset="0"/>
              </a:rPr>
              <a:t> p = </a:t>
            </a:r>
            <a:r>
              <a:rPr lang="hu-HU" sz="2400" dirty="0">
                <a:effectLst/>
                <a:ea typeface="Calibri" panose="020F0502020204030204" pitchFamily="34" charset="0"/>
                <a:cs typeface="Times New Roman" panose="02020603050405020304" pitchFamily="18" charset="0"/>
              </a:rPr>
              <a:t>.545</a:t>
            </a:r>
            <a:r>
              <a:rPr lang="hu-HU" sz="2400" dirty="0">
                <a:ea typeface="Calibri" panose="020F0502020204030204" pitchFamily="34" charset="0"/>
                <a:cs typeface="Times New Roman" panose="02020603050405020304" pitchFamily="18" charset="0"/>
              </a:rPr>
              <a:t>]</a:t>
            </a:r>
            <a:endParaRPr lang="hu-HU" sz="2400" dirty="0">
              <a:effectLst/>
              <a:ea typeface="Calibri" panose="020F0502020204030204" pitchFamily="34" charset="0"/>
              <a:cs typeface="Times New Roman" panose="02020603050405020304" pitchFamily="18" charset="0"/>
            </a:endParaRPr>
          </a:p>
        </p:txBody>
      </p:sp>
      <p:pic>
        <p:nvPicPr>
          <p:cNvPr id="3" name="Kép 4" descr="A képen fedett pályás, ruházat, bútorok, személy látható&#10;&#10;Automatikusan generált leírás">
            <a:extLst>
              <a:ext uri="{FF2B5EF4-FFF2-40B4-BE49-F238E27FC236}">
                <a16:creationId xmlns:a16="http://schemas.microsoft.com/office/drawing/2014/main" id="{9FEA698F-1A58-24FB-E02D-7B69A0ED95A2}"/>
              </a:ext>
            </a:extLst>
          </p:cNvPr>
          <p:cNvPicPr>
            <a:picLocks noChangeAspect="1"/>
          </p:cNvPicPr>
          <p:nvPr/>
        </p:nvPicPr>
        <p:blipFill>
          <a:blip r:embed="rId3"/>
          <a:stretch>
            <a:fillRect/>
          </a:stretch>
        </p:blipFill>
        <p:spPr>
          <a:xfrm>
            <a:off x="6804837" y="924303"/>
            <a:ext cx="5417452" cy="4067775"/>
          </a:xfrm>
          <a:prstGeom prst="rect">
            <a:avLst/>
          </a:prstGeom>
        </p:spPr>
      </p:pic>
    </p:spTree>
    <p:extLst>
      <p:ext uri="{BB962C8B-B14F-4D97-AF65-F5344CB8AC3E}">
        <p14:creationId xmlns:p14="http://schemas.microsoft.com/office/powerpoint/2010/main" val="1440286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E533312-5E2B-4140-9081-4A7CAA4140C9}"/>
              </a:ext>
            </a:extLst>
          </p:cNvPr>
          <p:cNvSpPr>
            <a:spLocks noGrp="1"/>
          </p:cNvSpPr>
          <p:nvPr>
            <p:ph type="title"/>
          </p:nvPr>
        </p:nvSpPr>
        <p:spPr>
          <a:xfrm>
            <a:off x="0" y="0"/>
            <a:ext cx="12360925" cy="1265771"/>
          </a:xfrm>
        </p:spPr>
        <p:txBody>
          <a:bodyPr>
            <a:noAutofit/>
          </a:bodyPr>
          <a:lstStyle/>
          <a:p>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III.1.a) </a:t>
            </a:r>
            <a:r>
              <a:rPr lang="en-US"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Cohen</a:t>
            </a:r>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’s</a:t>
            </a:r>
            <a:r>
              <a:rPr lang="en-US"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 </a:t>
            </a:r>
            <a:r>
              <a:rPr lang="en-US" sz="3200" i="1" dirty="0">
                <a:solidFill>
                  <a:srgbClr val="012863"/>
                </a:solidFill>
                <a:latin typeface="Open Sans" panose="020B0606030504020204" pitchFamily="34" charset="0"/>
                <a:ea typeface="Open Sans" panose="020B0606030504020204" pitchFamily="34" charset="0"/>
                <a:cs typeface="Open Sans" panose="020B0606030504020204" pitchFamily="34" charset="0"/>
              </a:rPr>
              <a:t>d</a:t>
            </a:r>
            <a:r>
              <a:rPr lang="en-US"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 effect sizes (</a:t>
            </a:r>
            <a:r>
              <a:rPr lang="hu-HU" sz="3200" i="1" dirty="0">
                <a:solidFill>
                  <a:srgbClr val="012863"/>
                </a:solidFill>
                <a:latin typeface="Open Sans" panose="020B0606030504020204" pitchFamily="34" charset="0"/>
                <a:ea typeface="Open Sans" panose="020B0606030504020204" pitchFamily="34" charset="0"/>
                <a:cs typeface="Open Sans" panose="020B0606030504020204" pitchFamily="34" charset="0"/>
              </a:rPr>
              <a:t>N</a:t>
            </a:r>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=603), </a:t>
            </a:r>
            <a:r>
              <a:rPr lang="en-US"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calculated from the mean difference</a:t>
            </a:r>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s</a:t>
            </a:r>
            <a:r>
              <a:rPr lang="en-US"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 between two tests and their standard deviations </a:t>
            </a:r>
            <a:endParaRPr lang="en-GB" sz="3200" dirty="0">
              <a:solidFill>
                <a:srgbClr val="012863"/>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4" name="Content Placeholder 3">
            <a:extLst>
              <a:ext uri="{FF2B5EF4-FFF2-40B4-BE49-F238E27FC236}">
                <a16:creationId xmlns:a16="http://schemas.microsoft.com/office/drawing/2014/main" id="{3FEC4E9B-025F-377D-6C05-F7C33E7BBF29}"/>
              </a:ext>
            </a:extLst>
          </p:cNvPr>
          <p:cNvGraphicFramePr>
            <a:graphicFrameLocks noGrp="1"/>
          </p:cNvGraphicFramePr>
          <p:nvPr>
            <p:ph idx="1"/>
            <p:extLst>
              <p:ext uri="{D42A27DB-BD31-4B8C-83A1-F6EECF244321}">
                <p14:modId xmlns:p14="http://schemas.microsoft.com/office/powerpoint/2010/main" val="1468569647"/>
              </p:ext>
            </p:extLst>
          </p:nvPr>
        </p:nvGraphicFramePr>
        <p:xfrm>
          <a:off x="644155" y="1122881"/>
          <a:ext cx="10939130" cy="4204338"/>
        </p:xfrm>
        <a:graphic>
          <a:graphicData uri="http://schemas.openxmlformats.org/drawingml/2006/table">
            <a:tbl>
              <a:tblPr firstRow="1" bandRow="1">
                <a:tableStyleId>{5C22544A-7EE6-4342-B048-85BDC9FD1C3A}</a:tableStyleId>
              </a:tblPr>
              <a:tblGrid>
                <a:gridCol w="2566878">
                  <a:extLst>
                    <a:ext uri="{9D8B030D-6E8A-4147-A177-3AD203B41FA5}">
                      <a16:colId xmlns:a16="http://schemas.microsoft.com/office/drawing/2014/main" val="1484978102"/>
                    </a:ext>
                  </a:extLst>
                </a:gridCol>
                <a:gridCol w="1808774">
                  <a:extLst>
                    <a:ext uri="{9D8B030D-6E8A-4147-A177-3AD203B41FA5}">
                      <a16:colId xmlns:a16="http://schemas.microsoft.com/office/drawing/2014/main" val="1215125280"/>
                    </a:ext>
                  </a:extLst>
                </a:gridCol>
                <a:gridCol w="2187826">
                  <a:extLst>
                    <a:ext uri="{9D8B030D-6E8A-4147-A177-3AD203B41FA5}">
                      <a16:colId xmlns:a16="http://schemas.microsoft.com/office/drawing/2014/main" val="1288106734"/>
                    </a:ext>
                  </a:extLst>
                </a:gridCol>
                <a:gridCol w="2187826">
                  <a:extLst>
                    <a:ext uri="{9D8B030D-6E8A-4147-A177-3AD203B41FA5}">
                      <a16:colId xmlns:a16="http://schemas.microsoft.com/office/drawing/2014/main" val="1000465911"/>
                    </a:ext>
                  </a:extLst>
                </a:gridCol>
                <a:gridCol w="2187826">
                  <a:extLst>
                    <a:ext uri="{9D8B030D-6E8A-4147-A177-3AD203B41FA5}">
                      <a16:colId xmlns:a16="http://schemas.microsoft.com/office/drawing/2014/main" val="1574091638"/>
                    </a:ext>
                  </a:extLst>
                </a:gridCol>
              </a:tblGrid>
              <a:tr h="375655">
                <a:tc>
                  <a:txBody>
                    <a:bodyPr/>
                    <a:lstStyle/>
                    <a:p>
                      <a:r>
                        <a:rPr lang="hu-HU" sz="2400" dirty="0" err="1">
                          <a:latin typeface="+mn-lt"/>
                        </a:rPr>
                        <a:t>Groups</a:t>
                      </a:r>
                      <a:r>
                        <a:rPr lang="hu-HU" sz="2400" dirty="0">
                          <a:latin typeface="+mn-lt"/>
                        </a:rPr>
                        <a:t> </a:t>
                      </a:r>
                      <a:r>
                        <a:rPr lang="hu-HU" sz="2400" dirty="0" err="1">
                          <a:latin typeface="+mn-lt"/>
                        </a:rPr>
                        <a:t>compared</a:t>
                      </a:r>
                      <a:endParaRPr lang="hu-HU" sz="2400" dirty="0">
                        <a:latin typeface="+mn-lt"/>
                      </a:endParaRPr>
                    </a:p>
                  </a:txBody>
                  <a:tcPr/>
                </a:tc>
                <a:tc>
                  <a:txBody>
                    <a:bodyPr/>
                    <a:lstStyle/>
                    <a:p>
                      <a:pPr algn="ctr">
                        <a:lnSpc>
                          <a:spcPct val="115000"/>
                        </a:lnSpc>
                        <a:spcAft>
                          <a:spcPts val="1000"/>
                        </a:spcAft>
                      </a:pPr>
                      <a:r>
                        <a:rPr lang="hu-HU" sz="2400" b="1" dirty="0">
                          <a:effectLst/>
                          <a:latin typeface="+mn-lt"/>
                          <a:ea typeface="Calibri" panose="020F0502020204030204" pitchFamily="34" charset="0"/>
                          <a:cs typeface="Times New Roman" panose="02020603050405020304" pitchFamily="18" charset="0"/>
                        </a:rPr>
                        <a:t>T1 – T0</a:t>
                      </a:r>
                      <a:endParaRPr lang="hu-HU" sz="24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hu-HU" sz="2400" b="1" dirty="0">
                          <a:effectLst/>
                          <a:latin typeface="+mn-lt"/>
                          <a:ea typeface="Calibri" panose="020F0502020204030204" pitchFamily="34" charset="0"/>
                          <a:cs typeface="Times New Roman" panose="02020603050405020304" pitchFamily="18" charset="0"/>
                        </a:rPr>
                        <a:t>T2 – T1</a:t>
                      </a:r>
                      <a:endParaRPr lang="hu-HU" sz="24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r>
                        <a:rPr lang="hu-HU" sz="2400" b="1" kern="1200" dirty="0">
                          <a:solidFill>
                            <a:schemeClr val="lt1"/>
                          </a:solidFill>
                          <a:effectLst/>
                          <a:latin typeface="+mn-lt"/>
                          <a:ea typeface="+mn-ea"/>
                          <a:cs typeface="+mn-cs"/>
                        </a:rPr>
                        <a:t>T3 – T2</a:t>
                      </a:r>
                      <a:endParaRPr lang="hu-HU" sz="2400" dirty="0">
                        <a:latin typeface="+mn-lt"/>
                      </a:endParaRPr>
                    </a:p>
                  </a:txBody>
                  <a:tcPr/>
                </a:tc>
                <a:tc>
                  <a:txBody>
                    <a:bodyPr/>
                    <a:lstStyle/>
                    <a:p>
                      <a:r>
                        <a:rPr lang="hu-HU" sz="2400" b="1" kern="1200" dirty="0">
                          <a:solidFill>
                            <a:schemeClr val="lt1"/>
                          </a:solidFill>
                          <a:effectLst/>
                          <a:latin typeface="+mn-lt"/>
                          <a:ea typeface="+mn-ea"/>
                          <a:cs typeface="+mn-cs"/>
                        </a:rPr>
                        <a:t>T3 – T0</a:t>
                      </a:r>
                      <a:endParaRPr lang="hu-HU" sz="2400" dirty="0">
                        <a:latin typeface="+mn-lt"/>
                      </a:endParaRPr>
                    </a:p>
                  </a:txBody>
                  <a:tcPr/>
                </a:tc>
                <a:extLst>
                  <a:ext uri="{0D108BD9-81ED-4DB2-BD59-A6C34878D82A}">
                    <a16:rowId xmlns:a16="http://schemas.microsoft.com/office/drawing/2014/main" val="3824367750"/>
                  </a:ext>
                </a:extLst>
              </a:tr>
              <a:tr h="375655">
                <a:tc gridSpan="5">
                  <a:txBody>
                    <a:bodyPr/>
                    <a:lstStyle/>
                    <a:p>
                      <a:pPr algn="ctr"/>
                      <a:r>
                        <a:rPr lang="hu-HU" sz="2400" b="1" kern="1200" dirty="0">
                          <a:solidFill>
                            <a:schemeClr val="dk1"/>
                          </a:solidFill>
                          <a:effectLst/>
                          <a:latin typeface="+mn-lt"/>
                          <a:ea typeface="+mn-ea"/>
                          <a:cs typeface="+mn-cs"/>
                        </a:rPr>
                        <a:t>TOTAL TEST SCORES</a:t>
                      </a:r>
                      <a:endParaRPr lang="hu-HU" sz="2400" dirty="0">
                        <a:latin typeface="+mn-lt"/>
                      </a:endParaRPr>
                    </a:p>
                  </a:txBody>
                  <a:tcPr/>
                </a:tc>
                <a:tc hMerge="1">
                  <a:txBody>
                    <a:bodyPr/>
                    <a:lstStyle/>
                    <a:p>
                      <a:endParaRPr lang="hu-HU"/>
                    </a:p>
                  </a:txBody>
                  <a:tcPr/>
                </a:tc>
                <a:tc hMerge="1">
                  <a:txBody>
                    <a:bodyPr/>
                    <a:lstStyle/>
                    <a:p>
                      <a:endParaRPr lang="hu-HU" dirty="0"/>
                    </a:p>
                  </a:txBody>
                  <a:tcPr/>
                </a:tc>
                <a:tc hMerge="1">
                  <a:txBody>
                    <a:bodyPr/>
                    <a:lstStyle/>
                    <a:p>
                      <a:endParaRPr lang="hu-HU" dirty="0"/>
                    </a:p>
                  </a:txBody>
                  <a:tcPr/>
                </a:tc>
                <a:tc hMerge="1">
                  <a:txBody>
                    <a:bodyPr/>
                    <a:lstStyle/>
                    <a:p>
                      <a:endParaRPr lang="hu-HU" dirty="0"/>
                    </a:p>
                  </a:txBody>
                  <a:tcPr/>
                </a:tc>
                <a:extLst>
                  <a:ext uri="{0D108BD9-81ED-4DB2-BD59-A6C34878D82A}">
                    <a16:rowId xmlns:a16="http://schemas.microsoft.com/office/drawing/2014/main" val="1810686782"/>
                  </a:ext>
                </a:extLst>
              </a:tr>
              <a:tr h="375655">
                <a:tc>
                  <a:txBody>
                    <a:bodyPr/>
                    <a:lstStyle/>
                    <a:p>
                      <a:pPr>
                        <a:lnSpc>
                          <a:spcPct val="115000"/>
                        </a:lnSpc>
                        <a:spcAft>
                          <a:spcPts val="1000"/>
                        </a:spcAft>
                      </a:pPr>
                      <a:r>
                        <a:rPr lang="hu-HU" sz="2400" b="1" dirty="0">
                          <a:effectLst/>
                          <a:latin typeface="+mn-lt"/>
                          <a:ea typeface="Calibri" panose="020F0502020204030204" pitchFamily="34" charset="0"/>
                          <a:cs typeface="Times New Roman" panose="02020603050405020304" pitchFamily="18" charset="0"/>
                        </a:rPr>
                        <a:t>Group 2 / Group 1</a:t>
                      </a:r>
                      <a:endParaRPr lang="hu-HU" sz="24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hu-HU" sz="2400">
                          <a:effectLst/>
                          <a:latin typeface="+mn-lt"/>
                          <a:ea typeface="Calibri" panose="020F0502020204030204" pitchFamily="34" charset="0"/>
                          <a:cs typeface="Times New Roman" panose="02020603050405020304" pitchFamily="18" charset="0"/>
                        </a:rPr>
                        <a:t>-0.28</a:t>
                      </a:r>
                      <a:endParaRPr lang="hu-HU" sz="24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hu-HU" sz="2400" dirty="0">
                          <a:effectLst/>
                          <a:latin typeface="+mn-lt"/>
                          <a:ea typeface="Calibri" panose="020F0502020204030204" pitchFamily="34" charset="0"/>
                          <a:cs typeface="Times New Roman" panose="02020603050405020304" pitchFamily="18" charset="0"/>
                        </a:rPr>
                        <a:t> 0.19</a:t>
                      </a:r>
                    </a:p>
                  </a:txBody>
                  <a:tcPr marL="68580" marR="68580" marT="0" marB="0"/>
                </a:tc>
                <a:tc>
                  <a:txBody>
                    <a:bodyPr/>
                    <a:lstStyle/>
                    <a:p>
                      <a:pPr>
                        <a:lnSpc>
                          <a:spcPct val="115000"/>
                        </a:lnSpc>
                        <a:spcAft>
                          <a:spcPts val="1000"/>
                        </a:spcAft>
                      </a:pPr>
                      <a:r>
                        <a:rPr lang="hu-HU" sz="2400" dirty="0">
                          <a:effectLst/>
                          <a:latin typeface="+mn-lt"/>
                          <a:ea typeface="Calibri" panose="020F0502020204030204" pitchFamily="34" charset="0"/>
                          <a:cs typeface="Times New Roman" panose="02020603050405020304" pitchFamily="18" charset="0"/>
                        </a:rPr>
                        <a:t>-0.04</a:t>
                      </a:r>
                    </a:p>
                  </a:txBody>
                  <a:tcPr marL="68580" marR="68580" marT="0" marB="0"/>
                </a:tc>
                <a:tc>
                  <a:txBody>
                    <a:bodyPr/>
                    <a:lstStyle/>
                    <a:p>
                      <a:pPr>
                        <a:lnSpc>
                          <a:spcPct val="115000"/>
                        </a:lnSpc>
                        <a:spcAft>
                          <a:spcPts val="1000"/>
                        </a:spcAft>
                      </a:pPr>
                      <a:r>
                        <a:rPr lang="hu-HU" sz="2400" dirty="0">
                          <a:effectLst/>
                          <a:latin typeface="+mn-lt"/>
                          <a:ea typeface="Calibri" panose="020F0502020204030204" pitchFamily="34" charset="0"/>
                          <a:cs typeface="Times New Roman" panose="02020603050405020304" pitchFamily="18" charset="0"/>
                        </a:rPr>
                        <a:t>-0.13</a:t>
                      </a:r>
                    </a:p>
                  </a:txBody>
                  <a:tcPr marL="68580" marR="68580" marT="0" marB="0"/>
                </a:tc>
                <a:extLst>
                  <a:ext uri="{0D108BD9-81ED-4DB2-BD59-A6C34878D82A}">
                    <a16:rowId xmlns:a16="http://schemas.microsoft.com/office/drawing/2014/main" val="2679674213"/>
                  </a:ext>
                </a:extLst>
              </a:tr>
              <a:tr h="375655">
                <a:tc>
                  <a:txBody>
                    <a:bodyPr/>
                    <a:lstStyle/>
                    <a:p>
                      <a:pPr>
                        <a:lnSpc>
                          <a:spcPct val="115000"/>
                        </a:lnSpc>
                        <a:spcAft>
                          <a:spcPts val="1000"/>
                        </a:spcAft>
                      </a:pPr>
                      <a:r>
                        <a:rPr lang="hu-HU" sz="2400" b="1" dirty="0">
                          <a:effectLst/>
                          <a:latin typeface="+mn-lt"/>
                          <a:ea typeface="Calibri" panose="020F0502020204030204" pitchFamily="34" charset="0"/>
                          <a:cs typeface="Times New Roman" panose="02020603050405020304" pitchFamily="18" charset="0"/>
                        </a:rPr>
                        <a:t>Group 3 / Group 1</a:t>
                      </a:r>
                      <a:endParaRPr lang="hu-HU" sz="24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hu-HU" sz="2400" dirty="0">
                          <a:effectLst/>
                          <a:latin typeface="+mn-lt"/>
                          <a:ea typeface="Calibri" panose="020F0502020204030204" pitchFamily="34" charset="0"/>
                          <a:cs typeface="Times New Roman" panose="02020603050405020304" pitchFamily="18" charset="0"/>
                        </a:rPr>
                        <a:t> 0.24</a:t>
                      </a:r>
                    </a:p>
                  </a:txBody>
                  <a:tcPr marL="68580" marR="68580" marT="0" marB="0"/>
                </a:tc>
                <a:tc>
                  <a:txBody>
                    <a:bodyPr/>
                    <a:lstStyle/>
                    <a:p>
                      <a:pPr>
                        <a:lnSpc>
                          <a:spcPct val="115000"/>
                        </a:lnSpc>
                        <a:spcAft>
                          <a:spcPts val="1000"/>
                        </a:spcAft>
                      </a:pPr>
                      <a:r>
                        <a:rPr lang="hu-HU" sz="2400" dirty="0">
                          <a:effectLst/>
                          <a:latin typeface="+mn-lt"/>
                          <a:ea typeface="Calibri" panose="020F0502020204030204" pitchFamily="34" charset="0"/>
                          <a:cs typeface="Times New Roman" panose="02020603050405020304" pitchFamily="18" charset="0"/>
                        </a:rPr>
                        <a:t>-0.18</a:t>
                      </a:r>
                    </a:p>
                  </a:txBody>
                  <a:tcPr marL="68580" marR="68580" marT="0" marB="0"/>
                </a:tc>
                <a:tc>
                  <a:txBody>
                    <a:bodyPr/>
                    <a:lstStyle/>
                    <a:p>
                      <a:pPr>
                        <a:lnSpc>
                          <a:spcPct val="115000"/>
                        </a:lnSpc>
                        <a:spcAft>
                          <a:spcPts val="1000"/>
                        </a:spcAft>
                      </a:pPr>
                      <a:r>
                        <a:rPr lang="hu-HU" sz="2400" dirty="0">
                          <a:effectLst/>
                          <a:latin typeface="+mn-lt"/>
                          <a:ea typeface="Calibri" panose="020F0502020204030204" pitchFamily="34" charset="0"/>
                          <a:cs typeface="Times New Roman" panose="02020603050405020304" pitchFamily="18" charset="0"/>
                        </a:rPr>
                        <a:t>-0.05</a:t>
                      </a:r>
                    </a:p>
                  </a:txBody>
                  <a:tcPr marL="68580" marR="68580" marT="0" marB="0"/>
                </a:tc>
                <a:tc>
                  <a:txBody>
                    <a:bodyPr/>
                    <a:lstStyle/>
                    <a:p>
                      <a:pPr>
                        <a:lnSpc>
                          <a:spcPct val="115000"/>
                        </a:lnSpc>
                        <a:spcAft>
                          <a:spcPts val="1000"/>
                        </a:spcAft>
                      </a:pPr>
                      <a:r>
                        <a:rPr lang="hu-HU" sz="2400" dirty="0">
                          <a:effectLst/>
                          <a:latin typeface="+mn-lt"/>
                          <a:ea typeface="Calibri" panose="020F0502020204030204" pitchFamily="34" charset="0"/>
                          <a:cs typeface="Times New Roman" panose="02020603050405020304" pitchFamily="18" charset="0"/>
                        </a:rPr>
                        <a:t> 0.01</a:t>
                      </a:r>
                    </a:p>
                  </a:txBody>
                  <a:tcPr marL="68580" marR="68580" marT="0" marB="0"/>
                </a:tc>
                <a:extLst>
                  <a:ext uri="{0D108BD9-81ED-4DB2-BD59-A6C34878D82A}">
                    <a16:rowId xmlns:a16="http://schemas.microsoft.com/office/drawing/2014/main" val="1757986684"/>
                  </a:ext>
                </a:extLst>
              </a:tr>
              <a:tr h="375655">
                <a:tc gridSpan="5">
                  <a:txBody>
                    <a:bodyPr/>
                    <a:lstStyle/>
                    <a:p>
                      <a:pPr algn="ctr"/>
                      <a:r>
                        <a:rPr lang="hu-HU" sz="2400" b="1" dirty="0">
                          <a:latin typeface="+mn-lt"/>
                        </a:rPr>
                        <a:t>DCK </a:t>
                      </a:r>
                      <a:r>
                        <a:rPr lang="hu-HU" sz="2400" b="0" dirty="0">
                          <a:latin typeface="+mn-lt"/>
                        </a:rPr>
                        <a:t>(DISCIPLINARY CONTENT KNOWLEDGE SCORES)</a:t>
                      </a:r>
                    </a:p>
                  </a:txBody>
                  <a:tcPr/>
                </a:tc>
                <a:tc hMerge="1">
                  <a:txBody>
                    <a:bodyPr/>
                    <a:lstStyle/>
                    <a:p>
                      <a:endParaRPr lang="hu-HU"/>
                    </a:p>
                  </a:txBody>
                  <a:tcPr/>
                </a:tc>
                <a:tc hMerge="1">
                  <a:txBody>
                    <a:bodyPr/>
                    <a:lstStyle/>
                    <a:p>
                      <a:endParaRPr lang="hu-HU" dirty="0"/>
                    </a:p>
                  </a:txBody>
                  <a:tcPr/>
                </a:tc>
                <a:tc hMerge="1">
                  <a:txBody>
                    <a:bodyPr/>
                    <a:lstStyle/>
                    <a:p>
                      <a:endParaRPr lang="hu-HU" dirty="0"/>
                    </a:p>
                  </a:txBody>
                  <a:tcPr/>
                </a:tc>
                <a:tc hMerge="1">
                  <a:txBody>
                    <a:bodyPr/>
                    <a:lstStyle/>
                    <a:p>
                      <a:endParaRPr lang="hu-HU" dirty="0"/>
                    </a:p>
                  </a:txBody>
                  <a:tcPr/>
                </a:tc>
                <a:extLst>
                  <a:ext uri="{0D108BD9-81ED-4DB2-BD59-A6C34878D82A}">
                    <a16:rowId xmlns:a16="http://schemas.microsoft.com/office/drawing/2014/main" val="4192075259"/>
                  </a:ext>
                </a:extLst>
              </a:tr>
              <a:tr h="375655">
                <a:tc>
                  <a:txBody>
                    <a:bodyPr/>
                    <a:lstStyle/>
                    <a:p>
                      <a:pPr>
                        <a:lnSpc>
                          <a:spcPct val="115000"/>
                        </a:lnSpc>
                        <a:spcAft>
                          <a:spcPts val="1000"/>
                        </a:spcAft>
                      </a:pPr>
                      <a:r>
                        <a:rPr lang="hu-HU" sz="2400" b="1" dirty="0">
                          <a:effectLst/>
                          <a:latin typeface="+mn-lt"/>
                          <a:ea typeface="Calibri" panose="020F0502020204030204" pitchFamily="34" charset="0"/>
                          <a:cs typeface="Times New Roman" panose="02020603050405020304" pitchFamily="18" charset="0"/>
                        </a:rPr>
                        <a:t>Group 2 / Group 1</a:t>
                      </a:r>
                      <a:endParaRPr lang="hu-HU" sz="24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hu-HU" sz="2400">
                          <a:effectLst/>
                          <a:latin typeface="+mn-lt"/>
                          <a:ea typeface="Calibri" panose="020F0502020204030204" pitchFamily="34" charset="0"/>
                          <a:cs typeface="Times New Roman" panose="02020603050405020304" pitchFamily="18" charset="0"/>
                        </a:rPr>
                        <a:t>-0.29</a:t>
                      </a:r>
                      <a:endParaRPr lang="hu-HU" sz="24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hu-HU" sz="2400" dirty="0">
                          <a:effectLst/>
                          <a:latin typeface="+mn-lt"/>
                          <a:ea typeface="Calibri" panose="020F0502020204030204" pitchFamily="34" charset="0"/>
                          <a:cs typeface="Times New Roman" panose="02020603050405020304" pitchFamily="18" charset="0"/>
                        </a:rPr>
                        <a:t> 0.19</a:t>
                      </a:r>
                    </a:p>
                  </a:txBody>
                  <a:tcPr marL="68580" marR="68580" marT="0" marB="0"/>
                </a:tc>
                <a:tc>
                  <a:txBody>
                    <a:bodyPr/>
                    <a:lstStyle/>
                    <a:p>
                      <a:pPr>
                        <a:lnSpc>
                          <a:spcPct val="115000"/>
                        </a:lnSpc>
                        <a:spcAft>
                          <a:spcPts val="1000"/>
                        </a:spcAft>
                      </a:pPr>
                      <a:r>
                        <a:rPr lang="hu-HU" sz="2400" dirty="0">
                          <a:effectLst/>
                          <a:latin typeface="+mn-lt"/>
                          <a:ea typeface="Calibri" panose="020F0502020204030204" pitchFamily="34" charset="0"/>
                          <a:cs typeface="Times New Roman" panose="02020603050405020304" pitchFamily="18" charset="0"/>
                        </a:rPr>
                        <a:t> 0.03</a:t>
                      </a:r>
                    </a:p>
                  </a:txBody>
                  <a:tcPr marL="68580" marR="68580" marT="0" marB="0"/>
                </a:tc>
                <a:tc>
                  <a:txBody>
                    <a:bodyPr/>
                    <a:lstStyle/>
                    <a:p>
                      <a:pPr>
                        <a:lnSpc>
                          <a:spcPct val="115000"/>
                        </a:lnSpc>
                        <a:spcAft>
                          <a:spcPts val="1000"/>
                        </a:spcAft>
                      </a:pPr>
                      <a:r>
                        <a:rPr lang="hu-HU" sz="2400" dirty="0">
                          <a:effectLst/>
                          <a:latin typeface="+mn-lt"/>
                          <a:ea typeface="Calibri" panose="020F0502020204030204" pitchFamily="34" charset="0"/>
                          <a:cs typeface="Times New Roman" panose="02020603050405020304" pitchFamily="18" charset="0"/>
                        </a:rPr>
                        <a:t>-0.07</a:t>
                      </a:r>
                    </a:p>
                  </a:txBody>
                  <a:tcPr marL="68580" marR="68580" marT="0" marB="0"/>
                </a:tc>
                <a:extLst>
                  <a:ext uri="{0D108BD9-81ED-4DB2-BD59-A6C34878D82A}">
                    <a16:rowId xmlns:a16="http://schemas.microsoft.com/office/drawing/2014/main" val="467786728"/>
                  </a:ext>
                </a:extLst>
              </a:tr>
              <a:tr h="375655">
                <a:tc>
                  <a:txBody>
                    <a:bodyPr/>
                    <a:lstStyle/>
                    <a:p>
                      <a:pPr>
                        <a:lnSpc>
                          <a:spcPct val="115000"/>
                        </a:lnSpc>
                        <a:spcAft>
                          <a:spcPts val="1000"/>
                        </a:spcAft>
                      </a:pPr>
                      <a:r>
                        <a:rPr lang="hu-HU" sz="2400" b="1" dirty="0">
                          <a:effectLst/>
                          <a:latin typeface="+mn-lt"/>
                          <a:ea typeface="Calibri" panose="020F0502020204030204" pitchFamily="34" charset="0"/>
                          <a:cs typeface="Times New Roman" panose="02020603050405020304" pitchFamily="18" charset="0"/>
                        </a:rPr>
                        <a:t>Group 3 / Group 1</a:t>
                      </a:r>
                    </a:p>
                  </a:txBody>
                  <a:tcPr marL="68580" marR="68580" marT="0" marB="0"/>
                </a:tc>
                <a:tc>
                  <a:txBody>
                    <a:bodyPr/>
                    <a:lstStyle/>
                    <a:p>
                      <a:pPr>
                        <a:lnSpc>
                          <a:spcPct val="115000"/>
                        </a:lnSpc>
                        <a:spcAft>
                          <a:spcPts val="1000"/>
                        </a:spcAft>
                      </a:pPr>
                      <a:r>
                        <a:rPr lang="hu-HU" sz="2400" b="0" dirty="0">
                          <a:effectLst/>
                          <a:latin typeface="+mn-lt"/>
                          <a:ea typeface="Calibri" panose="020F0502020204030204" pitchFamily="34" charset="0"/>
                          <a:cs typeface="Times New Roman" panose="02020603050405020304" pitchFamily="18" charset="0"/>
                        </a:rPr>
                        <a:t> 0.00</a:t>
                      </a:r>
                    </a:p>
                  </a:txBody>
                  <a:tcPr marL="68580" marR="68580" marT="0" marB="0"/>
                </a:tc>
                <a:tc>
                  <a:txBody>
                    <a:bodyPr/>
                    <a:lstStyle/>
                    <a:p>
                      <a:pPr>
                        <a:lnSpc>
                          <a:spcPct val="115000"/>
                        </a:lnSpc>
                        <a:spcAft>
                          <a:spcPts val="1000"/>
                        </a:spcAft>
                      </a:pPr>
                      <a:r>
                        <a:rPr lang="hu-HU" sz="2400" b="0" dirty="0">
                          <a:effectLst/>
                          <a:latin typeface="+mn-lt"/>
                          <a:ea typeface="Calibri" panose="020F0502020204030204" pitchFamily="34" charset="0"/>
                          <a:cs typeface="Times New Roman" panose="02020603050405020304" pitchFamily="18" charset="0"/>
                        </a:rPr>
                        <a:t> 0.01</a:t>
                      </a:r>
                    </a:p>
                  </a:txBody>
                  <a:tcPr marL="68580" marR="68580" marT="0" marB="0"/>
                </a:tc>
                <a:tc>
                  <a:txBody>
                    <a:bodyPr/>
                    <a:lstStyle/>
                    <a:p>
                      <a:pPr>
                        <a:lnSpc>
                          <a:spcPct val="115000"/>
                        </a:lnSpc>
                        <a:spcAft>
                          <a:spcPts val="1000"/>
                        </a:spcAft>
                      </a:pPr>
                      <a:r>
                        <a:rPr lang="hu-HU" sz="2400" b="0" dirty="0">
                          <a:effectLst/>
                          <a:latin typeface="+mn-lt"/>
                          <a:ea typeface="Calibri" panose="020F0502020204030204" pitchFamily="34" charset="0"/>
                          <a:cs typeface="Times New Roman" panose="02020603050405020304" pitchFamily="18" charset="0"/>
                        </a:rPr>
                        <a:t>-0.21</a:t>
                      </a:r>
                    </a:p>
                  </a:txBody>
                  <a:tcPr marL="68580" marR="68580" marT="0" marB="0"/>
                </a:tc>
                <a:tc>
                  <a:txBody>
                    <a:bodyPr/>
                    <a:lstStyle/>
                    <a:p>
                      <a:pPr>
                        <a:lnSpc>
                          <a:spcPct val="115000"/>
                        </a:lnSpc>
                        <a:spcAft>
                          <a:spcPts val="1000"/>
                        </a:spcAft>
                      </a:pPr>
                      <a:r>
                        <a:rPr lang="hu-HU" sz="2400" dirty="0">
                          <a:effectLst/>
                          <a:latin typeface="+mn-lt"/>
                          <a:ea typeface="Calibri" panose="020F0502020204030204" pitchFamily="34" charset="0"/>
                          <a:cs typeface="Times New Roman" panose="02020603050405020304" pitchFamily="18" charset="0"/>
                        </a:rPr>
                        <a:t>-0.19</a:t>
                      </a:r>
                    </a:p>
                  </a:txBody>
                  <a:tcPr marL="68580" marR="68580" marT="0" marB="0"/>
                </a:tc>
                <a:extLst>
                  <a:ext uri="{0D108BD9-81ED-4DB2-BD59-A6C34878D82A}">
                    <a16:rowId xmlns:a16="http://schemas.microsoft.com/office/drawing/2014/main" val="84093201"/>
                  </a:ext>
                </a:extLst>
              </a:tr>
              <a:tr h="375655">
                <a:tc gridSpan="5">
                  <a:txBody>
                    <a:bodyPr/>
                    <a:lstStyle/>
                    <a:p>
                      <a:pPr algn="ctr"/>
                      <a:r>
                        <a:rPr lang="hu-HU" sz="2400" b="1" dirty="0">
                          <a:latin typeface="+mn-lt"/>
                        </a:rPr>
                        <a:t>EDS </a:t>
                      </a:r>
                      <a:r>
                        <a:rPr lang="hu-HU" sz="2400" b="0" dirty="0">
                          <a:latin typeface="+mn-lt"/>
                        </a:rPr>
                        <a:t>(EXPERIMENTAL DESIGN SKILL SCORES)</a:t>
                      </a:r>
                    </a:p>
                  </a:txBody>
                  <a:tcPr/>
                </a:tc>
                <a:tc hMerge="1">
                  <a:txBody>
                    <a:bodyPr/>
                    <a:lstStyle/>
                    <a:p>
                      <a:endParaRPr lang="hu-HU" sz="2400">
                        <a:latin typeface="+mj-lt"/>
                      </a:endParaRPr>
                    </a:p>
                  </a:txBody>
                  <a:tcPr/>
                </a:tc>
                <a:tc hMerge="1">
                  <a:txBody>
                    <a:bodyPr/>
                    <a:lstStyle/>
                    <a:p>
                      <a:endParaRPr lang="hu-HU" sz="2400">
                        <a:latin typeface="+mj-lt"/>
                      </a:endParaRPr>
                    </a:p>
                  </a:txBody>
                  <a:tcPr/>
                </a:tc>
                <a:tc hMerge="1">
                  <a:txBody>
                    <a:bodyPr/>
                    <a:lstStyle/>
                    <a:p>
                      <a:endParaRPr lang="hu-HU" sz="2400" dirty="0">
                        <a:latin typeface="+mj-lt"/>
                      </a:endParaRPr>
                    </a:p>
                  </a:txBody>
                  <a:tcPr/>
                </a:tc>
                <a:tc hMerge="1">
                  <a:txBody>
                    <a:bodyPr/>
                    <a:lstStyle/>
                    <a:p>
                      <a:endParaRPr lang="hu-HU" sz="2400" dirty="0">
                        <a:latin typeface="+mj-lt"/>
                      </a:endParaRPr>
                    </a:p>
                  </a:txBody>
                  <a:tcPr/>
                </a:tc>
                <a:extLst>
                  <a:ext uri="{0D108BD9-81ED-4DB2-BD59-A6C34878D82A}">
                    <a16:rowId xmlns:a16="http://schemas.microsoft.com/office/drawing/2014/main" val="1973187587"/>
                  </a:ext>
                </a:extLst>
              </a:tr>
              <a:tr h="375655">
                <a:tc>
                  <a:txBody>
                    <a:bodyPr/>
                    <a:lstStyle/>
                    <a:p>
                      <a:pPr>
                        <a:lnSpc>
                          <a:spcPct val="115000"/>
                        </a:lnSpc>
                        <a:spcAft>
                          <a:spcPts val="1000"/>
                        </a:spcAft>
                      </a:pPr>
                      <a:r>
                        <a:rPr lang="hu-HU" sz="2400" b="1" dirty="0">
                          <a:effectLst/>
                          <a:latin typeface="+mn-lt"/>
                          <a:ea typeface="Calibri" panose="020F0502020204030204" pitchFamily="34" charset="0"/>
                          <a:cs typeface="Times New Roman" panose="02020603050405020304" pitchFamily="18" charset="0"/>
                        </a:rPr>
                        <a:t>Group 2 / Group 1</a:t>
                      </a:r>
                      <a:endParaRPr lang="hu-HU" sz="24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hu-HU" sz="2400" dirty="0">
                          <a:effectLst/>
                          <a:latin typeface="+mn-lt"/>
                          <a:ea typeface="Calibri" panose="020F0502020204030204" pitchFamily="34" charset="0"/>
                          <a:cs typeface="Times New Roman" panose="02020603050405020304" pitchFamily="18" charset="0"/>
                        </a:rPr>
                        <a:t>-0.13</a:t>
                      </a:r>
                    </a:p>
                  </a:txBody>
                  <a:tcPr marL="68580" marR="68580" marT="0" marB="0"/>
                </a:tc>
                <a:tc>
                  <a:txBody>
                    <a:bodyPr/>
                    <a:lstStyle/>
                    <a:p>
                      <a:pPr>
                        <a:lnSpc>
                          <a:spcPct val="115000"/>
                        </a:lnSpc>
                        <a:spcAft>
                          <a:spcPts val="1000"/>
                        </a:spcAft>
                      </a:pPr>
                      <a:r>
                        <a:rPr lang="hu-HU" sz="2400" dirty="0">
                          <a:effectLst/>
                          <a:latin typeface="+mn-lt"/>
                          <a:ea typeface="Calibri" panose="020F0502020204030204" pitchFamily="34" charset="0"/>
                          <a:cs typeface="Times New Roman" panose="02020603050405020304" pitchFamily="18" charset="0"/>
                        </a:rPr>
                        <a:t> 0.11</a:t>
                      </a:r>
                    </a:p>
                  </a:txBody>
                  <a:tcPr marL="68580" marR="68580" marT="0" marB="0"/>
                </a:tc>
                <a:tc>
                  <a:txBody>
                    <a:bodyPr/>
                    <a:lstStyle/>
                    <a:p>
                      <a:pPr>
                        <a:lnSpc>
                          <a:spcPct val="115000"/>
                        </a:lnSpc>
                        <a:spcAft>
                          <a:spcPts val="1000"/>
                        </a:spcAft>
                      </a:pPr>
                      <a:r>
                        <a:rPr lang="hu-HU" sz="2400" dirty="0">
                          <a:effectLst/>
                          <a:latin typeface="+mn-lt"/>
                          <a:ea typeface="Calibri" panose="020F0502020204030204" pitchFamily="34" charset="0"/>
                          <a:cs typeface="Times New Roman" panose="02020603050405020304" pitchFamily="18" charset="0"/>
                        </a:rPr>
                        <a:t>-0.09</a:t>
                      </a:r>
                    </a:p>
                  </a:txBody>
                  <a:tcPr marL="68580" marR="68580" marT="0" marB="0"/>
                </a:tc>
                <a:tc>
                  <a:txBody>
                    <a:bodyPr/>
                    <a:lstStyle/>
                    <a:p>
                      <a:pPr>
                        <a:lnSpc>
                          <a:spcPct val="115000"/>
                        </a:lnSpc>
                        <a:spcAft>
                          <a:spcPts val="1000"/>
                        </a:spcAft>
                      </a:pPr>
                      <a:r>
                        <a:rPr lang="hu-HU" sz="2400" dirty="0">
                          <a:solidFill>
                            <a:schemeClr val="tx1"/>
                          </a:solidFill>
                          <a:effectLst/>
                          <a:latin typeface="+mn-lt"/>
                          <a:ea typeface="Calibri" panose="020F0502020204030204" pitchFamily="34" charset="0"/>
                          <a:cs typeface="Times New Roman" panose="02020603050405020304" pitchFamily="18" charset="0"/>
                        </a:rPr>
                        <a:t>-0.13</a:t>
                      </a:r>
                    </a:p>
                  </a:txBody>
                  <a:tcPr marL="68580" marR="68580" marT="0" marB="0"/>
                </a:tc>
                <a:extLst>
                  <a:ext uri="{0D108BD9-81ED-4DB2-BD59-A6C34878D82A}">
                    <a16:rowId xmlns:a16="http://schemas.microsoft.com/office/drawing/2014/main" val="2309395195"/>
                  </a:ext>
                </a:extLst>
              </a:tr>
              <a:tr h="375655">
                <a:tc>
                  <a:txBody>
                    <a:bodyPr/>
                    <a:lstStyle/>
                    <a:p>
                      <a:pPr>
                        <a:lnSpc>
                          <a:spcPct val="115000"/>
                        </a:lnSpc>
                        <a:spcAft>
                          <a:spcPts val="1000"/>
                        </a:spcAft>
                      </a:pPr>
                      <a:r>
                        <a:rPr lang="hu-HU" sz="2400" b="1" dirty="0">
                          <a:effectLst/>
                          <a:latin typeface="+mn-lt"/>
                          <a:ea typeface="Calibri" panose="020F0502020204030204" pitchFamily="34" charset="0"/>
                          <a:cs typeface="Times New Roman" panose="02020603050405020304" pitchFamily="18" charset="0"/>
                        </a:rPr>
                        <a:t>Group 3 / Group 1</a:t>
                      </a:r>
                      <a:endParaRPr lang="hu-HU" sz="24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hu-HU" sz="2400" dirty="0">
                          <a:effectLst/>
                          <a:latin typeface="+mn-lt"/>
                          <a:ea typeface="Calibri" panose="020F0502020204030204" pitchFamily="34" charset="0"/>
                          <a:cs typeface="Times New Roman" panose="02020603050405020304" pitchFamily="18" charset="0"/>
                        </a:rPr>
                        <a:t> 0.32</a:t>
                      </a:r>
                    </a:p>
                  </a:txBody>
                  <a:tcPr marL="68580" marR="68580" marT="0" marB="0"/>
                </a:tc>
                <a:tc>
                  <a:txBody>
                    <a:bodyPr/>
                    <a:lstStyle/>
                    <a:p>
                      <a:pPr>
                        <a:lnSpc>
                          <a:spcPct val="115000"/>
                        </a:lnSpc>
                        <a:spcAft>
                          <a:spcPts val="1000"/>
                        </a:spcAft>
                      </a:pPr>
                      <a:r>
                        <a:rPr lang="hu-HU" sz="2400" dirty="0">
                          <a:effectLst/>
                          <a:latin typeface="+mn-lt"/>
                          <a:ea typeface="Calibri" panose="020F0502020204030204" pitchFamily="34" charset="0"/>
                          <a:cs typeface="Times New Roman" panose="02020603050405020304" pitchFamily="18" charset="0"/>
                        </a:rPr>
                        <a:t>-0.28</a:t>
                      </a:r>
                    </a:p>
                  </a:txBody>
                  <a:tcPr marL="68580" marR="68580" marT="0" marB="0"/>
                </a:tc>
                <a:tc>
                  <a:txBody>
                    <a:bodyPr/>
                    <a:lstStyle/>
                    <a:p>
                      <a:pPr>
                        <a:lnSpc>
                          <a:spcPct val="115000"/>
                        </a:lnSpc>
                        <a:spcAft>
                          <a:spcPts val="1000"/>
                        </a:spcAft>
                      </a:pPr>
                      <a:r>
                        <a:rPr lang="hu-HU" sz="2400" dirty="0">
                          <a:effectLst/>
                          <a:latin typeface="+mn-lt"/>
                          <a:ea typeface="Calibri" panose="020F0502020204030204" pitchFamily="34" charset="0"/>
                          <a:cs typeface="Times New Roman" panose="02020603050405020304" pitchFamily="18" charset="0"/>
                        </a:rPr>
                        <a:t> 0.10</a:t>
                      </a:r>
                    </a:p>
                  </a:txBody>
                  <a:tcPr marL="68580" marR="68580" marT="0" marB="0"/>
                </a:tc>
                <a:tc>
                  <a:txBody>
                    <a:bodyPr/>
                    <a:lstStyle/>
                    <a:p>
                      <a:pPr>
                        <a:lnSpc>
                          <a:spcPct val="115000"/>
                        </a:lnSpc>
                        <a:spcAft>
                          <a:spcPts val="1000"/>
                        </a:spcAft>
                      </a:pPr>
                      <a:r>
                        <a:rPr lang="hu-HU" sz="2400" dirty="0">
                          <a:effectLst/>
                          <a:latin typeface="+mn-lt"/>
                          <a:ea typeface="Calibri" panose="020F0502020204030204" pitchFamily="34" charset="0"/>
                          <a:cs typeface="Times New Roman" panose="02020603050405020304" pitchFamily="18" charset="0"/>
                        </a:rPr>
                        <a:t> </a:t>
                      </a:r>
                      <a:r>
                        <a:rPr lang="hu-HU" sz="2400" dirty="0">
                          <a:solidFill>
                            <a:srgbClr val="00B050"/>
                          </a:solidFill>
                          <a:effectLst/>
                          <a:latin typeface="+mn-lt"/>
                          <a:ea typeface="Calibri" panose="020F0502020204030204" pitchFamily="34" charset="0"/>
                          <a:cs typeface="Times New Roman" panose="02020603050405020304" pitchFamily="18" charset="0"/>
                        </a:rPr>
                        <a:t>0.16</a:t>
                      </a:r>
                    </a:p>
                  </a:txBody>
                  <a:tcPr marL="68580" marR="68580" marT="0" marB="0"/>
                </a:tc>
                <a:extLst>
                  <a:ext uri="{0D108BD9-81ED-4DB2-BD59-A6C34878D82A}">
                    <a16:rowId xmlns:a16="http://schemas.microsoft.com/office/drawing/2014/main" val="499524957"/>
                  </a:ext>
                </a:extLst>
              </a:tr>
            </a:tbl>
          </a:graphicData>
        </a:graphic>
      </p:graphicFrame>
      <p:sp>
        <p:nvSpPr>
          <p:cNvPr id="5" name="TextBox 4">
            <a:extLst>
              <a:ext uri="{FF2B5EF4-FFF2-40B4-BE49-F238E27FC236}">
                <a16:creationId xmlns:a16="http://schemas.microsoft.com/office/drawing/2014/main" id="{40009A97-370B-22C2-B4E8-854F9A69B666}"/>
              </a:ext>
            </a:extLst>
          </p:cNvPr>
          <p:cNvSpPr txBox="1"/>
          <p:nvPr/>
        </p:nvSpPr>
        <p:spPr>
          <a:xfrm>
            <a:off x="1164656" y="5448775"/>
            <a:ext cx="3601179" cy="1200329"/>
          </a:xfrm>
          <a:prstGeom prst="rect">
            <a:avLst/>
          </a:prstGeom>
          <a:noFill/>
        </p:spPr>
        <p:txBody>
          <a:bodyPr wrap="none" rtlCol="0">
            <a:spAutoFit/>
          </a:bodyPr>
          <a:lstStyle/>
          <a:p>
            <a:r>
              <a:rPr lang="en-GB" sz="2400" dirty="0"/>
              <a:t>DCK for the 3 years period: </a:t>
            </a:r>
          </a:p>
          <a:p>
            <a:pPr marL="342900" indent="-342900">
              <a:buFont typeface="Arial" panose="020B0604020202020204" pitchFamily="34" charset="0"/>
              <a:buChar char="•"/>
            </a:pPr>
            <a:r>
              <a:rPr lang="en-GB" sz="2400" dirty="0"/>
              <a:t>Group 2: negative </a:t>
            </a:r>
          </a:p>
          <a:p>
            <a:pPr marL="342900" indent="-342900">
              <a:buFont typeface="Arial" panose="020B0604020202020204" pitchFamily="34" charset="0"/>
              <a:buChar char="•"/>
            </a:pPr>
            <a:r>
              <a:rPr lang="en-GB" sz="2400" dirty="0"/>
              <a:t>Group 3: negative </a:t>
            </a:r>
          </a:p>
        </p:txBody>
      </p:sp>
      <p:sp>
        <p:nvSpPr>
          <p:cNvPr id="8" name="TextBox 7">
            <a:extLst>
              <a:ext uri="{FF2B5EF4-FFF2-40B4-BE49-F238E27FC236}">
                <a16:creationId xmlns:a16="http://schemas.microsoft.com/office/drawing/2014/main" id="{0B067951-D621-7BD6-BFA5-8627C56CAA6E}"/>
              </a:ext>
            </a:extLst>
          </p:cNvPr>
          <p:cNvSpPr txBox="1"/>
          <p:nvPr/>
        </p:nvSpPr>
        <p:spPr>
          <a:xfrm>
            <a:off x="6793831" y="5433097"/>
            <a:ext cx="3569119" cy="1200329"/>
          </a:xfrm>
          <a:prstGeom prst="rect">
            <a:avLst/>
          </a:prstGeom>
          <a:noFill/>
        </p:spPr>
        <p:txBody>
          <a:bodyPr wrap="none" rtlCol="0">
            <a:spAutoFit/>
          </a:bodyPr>
          <a:lstStyle/>
          <a:p>
            <a:r>
              <a:rPr lang="en-GB" sz="2400" dirty="0"/>
              <a:t>EDS for the 3 years period: </a:t>
            </a:r>
          </a:p>
          <a:p>
            <a:pPr marL="342900" indent="-342900">
              <a:buFont typeface="Arial" panose="020B0604020202020204" pitchFamily="34" charset="0"/>
              <a:buChar char="•"/>
            </a:pPr>
            <a:r>
              <a:rPr lang="en-GB" sz="2400" dirty="0"/>
              <a:t>Group 2: negative</a:t>
            </a:r>
          </a:p>
          <a:p>
            <a:pPr marL="342900" indent="-342900">
              <a:buFont typeface="Arial" panose="020B0604020202020204" pitchFamily="34" charset="0"/>
              <a:buChar char="•"/>
            </a:pPr>
            <a:r>
              <a:rPr lang="en-GB" sz="2400" dirty="0"/>
              <a:t>Group 3: </a:t>
            </a:r>
            <a:r>
              <a:rPr lang="en-GB" sz="2400" dirty="0">
                <a:solidFill>
                  <a:srgbClr val="00B050"/>
                </a:solidFill>
              </a:rPr>
              <a:t>positive</a:t>
            </a:r>
          </a:p>
        </p:txBody>
      </p:sp>
    </p:spTree>
    <p:extLst>
      <p:ext uri="{BB962C8B-B14F-4D97-AF65-F5344CB8AC3E}">
        <p14:creationId xmlns:p14="http://schemas.microsoft.com/office/powerpoint/2010/main" val="9181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E533312-5E2B-4140-9081-4A7CAA4140C9}"/>
              </a:ext>
            </a:extLst>
          </p:cNvPr>
          <p:cNvSpPr>
            <a:spLocks noGrp="1"/>
          </p:cNvSpPr>
          <p:nvPr>
            <p:ph type="title"/>
          </p:nvPr>
        </p:nvSpPr>
        <p:spPr>
          <a:xfrm>
            <a:off x="598713" y="142613"/>
            <a:ext cx="10461173" cy="861775"/>
          </a:xfrm>
        </p:spPr>
        <p:txBody>
          <a:bodyPr>
            <a:noAutofit/>
          </a:bodyPr>
          <a:lstStyle/>
          <a:p>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III.1.b) E</a:t>
            </a:r>
            <a:r>
              <a:rPr lang="en-GB" sz="3200" dirty="0" err="1">
                <a:solidFill>
                  <a:srgbClr val="012863"/>
                </a:solidFill>
                <a:latin typeface="Open Sans" panose="020B0606030504020204" pitchFamily="34" charset="0"/>
                <a:ea typeface="Open Sans" panose="020B0606030504020204" pitchFamily="34" charset="0"/>
                <a:cs typeface="Open Sans" panose="020B0606030504020204" pitchFamily="34" charset="0"/>
              </a:rPr>
              <a:t>ffect</a:t>
            </a:r>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 </a:t>
            </a:r>
            <a:r>
              <a:rPr lang="en-US"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sizes</a:t>
            </a:r>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 </a:t>
            </a:r>
            <a:r>
              <a:rPr lang="en-GB"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a:t>
            </a:r>
            <a:r>
              <a:rPr lang="en-GB" sz="3200" i="1" dirty="0">
                <a:solidFill>
                  <a:srgbClr val="012863"/>
                </a:solidFill>
                <a:latin typeface="Open Sans" panose="020B0606030504020204" pitchFamily="34" charset="0"/>
                <a:ea typeface="Open Sans" panose="020B0606030504020204" pitchFamily="34" charset="0"/>
                <a:cs typeface="Open Sans" panose="020B0606030504020204" pitchFamily="34" charset="0"/>
              </a:rPr>
              <a:t>PES</a:t>
            </a:r>
            <a:r>
              <a:rPr lang="en-GB"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a:t>
            </a:r>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a:t>
            </a:r>
            <a:r>
              <a:rPr lang="en-US"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 (</a:t>
            </a:r>
            <a:r>
              <a:rPr lang="hu-HU" sz="3200" i="1" dirty="0">
                <a:solidFill>
                  <a:srgbClr val="012863"/>
                </a:solidFill>
                <a:latin typeface="Open Sans" panose="020B0606030504020204" pitchFamily="34" charset="0"/>
                <a:ea typeface="Open Sans" panose="020B0606030504020204" pitchFamily="34" charset="0"/>
                <a:cs typeface="Open Sans" panose="020B0606030504020204" pitchFamily="34" charset="0"/>
              </a:rPr>
              <a:t>N</a:t>
            </a:r>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=603) </a:t>
            </a:r>
            <a:r>
              <a:rPr lang="en-GB"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of the assumed parameters </a:t>
            </a:r>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and </a:t>
            </a:r>
            <a:r>
              <a:rPr lang="hu-HU" sz="3200" dirty="0" err="1">
                <a:solidFill>
                  <a:srgbClr val="012863"/>
                </a:solidFill>
                <a:latin typeface="Open Sans" panose="020B0606030504020204" pitchFamily="34" charset="0"/>
                <a:ea typeface="Open Sans" panose="020B0606030504020204" pitchFamily="34" charset="0"/>
                <a:cs typeface="Open Sans" panose="020B0606030504020204" pitchFamily="34" charset="0"/>
              </a:rPr>
              <a:t>the</a:t>
            </a:r>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 </a:t>
            </a:r>
            <a:r>
              <a:rPr lang="hu-HU" sz="3200" dirty="0" err="1">
                <a:solidFill>
                  <a:srgbClr val="012863"/>
                </a:solidFill>
                <a:latin typeface="Open Sans" panose="020B0606030504020204" pitchFamily="34" charset="0"/>
                <a:ea typeface="Open Sans" panose="020B0606030504020204" pitchFamily="34" charset="0"/>
                <a:cs typeface="Open Sans" panose="020B0606030504020204" pitchFamily="34" charset="0"/>
              </a:rPr>
              <a:t>covariant</a:t>
            </a:r>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 </a:t>
            </a:r>
            <a:r>
              <a:rPr lang="en-GB"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on the students’ scores</a:t>
            </a:r>
          </a:p>
        </p:txBody>
      </p:sp>
      <p:graphicFrame>
        <p:nvGraphicFramePr>
          <p:cNvPr id="4" name="Táblázat 4">
            <a:extLst>
              <a:ext uri="{FF2B5EF4-FFF2-40B4-BE49-F238E27FC236}">
                <a16:creationId xmlns:a16="http://schemas.microsoft.com/office/drawing/2014/main" id="{CAFE112A-4E91-4513-9934-DD710BB48FE5}"/>
              </a:ext>
            </a:extLst>
          </p:cNvPr>
          <p:cNvGraphicFramePr>
            <a:graphicFrameLocks noGrp="1"/>
          </p:cNvGraphicFramePr>
          <p:nvPr>
            <p:ph idx="1"/>
            <p:extLst>
              <p:ext uri="{D42A27DB-BD31-4B8C-83A1-F6EECF244321}">
                <p14:modId xmlns:p14="http://schemas.microsoft.com/office/powerpoint/2010/main" val="1357975397"/>
              </p:ext>
            </p:extLst>
          </p:nvPr>
        </p:nvGraphicFramePr>
        <p:xfrm>
          <a:off x="1116136" y="1045269"/>
          <a:ext cx="9324814" cy="2383731"/>
        </p:xfrm>
        <a:graphic>
          <a:graphicData uri="http://schemas.openxmlformats.org/drawingml/2006/table">
            <a:tbl>
              <a:tblPr firstRow="1" bandRow="1">
                <a:tableStyleId>{5C22544A-7EE6-4342-B048-85BDC9FD1C3A}</a:tableStyleId>
              </a:tblPr>
              <a:tblGrid>
                <a:gridCol w="3812306">
                  <a:extLst>
                    <a:ext uri="{9D8B030D-6E8A-4147-A177-3AD203B41FA5}">
                      <a16:colId xmlns:a16="http://schemas.microsoft.com/office/drawing/2014/main" val="3035277346"/>
                    </a:ext>
                  </a:extLst>
                </a:gridCol>
                <a:gridCol w="1397708">
                  <a:extLst>
                    <a:ext uri="{9D8B030D-6E8A-4147-A177-3AD203B41FA5}">
                      <a16:colId xmlns:a16="http://schemas.microsoft.com/office/drawing/2014/main" val="1521210617"/>
                    </a:ext>
                  </a:extLst>
                </a:gridCol>
                <a:gridCol w="1414462">
                  <a:extLst>
                    <a:ext uri="{9D8B030D-6E8A-4147-A177-3AD203B41FA5}">
                      <a16:colId xmlns:a16="http://schemas.microsoft.com/office/drawing/2014/main" val="2353362349"/>
                    </a:ext>
                  </a:extLst>
                </a:gridCol>
                <a:gridCol w="1328738">
                  <a:extLst>
                    <a:ext uri="{9D8B030D-6E8A-4147-A177-3AD203B41FA5}">
                      <a16:colId xmlns:a16="http://schemas.microsoft.com/office/drawing/2014/main" val="3432047556"/>
                    </a:ext>
                  </a:extLst>
                </a:gridCol>
                <a:gridCol w="1371600">
                  <a:extLst>
                    <a:ext uri="{9D8B030D-6E8A-4147-A177-3AD203B41FA5}">
                      <a16:colId xmlns:a16="http://schemas.microsoft.com/office/drawing/2014/main" val="3492414265"/>
                    </a:ext>
                  </a:extLst>
                </a:gridCol>
              </a:tblGrid>
              <a:tr h="3709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2000" dirty="0" err="1">
                          <a:latin typeface="+mn-lt"/>
                        </a:rPr>
                        <a:t>Parameter</a:t>
                      </a:r>
                      <a:r>
                        <a:rPr lang="hu-HU" sz="2000" dirty="0">
                          <a:latin typeface="+mn-lt"/>
                        </a:rPr>
                        <a:t>/</a:t>
                      </a:r>
                      <a:r>
                        <a:rPr lang="hu-HU" sz="2000" dirty="0" err="1">
                          <a:latin typeface="+mn-lt"/>
                        </a:rPr>
                        <a:t>covariant</a:t>
                      </a:r>
                      <a:r>
                        <a:rPr lang="hu-HU" sz="2000" dirty="0">
                          <a:latin typeface="+mn-lt"/>
                        </a:rPr>
                        <a:t>↓      </a:t>
                      </a:r>
                      <a:r>
                        <a:rPr lang="hu-HU" sz="2000" i="1" dirty="0">
                          <a:latin typeface="+mn-lt"/>
                        </a:rPr>
                        <a:t>PES→</a:t>
                      </a:r>
                    </a:p>
                  </a:txBody>
                  <a:tcPr/>
                </a:tc>
                <a:tc>
                  <a:txBody>
                    <a:bodyPr/>
                    <a:lstStyle/>
                    <a:p>
                      <a:pPr algn="ctr"/>
                      <a:r>
                        <a:rPr lang="hu-HU" sz="2000" b="1" kern="1200" dirty="0">
                          <a:solidFill>
                            <a:schemeClr val="lt1"/>
                          </a:solidFill>
                          <a:effectLst/>
                          <a:latin typeface="+mn-lt"/>
                          <a:ea typeface="+mn-ea"/>
                          <a:cs typeface="+mn-cs"/>
                        </a:rPr>
                        <a:t>T0</a:t>
                      </a:r>
                      <a:r>
                        <a:rPr lang="hu-HU" sz="2000" b="1" kern="1200" baseline="-25000" dirty="0">
                          <a:solidFill>
                            <a:schemeClr val="lt1"/>
                          </a:solidFill>
                          <a:effectLst/>
                          <a:latin typeface="+mn-lt"/>
                          <a:ea typeface="+mn-ea"/>
                          <a:cs typeface="+mn-cs"/>
                        </a:rPr>
                        <a:t>DCK</a:t>
                      </a:r>
                      <a:endParaRPr lang="hu-HU" sz="2000" b="1" dirty="0">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u-HU" sz="2000" b="1" kern="1200" dirty="0">
                          <a:solidFill>
                            <a:schemeClr val="lt1"/>
                          </a:solidFill>
                          <a:effectLst/>
                          <a:latin typeface="+mn-lt"/>
                          <a:ea typeface="+mn-ea"/>
                          <a:cs typeface="+mn-cs"/>
                        </a:rPr>
                        <a:t>T1</a:t>
                      </a:r>
                      <a:r>
                        <a:rPr lang="hu-HU" sz="2000" b="1" kern="1200" baseline="-25000" dirty="0">
                          <a:solidFill>
                            <a:schemeClr val="lt1"/>
                          </a:solidFill>
                          <a:effectLst/>
                          <a:latin typeface="+mn-lt"/>
                          <a:ea typeface="+mn-ea"/>
                          <a:cs typeface="+mn-cs"/>
                        </a:rPr>
                        <a:t>DCK</a:t>
                      </a:r>
                      <a:endParaRPr lang="hu-HU" sz="2000" b="1" dirty="0">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u-HU" sz="2000" b="1" kern="1200" dirty="0">
                          <a:solidFill>
                            <a:schemeClr val="lt1"/>
                          </a:solidFill>
                          <a:effectLst/>
                          <a:latin typeface="+mn-lt"/>
                          <a:ea typeface="+mn-ea"/>
                          <a:cs typeface="+mn-cs"/>
                        </a:rPr>
                        <a:t>T2</a:t>
                      </a:r>
                      <a:r>
                        <a:rPr lang="hu-HU" sz="2000" b="1" kern="1200" baseline="-25000" dirty="0">
                          <a:solidFill>
                            <a:schemeClr val="lt1"/>
                          </a:solidFill>
                          <a:effectLst/>
                          <a:latin typeface="+mn-lt"/>
                          <a:ea typeface="+mn-ea"/>
                          <a:cs typeface="+mn-cs"/>
                        </a:rPr>
                        <a:t>DCK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u-HU" sz="2000" b="1" kern="1200" dirty="0">
                          <a:solidFill>
                            <a:schemeClr val="lt1"/>
                          </a:solidFill>
                          <a:effectLst/>
                          <a:latin typeface="+mn-lt"/>
                          <a:ea typeface="+mn-ea"/>
                          <a:cs typeface="+mn-cs"/>
                        </a:rPr>
                        <a:t>T3</a:t>
                      </a:r>
                      <a:r>
                        <a:rPr lang="hu-HU" sz="2000" b="1" kern="1200" baseline="-25000" dirty="0">
                          <a:solidFill>
                            <a:schemeClr val="lt1"/>
                          </a:solidFill>
                          <a:effectLst/>
                          <a:latin typeface="+mn-lt"/>
                          <a:ea typeface="+mn-ea"/>
                          <a:cs typeface="+mn-cs"/>
                        </a:rPr>
                        <a:t>DCK</a:t>
                      </a:r>
                      <a:endParaRPr lang="hu-HU" sz="2000" b="1" dirty="0">
                        <a:latin typeface="+mn-lt"/>
                      </a:endParaRPr>
                    </a:p>
                  </a:txBody>
                  <a:tcPr/>
                </a:tc>
                <a:extLst>
                  <a:ext uri="{0D108BD9-81ED-4DB2-BD59-A6C34878D82A}">
                    <a16:rowId xmlns:a16="http://schemas.microsoft.com/office/drawing/2014/main" val="1913675714"/>
                  </a:ext>
                </a:extLst>
              </a:tr>
              <a:tr h="370840">
                <a:tc>
                  <a:txBody>
                    <a:bodyPr/>
                    <a:lstStyle/>
                    <a:p>
                      <a:r>
                        <a:rPr lang="en-GB" sz="2000" b="1" noProof="0" dirty="0">
                          <a:latin typeface="+mn-lt"/>
                        </a:rPr>
                        <a:t>Group</a:t>
                      </a:r>
                      <a:r>
                        <a:rPr lang="hu-HU" sz="2000" b="1" noProof="0" dirty="0">
                          <a:latin typeface="+mn-lt"/>
                        </a:rPr>
                        <a:t> (</a:t>
                      </a:r>
                      <a:r>
                        <a:rPr lang="hu-HU" sz="2000" b="1" noProof="0" dirty="0" err="1">
                          <a:latin typeface="+mn-lt"/>
                        </a:rPr>
                        <a:t>effect</a:t>
                      </a:r>
                      <a:r>
                        <a:rPr lang="hu-HU" sz="2000" b="1" noProof="0" dirty="0">
                          <a:latin typeface="+mn-lt"/>
                        </a:rPr>
                        <a:t> of </a:t>
                      </a:r>
                      <a:r>
                        <a:rPr lang="hu-HU" sz="2000" b="1" noProof="0" dirty="0" err="1">
                          <a:latin typeface="+mn-lt"/>
                        </a:rPr>
                        <a:t>intervention</a:t>
                      </a:r>
                      <a:r>
                        <a:rPr lang="hu-HU" sz="2000" b="1" noProof="0" dirty="0">
                          <a:latin typeface="+mn-lt"/>
                        </a:rPr>
                        <a:t>)</a:t>
                      </a:r>
                      <a:endParaRPr lang="en-GB" sz="2000" b="1" noProof="0" dirty="0">
                        <a:latin typeface="+mn-lt"/>
                      </a:endParaRPr>
                    </a:p>
                  </a:txBody>
                  <a:tcPr/>
                </a:tc>
                <a:tc>
                  <a:txBody>
                    <a:bodyPr/>
                    <a:lstStyle/>
                    <a:p>
                      <a:pPr>
                        <a:lnSpc>
                          <a:spcPct val="115000"/>
                        </a:lnSpc>
                        <a:spcAft>
                          <a:spcPts val="1000"/>
                        </a:spcAft>
                      </a:pPr>
                      <a:r>
                        <a:rPr lang="hu-HU" sz="2000" dirty="0">
                          <a:effectLst/>
                          <a:latin typeface="+mn-lt"/>
                          <a:ea typeface="Calibri" panose="020F0502020204030204" pitchFamily="34" charset="0"/>
                          <a:cs typeface="Times New Roman" panose="02020603050405020304" pitchFamily="18" charset="0"/>
                        </a:rPr>
                        <a:t>0.000</a:t>
                      </a:r>
                    </a:p>
                  </a:txBody>
                  <a:tcPr marL="68580" marR="68580" marT="0" marB="0"/>
                </a:tc>
                <a:tc>
                  <a:txBody>
                    <a:bodyPr/>
                    <a:lstStyle/>
                    <a:p>
                      <a:pPr>
                        <a:lnSpc>
                          <a:spcPct val="115000"/>
                        </a:lnSpc>
                        <a:spcAft>
                          <a:spcPts val="1000"/>
                        </a:spcAft>
                      </a:pPr>
                      <a:r>
                        <a:rPr lang="hu-HU" sz="2000" dirty="0">
                          <a:solidFill>
                            <a:schemeClr val="tx1"/>
                          </a:solidFill>
                          <a:effectLst/>
                          <a:latin typeface="+mn-lt"/>
                          <a:ea typeface="Calibri" panose="020F0502020204030204" pitchFamily="34" charset="0"/>
                          <a:cs typeface="Times New Roman" panose="02020603050405020304" pitchFamily="18" charset="0"/>
                        </a:rPr>
                        <a:t>0.035*</a:t>
                      </a:r>
                    </a:p>
                  </a:txBody>
                  <a:tcPr marL="68580" marR="68580" marT="0" marB="0"/>
                </a:tc>
                <a:tc>
                  <a:txBody>
                    <a:bodyPr/>
                    <a:lstStyle/>
                    <a:p>
                      <a:pPr>
                        <a:lnSpc>
                          <a:spcPct val="115000"/>
                        </a:lnSpc>
                        <a:spcAft>
                          <a:spcPts val="1000"/>
                        </a:spcAft>
                      </a:pPr>
                      <a:r>
                        <a:rPr lang="hu-HU" sz="2000">
                          <a:effectLst/>
                          <a:latin typeface="+mn-lt"/>
                          <a:ea typeface="Calibri" panose="020F0502020204030204" pitchFamily="34" charset="0"/>
                          <a:cs typeface="Times New Roman" panose="02020603050405020304" pitchFamily="18" charset="0"/>
                        </a:rPr>
                        <a:t>0.002</a:t>
                      </a:r>
                    </a:p>
                  </a:txBody>
                  <a:tcPr marL="68580" marR="68580" marT="0" marB="0"/>
                </a:tc>
                <a:tc>
                  <a:txBody>
                    <a:bodyPr/>
                    <a:lstStyle/>
                    <a:p>
                      <a:pPr>
                        <a:lnSpc>
                          <a:spcPct val="115000"/>
                        </a:lnSpc>
                        <a:spcAft>
                          <a:spcPts val="1000"/>
                        </a:spcAft>
                      </a:pPr>
                      <a:r>
                        <a:rPr lang="hu-HU" sz="2000">
                          <a:effectLst/>
                          <a:latin typeface="+mn-lt"/>
                          <a:ea typeface="Calibri" panose="020F0502020204030204" pitchFamily="34" charset="0"/>
                          <a:cs typeface="Times New Roman" panose="02020603050405020304" pitchFamily="18" charset="0"/>
                        </a:rPr>
                        <a:t>0.012</a:t>
                      </a:r>
                    </a:p>
                  </a:txBody>
                  <a:tcPr marL="68580" marR="68580" marT="0" marB="0"/>
                </a:tc>
                <a:extLst>
                  <a:ext uri="{0D108BD9-81ED-4DB2-BD59-A6C34878D82A}">
                    <a16:rowId xmlns:a16="http://schemas.microsoft.com/office/drawing/2014/main" val="376488245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noProof="0" dirty="0">
                          <a:solidFill>
                            <a:schemeClr val="dk1"/>
                          </a:solidFill>
                          <a:effectLst/>
                          <a:latin typeface="+mn-lt"/>
                          <a:ea typeface="+mn-ea"/>
                          <a:cs typeface="+mn-cs"/>
                        </a:rPr>
                        <a:t>School ranking</a:t>
                      </a:r>
                    </a:p>
                  </a:txBody>
                  <a:tcPr/>
                </a:tc>
                <a:tc>
                  <a:txBody>
                    <a:bodyPr/>
                    <a:lstStyle/>
                    <a:p>
                      <a:pPr>
                        <a:lnSpc>
                          <a:spcPct val="115000"/>
                        </a:lnSpc>
                        <a:spcAft>
                          <a:spcPts val="1000"/>
                        </a:spcAft>
                      </a:pPr>
                      <a:r>
                        <a:rPr lang="hu-HU" sz="2000">
                          <a:solidFill>
                            <a:srgbClr val="FF0000"/>
                          </a:solidFill>
                          <a:effectLst/>
                          <a:latin typeface="+mn-lt"/>
                          <a:ea typeface="Calibri" panose="020F0502020204030204" pitchFamily="34" charset="0"/>
                          <a:cs typeface="Times New Roman" panose="02020603050405020304" pitchFamily="18" charset="0"/>
                        </a:rPr>
                        <a:t>0.022*</a:t>
                      </a:r>
                    </a:p>
                  </a:txBody>
                  <a:tcPr marL="68580" marR="68580" marT="0" marB="0"/>
                </a:tc>
                <a:tc>
                  <a:txBody>
                    <a:bodyPr/>
                    <a:lstStyle/>
                    <a:p>
                      <a:pPr>
                        <a:lnSpc>
                          <a:spcPct val="115000"/>
                        </a:lnSpc>
                        <a:spcAft>
                          <a:spcPts val="1000"/>
                        </a:spcAft>
                      </a:pPr>
                      <a:r>
                        <a:rPr lang="hu-HU" sz="2000" dirty="0">
                          <a:solidFill>
                            <a:srgbClr val="FF0000"/>
                          </a:solidFill>
                          <a:effectLst/>
                          <a:latin typeface="+mn-lt"/>
                          <a:ea typeface="Calibri" panose="020F0502020204030204" pitchFamily="34" charset="0"/>
                          <a:cs typeface="Times New Roman" panose="02020603050405020304" pitchFamily="18" charset="0"/>
                        </a:rPr>
                        <a:t>0.109*</a:t>
                      </a:r>
                    </a:p>
                  </a:txBody>
                  <a:tcPr marL="68580" marR="68580" marT="0" marB="0"/>
                </a:tc>
                <a:tc>
                  <a:txBody>
                    <a:bodyPr/>
                    <a:lstStyle/>
                    <a:p>
                      <a:pPr>
                        <a:lnSpc>
                          <a:spcPct val="115000"/>
                        </a:lnSpc>
                        <a:spcAft>
                          <a:spcPts val="1000"/>
                        </a:spcAft>
                      </a:pPr>
                      <a:r>
                        <a:rPr lang="hu-HU" sz="2000">
                          <a:effectLst/>
                          <a:latin typeface="+mn-lt"/>
                          <a:ea typeface="Calibri" panose="020F0502020204030204" pitchFamily="34" charset="0"/>
                          <a:cs typeface="Times New Roman" panose="02020603050405020304" pitchFamily="18" charset="0"/>
                        </a:rPr>
                        <a:t>0.002</a:t>
                      </a:r>
                    </a:p>
                  </a:txBody>
                  <a:tcPr marL="68580" marR="68580" marT="0" marB="0"/>
                </a:tc>
                <a:tc>
                  <a:txBody>
                    <a:bodyPr/>
                    <a:lstStyle/>
                    <a:p>
                      <a:pPr>
                        <a:lnSpc>
                          <a:spcPct val="115000"/>
                        </a:lnSpc>
                        <a:spcAft>
                          <a:spcPts val="1000"/>
                        </a:spcAft>
                      </a:pPr>
                      <a:r>
                        <a:rPr lang="hu-HU" sz="2000" dirty="0">
                          <a:solidFill>
                            <a:srgbClr val="FF0000"/>
                          </a:solidFill>
                          <a:effectLst/>
                          <a:latin typeface="+mn-lt"/>
                          <a:ea typeface="Calibri" panose="020F0502020204030204" pitchFamily="34" charset="0"/>
                          <a:cs typeface="Times New Roman" panose="02020603050405020304" pitchFamily="18" charset="0"/>
                        </a:rPr>
                        <a:t>0.034*</a:t>
                      </a:r>
                    </a:p>
                  </a:txBody>
                  <a:tcPr marL="68580" marR="68580" marT="0" marB="0"/>
                </a:tc>
                <a:extLst>
                  <a:ext uri="{0D108BD9-81ED-4DB2-BD59-A6C34878D82A}">
                    <a16:rowId xmlns:a16="http://schemas.microsoft.com/office/drawing/2014/main" val="140651946"/>
                  </a:ext>
                </a:extLst>
              </a:tr>
              <a:tr h="3455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noProof="0" dirty="0">
                          <a:solidFill>
                            <a:schemeClr val="dk1"/>
                          </a:solidFill>
                          <a:effectLst/>
                          <a:latin typeface="+mn-lt"/>
                          <a:ea typeface="+mn-ea"/>
                          <a:cs typeface="+mn-cs"/>
                        </a:rPr>
                        <a:t>Mother’s education</a:t>
                      </a:r>
                    </a:p>
                  </a:txBody>
                  <a:tcPr/>
                </a:tc>
                <a:tc>
                  <a:txBody>
                    <a:bodyPr/>
                    <a:lstStyle/>
                    <a:p>
                      <a:pPr>
                        <a:lnSpc>
                          <a:spcPct val="115000"/>
                        </a:lnSpc>
                        <a:spcAft>
                          <a:spcPts val="1000"/>
                        </a:spcAft>
                      </a:pPr>
                      <a:r>
                        <a:rPr lang="hu-HU" sz="2000">
                          <a:effectLst/>
                          <a:latin typeface="+mn-lt"/>
                          <a:ea typeface="Calibri" panose="020F0502020204030204" pitchFamily="34" charset="0"/>
                          <a:cs typeface="Times New Roman" panose="02020603050405020304" pitchFamily="18" charset="0"/>
                        </a:rPr>
                        <a:t>0.019*</a:t>
                      </a:r>
                    </a:p>
                  </a:txBody>
                  <a:tcPr marL="68580" marR="68580" marT="0" marB="0"/>
                </a:tc>
                <a:tc>
                  <a:txBody>
                    <a:bodyPr/>
                    <a:lstStyle/>
                    <a:p>
                      <a:pPr>
                        <a:lnSpc>
                          <a:spcPct val="115000"/>
                        </a:lnSpc>
                        <a:spcAft>
                          <a:spcPts val="1000"/>
                        </a:spcAft>
                      </a:pPr>
                      <a:r>
                        <a:rPr lang="hu-HU" sz="2000">
                          <a:effectLst/>
                          <a:latin typeface="+mn-lt"/>
                          <a:ea typeface="Calibri" panose="020F0502020204030204" pitchFamily="34" charset="0"/>
                          <a:cs typeface="Times New Roman" panose="02020603050405020304" pitchFamily="18" charset="0"/>
                        </a:rPr>
                        <a:t>0.000</a:t>
                      </a:r>
                    </a:p>
                  </a:txBody>
                  <a:tcPr marL="68580" marR="68580" marT="0" marB="0"/>
                </a:tc>
                <a:tc>
                  <a:txBody>
                    <a:bodyPr/>
                    <a:lstStyle/>
                    <a:p>
                      <a:pPr>
                        <a:lnSpc>
                          <a:spcPct val="115000"/>
                        </a:lnSpc>
                        <a:spcAft>
                          <a:spcPts val="1000"/>
                        </a:spcAft>
                      </a:pPr>
                      <a:r>
                        <a:rPr lang="hu-HU" sz="2000">
                          <a:effectLst/>
                          <a:latin typeface="+mn-lt"/>
                          <a:ea typeface="Calibri" panose="020F0502020204030204" pitchFamily="34" charset="0"/>
                          <a:cs typeface="Times New Roman" panose="02020603050405020304" pitchFamily="18" charset="0"/>
                        </a:rPr>
                        <a:t>0.002</a:t>
                      </a:r>
                    </a:p>
                  </a:txBody>
                  <a:tcPr marL="68580" marR="68580" marT="0" marB="0"/>
                </a:tc>
                <a:tc>
                  <a:txBody>
                    <a:bodyPr/>
                    <a:lstStyle/>
                    <a:p>
                      <a:pPr>
                        <a:lnSpc>
                          <a:spcPct val="115000"/>
                        </a:lnSpc>
                        <a:spcAft>
                          <a:spcPts val="1000"/>
                        </a:spcAft>
                      </a:pPr>
                      <a:r>
                        <a:rPr lang="hu-HU" sz="2000">
                          <a:effectLst/>
                          <a:latin typeface="+mn-lt"/>
                          <a:ea typeface="Calibri" panose="020F0502020204030204" pitchFamily="34" charset="0"/>
                          <a:cs typeface="Times New Roman" panose="02020603050405020304" pitchFamily="18" charset="0"/>
                        </a:rPr>
                        <a:t>0.000</a:t>
                      </a:r>
                    </a:p>
                  </a:txBody>
                  <a:tcPr marL="68580" marR="68580" marT="0" marB="0"/>
                </a:tc>
                <a:extLst>
                  <a:ext uri="{0D108BD9-81ED-4DB2-BD59-A6C34878D82A}">
                    <a16:rowId xmlns:a16="http://schemas.microsoft.com/office/drawing/2014/main" val="24214932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noProof="0" dirty="0">
                          <a:solidFill>
                            <a:schemeClr val="dk1"/>
                          </a:solidFill>
                          <a:effectLst/>
                          <a:latin typeface="+mn-lt"/>
                          <a:ea typeface="+mn-ea"/>
                          <a:cs typeface="+mn-cs"/>
                        </a:rPr>
                        <a:t>Gender</a:t>
                      </a:r>
                    </a:p>
                  </a:txBody>
                  <a:tcPr/>
                </a:tc>
                <a:tc>
                  <a:txBody>
                    <a:bodyPr/>
                    <a:lstStyle/>
                    <a:p>
                      <a:pPr>
                        <a:lnSpc>
                          <a:spcPct val="115000"/>
                        </a:lnSpc>
                        <a:spcAft>
                          <a:spcPts val="1000"/>
                        </a:spcAft>
                      </a:pPr>
                      <a:r>
                        <a:rPr lang="hu-HU" sz="2000">
                          <a:effectLst/>
                          <a:latin typeface="+mn-lt"/>
                          <a:ea typeface="Calibri" panose="020F0502020204030204" pitchFamily="34" charset="0"/>
                          <a:cs typeface="Times New Roman" panose="02020603050405020304" pitchFamily="18" charset="0"/>
                        </a:rPr>
                        <a:t>0.007</a:t>
                      </a:r>
                    </a:p>
                  </a:txBody>
                  <a:tcPr marL="68580" marR="68580" marT="0" marB="0"/>
                </a:tc>
                <a:tc>
                  <a:txBody>
                    <a:bodyPr/>
                    <a:lstStyle/>
                    <a:p>
                      <a:pPr>
                        <a:lnSpc>
                          <a:spcPct val="115000"/>
                        </a:lnSpc>
                        <a:spcAft>
                          <a:spcPts val="1000"/>
                        </a:spcAft>
                      </a:pPr>
                      <a:r>
                        <a:rPr lang="hu-HU" sz="2000" dirty="0">
                          <a:effectLst/>
                          <a:latin typeface="+mn-lt"/>
                          <a:ea typeface="Calibri" panose="020F0502020204030204" pitchFamily="34" charset="0"/>
                          <a:cs typeface="Times New Roman" panose="02020603050405020304" pitchFamily="18" charset="0"/>
                        </a:rPr>
                        <a:t>0.002</a:t>
                      </a:r>
                    </a:p>
                  </a:txBody>
                  <a:tcPr marL="68580" marR="68580" marT="0" marB="0"/>
                </a:tc>
                <a:tc>
                  <a:txBody>
                    <a:bodyPr/>
                    <a:lstStyle/>
                    <a:p>
                      <a:pPr>
                        <a:lnSpc>
                          <a:spcPct val="115000"/>
                        </a:lnSpc>
                        <a:spcAft>
                          <a:spcPts val="1000"/>
                        </a:spcAft>
                      </a:pPr>
                      <a:r>
                        <a:rPr lang="hu-HU" sz="2000">
                          <a:effectLst/>
                          <a:latin typeface="+mn-lt"/>
                          <a:ea typeface="Calibri" panose="020F0502020204030204" pitchFamily="34" charset="0"/>
                          <a:cs typeface="Times New Roman" panose="02020603050405020304" pitchFamily="18" charset="0"/>
                        </a:rPr>
                        <a:t>0.001</a:t>
                      </a:r>
                    </a:p>
                  </a:txBody>
                  <a:tcPr marL="68580" marR="68580" marT="0" marB="0"/>
                </a:tc>
                <a:tc>
                  <a:txBody>
                    <a:bodyPr/>
                    <a:lstStyle/>
                    <a:p>
                      <a:pPr>
                        <a:lnSpc>
                          <a:spcPct val="115000"/>
                        </a:lnSpc>
                        <a:spcAft>
                          <a:spcPts val="1000"/>
                        </a:spcAft>
                      </a:pPr>
                      <a:r>
                        <a:rPr lang="hu-HU" sz="2000">
                          <a:effectLst/>
                          <a:latin typeface="+mn-lt"/>
                          <a:ea typeface="Calibri" panose="020F0502020204030204" pitchFamily="34" charset="0"/>
                          <a:cs typeface="Times New Roman" panose="02020603050405020304" pitchFamily="18" charset="0"/>
                        </a:rPr>
                        <a:t>0.002</a:t>
                      </a:r>
                    </a:p>
                  </a:txBody>
                  <a:tcPr marL="68580" marR="68580" marT="0" marB="0"/>
                </a:tc>
                <a:extLst>
                  <a:ext uri="{0D108BD9-81ED-4DB2-BD59-A6C34878D82A}">
                    <a16:rowId xmlns:a16="http://schemas.microsoft.com/office/drawing/2014/main" val="777489583"/>
                  </a:ext>
                </a:extLst>
              </a:tr>
              <a:tr h="4025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2000" b="1" kern="1200" dirty="0">
                          <a:solidFill>
                            <a:schemeClr val="tx1"/>
                          </a:solidFill>
                          <a:effectLst/>
                          <a:latin typeface="+mn-lt"/>
                          <a:ea typeface="+mn-ea"/>
                          <a:cs typeface="+mn-cs"/>
                        </a:rPr>
                        <a:t>T0</a:t>
                      </a:r>
                      <a:r>
                        <a:rPr lang="hu-HU" sz="2000" b="1" kern="1200" baseline="-25000" dirty="0">
                          <a:solidFill>
                            <a:schemeClr val="tx1"/>
                          </a:solidFill>
                          <a:effectLst/>
                          <a:latin typeface="+mn-lt"/>
                          <a:ea typeface="+mn-ea"/>
                          <a:cs typeface="+mn-cs"/>
                        </a:rPr>
                        <a:t>DCK</a:t>
                      </a:r>
                      <a:endParaRPr lang="hu-HU" sz="2000" b="1" baseline="0" dirty="0">
                        <a:solidFill>
                          <a:schemeClr val="tx1"/>
                        </a:solidFill>
                        <a:latin typeface="+mn-lt"/>
                      </a:endParaRPr>
                    </a:p>
                  </a:txBody>
                  <a:tcPr/>
                </a:tc>
                <a:tc>
                  <a:txBody>
                    <a:bodyPr/>
                    <a:lstStyle/>
                    <a:p>
                      <a:pPr>
                        <a:lnSpc>
                          <a:spcPct val="115000"/>
                        </a:lnSpc>
                        <a:spcAft>
                          <a:spcPts val="1000"/>
                        </a:spcAft>
                      </a:pPr>
                      <a:r>
                        <a:rPr lang="hu-HU" sz="2000" dirty="0">
                          <a:effectLst/>
                          <a:latin typeface="+mn-lt"/>
                          <a:ea typeface="Calibri" panose="020F0502020204030204" pitchFamily="34" charset="0"/>
                          <a:cs typeface="Times New Roman" panose="02020603050405020304" pitchFamily="18" charset="0"/>
                        </a:rPr>
                        <a:t>-</a:t>
                      </a:r>
                    </a:p>
                  </a:txBody>
                  <a:tcPr marL="68580" marR="68580" marT="0" marB="0"/>
                </a:tc>
                <a:tc>
                  <a:txBody>
                    <a:bodyPr/>
                    <a:lstStyle/>
                    <a:p>
                      <a:pPr>
                        <a:lnSpc>
                          <a:spcPct val="115000"/>
                        </a:lnSpc>
                        <a:spcAft>
                          <a:spcPts val="1000"/>
                        </a:spcAft>
                      </a:pPr>
                      <a:r>
                        <a:rPr lang="hu-HU" sz="2000">
                          <a:solidFill>
                            <a:srgbClr val="FF0000"/>
                          </a:solidFill>
                          <a:effectLst/>
                          <a:latin typeface="+mn-lt"/>
                          <a:ea typeface="Calibri" panose="020F0502020204030204" pitchFamily="34" charset="0"/>
                          <a:cs typeface="Times New Roman" panose="02020603050405020304" pitchFamily="18" charset="0"/>
                        </a:rPr>
                        <a:t>0.044*</a:t>
                      </a:r>
                    </a:p>
                  </a:txBody>
                  <a:tcPr marL="68580" marR="68580" marT="0" marB="0"/>
                </a:tc>
                <a:tc>
                  <a:txBody>
                    <a:bodyPr/>
                    <a:lstStyle/>
                    <a:p>
                      <a:pPr>
                        <a:lnSpc>
                          <a:spcPct val="115000"/>
                        </a:lnSpc>
                        <a:spcAft>
                          <a:spcPts val="1000"/>
                        </a:spcAft>
                      </a:pPr>
                      <a:r>
                        <a:rPr lang="hu-HU" sz="2000">
                          <a:solidFill>
                            <a:srgbClr val="FF0000"/>
                          </a:solidFill>
                          <a:effectLst/>
                          <a:latin typeface="+mn-lt"/>
                          <a:ea typeface="Calibri" panose="020F0502020204030204" pitchFamily="34" charset="0"/>
                          <a:cs typeface="Times New Roman" panose="02020603050405020304" pitchFamily="18" charset="0"/>
                        </a:rPr>
                        <a:t>0.050*</a:t>
                      </a:r>
                    </a:p>
                  </a:txBody>
                  <a:tcPr marL="68580" marR="68580" marT="0" marB="0"/>
                </a:tc>
                <a:tc>
                  <a:txBody>
                    <a:bodyPr/>
                    <a:lstStyle/>
                    <a:p>
                      <a:pPr>
                        <a:lnSpc>
                          <a:spcPct val="115000"/>
                        </a:lnSpc>
                        <a:spcAft>
                          <a:spcPts val="1000"/>
                        </a:spcAft>
                      </a:pPr>
                      <a:r>
                        <a:rPr lang="hu-HU" sz="2000" dirty="0">
                          <a:solidFill>
                            <a:srgbClr val="FF0000"/>
                          </a:solidFill>
                          <a:effectLst/>
                          <a:latin typeface="+mn-lt"/>
                          <a:ea typeface="Calibri" panose="020F0502020204030204" pitchFamily="34" charset="0"/>
                          <a:cs typeface="Times New Roman" panose="02020603050405020304" pitchFamily="18" charset="0"/>
                        </a:rPr>
                        <a:t>0.016*</a:t>
                      </a:r>
                    </a:p>
                  </a:txBody>
                  <a:tcPr marL="68580" marR="68580" marT="0" marB="0"/>
                </a:tc>
                <a:extLst>
                  <a:ext uri="{0D108BD9-81ED-4DB2-BD59-A6C34878D82A}">
                    <a16:rowId xmlns:a16="http://schemas.microsoft.com/office/drawing/2014/main" val="209414597"/>
                  </a:ext>
                </a:extLst>
              </a:tr>
            </a:tbl>
          </a:graphicData>
        </a:graphic>
      </p:graphicFrame>
      <p:sp>
        <p:nvSpPr>
          <p:cNvPr id="6" name="Szövegdoboz 5">
            <a:extLst>
              <a:ext uri="{FF2B5EF4-FFF2-40B4-BE49-F238E27FC236}">
                <a16:creationId xmlns:a16="http://schemas.microsoft.com/office/drawing/2014/main" id="{710DF7FC-2367-4DFA-9E8B-64BB4840105A}"/>
              </a:ext>
            </a:extLst>
          </p:cNvPr>
          <p:cNvSpPr txBox="1"/>
          <p:nvPr/>
        </p:nvSpPr>
        <p:spPr>
          <a:xfrm>
            <a:off x="1116136" y="5812731"/>
            <a:ext cx="9731292" cy="400110"/>
          </a:xfrm>
          <a:prstGeom prst="rect">
            <a:avLst/>
          </a:prstGeom>
          <a:noFill/>
        </p:spPr>
        <p:txBody>
          <a:bodyPr wrap="square" rtlCol="0">
            <a:spAutoFit/>
          </a:bodyPr>
          <a:lstStyle/>
          <a:p>
            <a:r>
              <a:rPr lang="hu-HU" sz="2000" dirty="0">
                <a:effectLst/>
                <a:ea typeface="Calibri" panose="020F0502020204030204" pitchFamily="34" charset="0"/>
              </a:rPr>
              <a:t>*</a:t>
            </a:r>
            <a:r>
              <a:rPr lang="hu-HU" sz="2000" dirty="0" err="1">
                <a:effectLst/>
                <a:ea typeface="Calibri" panose="020F0502020204030204" pitchFamily="34" charset="0"/>
              </a:rPr>
              <a:t>sign</a:t>
            </a:r>
            <a:r>
              <a:rPr lang="hu-HU" sz="2000" dirty="0">
                <a:effectLst/>
                <a:ea typeface="Calibri" panose="020F0502020204030204" pitchFamily="34" charset="0"/>
              </a:rPr>
              <a:t>. (p &lt; .013, </a:t>
            </a:r>
            <a:r>
              <a:rPr lang="hu-HU" sz="2000" dirty="0" err="1">
                <a:effectLst/>
                <a:ea typeface="Calibri" panose="020F0502020204030204" pitchFamily="34" charset="0"/>
              </a:rPr>
              <a:t>Bonferroni</a:t>
            </a:r>
            <a:r>
              <a:rPr lang="hu-HU" sz="2000" dirty="0">
                <a:effectLst/>
                <a:ea typeface="Calibri" panose="020F0502020204030204" pitchFamily="34" charset="0"/>
              </a:rPr>
              <a:t> </a:t>
            </a:r>
            <a:r>
              <a:rPr lang="hu-HU" sz="2000" dirty="0" err="1">
                <a:effectLst/>
                <a:ea typeface="Calibri" panose="020F0502020204030204" pitchFamily="34" charset="0"/>
              </a:rPr>
              <a:t>correction</a:t>
            </a:r>
            <a:r>
              <a:rPr lang="hu-HU" sz="2000" dirty="0">
                <a:effectLst/>
                <a:ea typeface="Calibri" panose="020F0502020204030204" pitchFamily="34" charset="0"/>
              </a:rPr>
              <a:t> </a:t>
            </a:r>
            <a:endParaRPr lang="hu-HU" sz="2000" b="1" dirty="0"/>
          </a:p>
        </p:txBody>
      </p:sp>
      <p:graphicFrame>
        <p:nvGraphicFramePr>
          <p:cNvPr id="5" name="Táblázat 4">
            <a:extLst>
              <a:ext uri="{FF2B5EF4-FFF2-40B4-BE49-F238E27FC236}">
                <a16:creationId xmlns:a16="http://schemas.microsoft.com/office/drawing/2014/main" id="{E713E791-2477-1B1B-8B97-D05BE9F5277B}"/>
              </a:ext>
            </a:extLst>
          </p:cNvPr>
          <p:cNvGraphicFramePr>
            <a:graphicFrameLocks/>
          </p:cNvGraphicFramePr>
          <p:nvPr>
            <p:extLst>
              <p:ext uri="{D42A27DB-BD31-4B8C-83A1-F6EECF244321}">
                <p14:modId xmlns:p14="http://schemas.microsoft.com/office/powerpoint/2010/main" val="3742480875"/>
              </p:ext>
            </p:extLst>
          </p:nvPr>
        </p:nvGraphicFramePr>
        <p:xfrm>
          <a:off x="1116136" y="3429000"/>
          <a:ext cx="9324814" cy="2383731"/>
        </p:xfrm>
        <a:graphic>
          <a:graphicData uri="http://schemas.openxmlformats.org/drawingml/2006/table">
            <a:tbl>
              <a:tblPr firstRow="1" bandRow="1">
                <a:tableStyleId>{5C22544A-7EE6-4342-B048-85BDC9FD1C3A}</a:tableStyleId>
              </a:tblPr>
              <a:tblGrid>
                <a:gridCol w="3812306">
                  <a:extLst>
                    <a:ext uri="{9D8B030D-6E8A-4147-A177-3AD203B41FA5}">
                      <a16:colId xmlns:a16="http://schemas.microsoft.com/office/drawing/2014/main" val="3035277346"/>
                    </a:ext>
                  </a:extLst>
                </a:gridCol>
                <a:gridCol w="1397708">
                  <a:extLst>
                    <a:ext uri="{9D8B030D-6E8A-4147-A177-3AD203B41FA5}">
                      <a16:colId xmlns:a16="http://schemas.microsoft.com/office/drawing/2014/main" val="1521210617"/>
                    </a:ext>
                  </a:extLst>
                </a:gridCol>
                <a:gridCol w="1414462">
                  <a:extLst>
                    <a:ext uri="{9D8B030D-6E8A-4147-A177-3AD203B41FA5}">
                      <a16:colId xmlns:a16="http://schemas.microsoft.com/office/drawing/2014/main" val="2353362349"/>
                    </a:ext>
                  </a:extLst>
                </a:gridCol>
                <a:gridCol w="1328738">
                  <a:extLst>
                    <a:ext uri="{9D8B030D-6E8A-4147-A177-3AD203B41FA5}">
                      <a16:colId xmlns:a16="http://schemas.microsoft.com/office/drawing/2014/main" val="3432047556"/>
                    </a:ext>
                  </a:extLst>
                </a:gridCol>
                <a:gridCol w="1371600">
                  <a:extLst>
                    <a:ext uri="{9D8B030D-6E8A-4147-A177-3AD203B41FA5}">
                      <a16:colId xmlns:a16="http://schemas.microsoft.com/office/drawing/2014/main" val="3492414265"/>
                    </a:ext>
                  </a:extLst>
                </a:gridCol>
              </a:tblGrid>
              <a:tr h="3709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2000" dirty="0" err="1">
                          <a:latin typeface="+mn-lt"/>
                        </a:rPr>
                        <a:t>Parameter</a:t>
                      </a:r>
                      <a:r>
                        <a:rPr lang="hu-HU" sz="2000" dirty="0">
                          <a:latin typeface="+mn-lt"/>
                        </a:rPr>
                        <a:t>/</a:t>
                      </a:r>
                      <a:r>
                        <a:rPr lang="hu-HU" sz="2000" dirty="0" err="1">
                          <a:latin typeface="+mn-lt"/>
                        </a:rPr>
                        <a:t>covariant</a:t>
                      </a:r>
                      <a:r>
                        <a:rPr lang="hu-HU" sz="2000" dirty="0">
                          <a:latin typeface="+mn-lt"/>
                        </a:rPr>
                        <a:t>↓      </a:t>
                      </a:r>
                      <a:r>
                        <a:rPr lang="hu-HU" sz="2000" i="1" dirty="0">
                          <a:latin typeface="+mn-lt"/>
                        </a:rPr>
                        <a:t>PES→</a:t>
                      </a:r>
                    </a:p>
                  </a:txBody>
                  <a:tcPr/>
                </a:tc>
                <a:tc>
                  <a:txBody>
                    <a:bodyPr/>
                    <a:lstStyle/>
                    <a:p>
                      <a:pPr algn="ctr"/>
                      <a:r>
                        <a:rPr lang="hu-HU" sz="2000" b="1" kern="1200" dirty="0">
                          <a:solidFill>
                            <a:schemeClr val="lt1"/>
                          </a:solidFill>
                          <a:effectLst/>
                          <a:latin typeface="+mn-lt"/>
                          <a:ea typeface="+mn-ea"/>
                          <a:cs typeface="+mn-cs"/>
                        </a:rPr>
                        <a:t>T0</a:t>
                      </a:r>
                      <a:r>
                        <a:rPr lang="hu-HU" sz="2000" b="1" kern="1200" baseline="-25000" dirty="0">
                          <a:solidFill>
                            <a:schemeClr val="lt1"/>
                          </a:solidFill>
                          <a:effectLst/>
                          <a:latin typeface="+mn-lt"/>
                          <a:ea typeface="+mn-ea"/>
                          <a:cs typeface="+mn-cs"/>
                        </a:rPr>
                        <a:t>EDS</a:t>
                      </a:r>
                      <a:endParaRPr lang="hu-HU" sz="2000" b="1" dirty="0">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u-HU" sz="2000" b="1" kern="1200" dirty="0">
                          <a:solidFill>
                            <a:schemeClr val="lt1"/>
                          </a:solidFill>
                          <a:effectLst/>
                          <a:latin typeface="+mn-lt"/>
                          <a:ea typeface="+mn-ea"/>
                          <a:cs typeface="+mn-cs"/>
                        </a:rPr>
                        <a:t>T1</a:t>
                      </a:r>
                      <a:r>
                        <a:rPr lang="hu-HU" sz="2000" b="1" kern="1200" baseline="-25000" dirty="0">
                          <a:solidFill>
                            <a:schemeClr val="lt1"/>
                          </a:solidFill>
                          <a:effectLst/>
                          <a:latin typeface="+mn-lt"/>
                          <a:ea typeface="+mn-ea"/>
                          <a:cs typeface="+mn-cs"/>
                        </a:rPr>
                        <a:t>EDS</a:t>
                      </a:r>
                      <a:endParaRPr lang="hu-HU" sz="2000" b="1" dirty="0">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u-HU" sz="2000" b="1" kern="1200" dirty="0">
                          <a:solidFill>
                            <a:schemeClr val="lt1"/>
                          </a:solidFill>
                          <a:effectLst/>
                          <a:latin typeface="+mn-lt"/>
                          <a:ea typeface="+mn-ea"/>
                          <a:cs typeface="+mn-cs"/>
                        </a:rPr>
                        <a:t>T2</a:t>
                      </a:r>
                      <a:r>
                        <a:rPr lang="hu-HU" sz="2000" b="1" kern="1200" baseline="-25000" dirty="0">
                          <a:solidFill>
                            <a:schemeClr val="lt1"/>
                          </a:solidFill>
                          <a:effectLst/>
                          <a:latin typeface="+mn-lt"/>
                          <a:ea typeface="+mn-ea"/>
                          <a:cs typeface="+mn-cs"/>
                        </a:rPr>
                        <a:t>EDS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u-HU" sz="2000" b="1" kern="1200" dirty="0">
                          <a:solidFill>
                            <a:schemeClr val="lt1"/>
                          </a:solidFill>
                          <a:effectLst/>
                          <a:latin typeface="+mn-lt"/>
                          <a:ea typeface="+mn-ea"/>
                          <a:cs typeface="+mn-cs"/>
                        </a:rPr>
                        <a:t>T3</a:t>
                      </a:r>
                      <a:r>
                        <a:rPr lang="hu-HU" sz="2000" b="1" kern="1200" baseline="-25000" dirty="0">
                          <a:solidFill>
                            <a:schemeClr val="lt1"/>
                          </a:solidFill>
                          <a:effectLst/>
                          <a:latin typeface="+mn-lt"/>
                          <a:ea typeface="+mn-ea"/>
                          <a:cs typeface="+mn-cs"/>
                        </a:rPr>
                        <a:t>EDS</a:t>
                      </a:r>
                      <a:endParaRPr lang="hu-HU" sz="2000" b="1" dirty="0">
                        <a:latin typeface="+mn-lt"/>
                      </a:endParaRPr>
                    </a:p>
                  </a:txBody>
                  <a:tcPr/>
                </a:tc>
                <a:extLst>
                  <a:ext uri="{0D108BD9-81ED-4DB2-BD59-A6C34878D82A}">
                    <a16:rowId xmlns:a16="http://schemas.microsoft.com/office/drawing/2014/main" val="1913675714"/>
                  </a:ext>
                </a:extLst>
              </a:tr>
              <a:tr h="370840">
                <a:tc>
                  <a:txBody>
                    <a:bodyPr/>
                    <a:lstStyle/>
                    <a:p>
                      <a:r>
                        <a:rPr lang="en-GB" sz="2000" b="1" noProof="0" dirty="0">
                          <a:latin typeface="+mn-lt"/>
                        </a:rPr>
                        <a:t>Group</a:t>
                      </a:r>
                      <a:r>
                        <a:rPr lang="hu-HU" sz="2000" b="1" noProof="0" dirty="0">
                          <a:latin typeface="+mn-lt"/>
                        </a:rPr>
                        <a:t> (</a:t>
                      </a:r>
                      <a:r>
                        <a:rPr lang="hu-HU" sz="2000" b="1" noProof="0" dirty="0" err="1">
                          <a:latin typeface="+mn-lt"/>
                        </a:rPr>
                        <a:t>effect</a:t>
                      </a:r>
                      <a:r>
                        <a:rPr lang="hu-HU" sz="2000" b="1" noProof="0" dirty="0">
                          <a:latin typeface="+mn-lt"/>
                        </a:rPr>
                        <a:t> of </a:t>
                      </a:r>
                      <a:r>
                        <a:rPr lang="hu-HU" sz="2000" b="1" noProof="0" dirty="0" err="1">
                          <a:latin typeface="+mn-lt"/>
                        </a:rPr>
                        <a:t>intervention</a:t>
                      </a:r>
                      <a:r>
                        <a:rPr lang="hu-HU" sz="2000" b="1" noProof="0" dirty="0">
                          <a:latin typeface="+mn-lt"/>
                        </a:rPr>
                        <a:t>)</a:t>
                      </a:r>
                      <a:endParaRPr lang="en-GB" sz="2000" b="1" noProof="0" dirty="0">
                        <a:latin typeface="+mn-lt"/>
                      </a:endParaRPr>
                    </a:p>
                  </a:txBody>
                  <a:tcPr/>
                </a:tc>
                <a:tc>
                  <a:txBody>
                    <a:bodyPr/>
                    <a:lstStyle/>
                    <a:p>
                      <a:pPr>
                        <a:lnSpc>
                          <a:spcPct val="115000"/>
                        </a:lnSpc>
                        <a:spcAft>
                          <a:spcPts val="1000"/>
                        </a:spcAft>
                      </a:pPr>
                      <a:r>
                        <a:rPr lang="hu-HU" sz="2000" dirty="0">
                          <a:effectLst/>
                          <a:latin typeface="+mn-lt"/>
                          <a:ea typeface="Calibri" panose="020F0502020204030204" pitchFamily="34" charset="0"/>
                          <a:cs typeface="Times New Roman" panose="02020603050405020304" pitchFamily="18" charset="0"/>
                        </a:rPr>
                        <a:t>0.003</a:t>
                      </a:r>
                    </a:p>
                  </a:txBody>
                  <a:tcPr marL="68580" marR="68580" marT="0" marB="0"/>
                </a:tc>
                <a:tc>
                  <a:txBody>
                    <a:bodyPr/>
                    <a:lstStyle/>
                    <a:p>
                      <a:pPr>
                        <a:lnSpc>
                          <a:spcPct val="115000"/>
                        </a:lnSpc>
                        <a:spcAft>
                          <a:spcPts val="1000"/>
                        </a:spcAft>
                      </a:pPr>
                      <a:r>
                        <a:rPr lang="hu-HU" sz="2000" dirty="0">
                          <a:solidFill>
                            <a:srgbClr val="00B050"/>
                          </a:solidFill>
                          <a:effectLst/>
                          <a:latin typeface="+mn-lt"/>
                          <a:ea typeface="Calibri" panose="020F0502020204030204" pitchFamily="34" charset="0"/>
                          <a:cs typeface="Times New Roman" panose="02020603050405020304" pitchFamily="18" charset="0"/>
                        </a:rPr>
                        <a:t>0.050*</a:t>
                      </a:r>
                    </a:p>
                  </a:txBody>
                  <a:tcPr marL="68580" marR="68580" marT="0" marB="0"/>
                </a:tc>
                <a:tc>
                  <a:txBody>
                    <a:bodyPr/>
                    <a:lstStyle/>
                    <a:p>
                      <a:pPr>
                        <a:lnSpc>
                          <a:spcPct val="115000"/>
                        </a:lnSpc>
                        <a:spcAft>
                          <a:spcPts val="1000"/>
                        </a:spcAft>
                      </a:pPr>
                      <a:r>
                        <a:rPr lang="hu-HU" sz="2000">
                          <a:effectLst/>
                          <a:latin typeface="+mn-lt"/>
                          <a:ea typeface="Calibri" panose="020F0502020204030204" pitchFamily="34" charset="0"/>
                          <a:cs typeface="Times New Roman" panose="02020603050405020304" pitchFamily="18" charset="0"/>
                        </a:rPr>
                        <a:t>0.003</a:t>
                      </a:r>
                    </a:p>
                  </a:txBody>
                  <a:tcPr marL="68580" marR="68580" marT="0" marB="0"/>
                </a:tc>
                <a:tc>
                  <a:txBody>
                    <a:bodyPr/>
                    <a:lstStyle/>
                    <a:p>
                      <a:pPr>
                        <a:lnSpc>
                          <a:spcPct val="115000"/>
                        </a:lnSpc>
                        <a:spcAft>
                          <a:spcPts val="1000"/>
                        </a:spcAft>
                      </a:pPr>
                      <a:r>
                        <a:rPr lang="hu-HU" sz="2000" dirty="0">
                          <a:solidFill>
                            <a:srgbClr val="00B050"/>
                          </a:solidFill>
                          <a:effectLst/>
                          <a:latin typeface="+mn-lt"/>
                          <a:ea typeface="Calibri" panose="020F0502020204030204" pitchFamily="34" charset="0"/>
                          <a:cs typeface="Times New Roman" panose="02020603050405020304" pitchFamily="18" charset="0"/>
                        </a:rPr>
                        <a:t>0.014(*)</a:t>
                      </a:r>
                    </a:p>
                  </a:txBody>
                  <a:tcPr marL="68580" marR="68580" marT="0" marB="0"/>
                </a:tc>
                <a:extLst>
                  <a:ext uri="{0D108BD9-81ED-4DB2-BD59-A6C34878D82A}">
                    <a16:rowId xmlns:a16="http://schemas.microsoft.com/office/drawing/2014/main" val="376488245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noProof="0" dirty="0">
                          <a:solidFill>
                            <a:schemeClr val="dk1"/>
                          </a:solidFill>
                          <a:effectLst/>
                          <a:latin typeface="+mn-lt"/>
                          <a:ea typeface="+mn-ea"/>
                          <a:cs typeface="+mn-cs"/>
                        </a:rPr>
                        <a:t>School ranking</a:t>
                      </a:r>
                    </a:p>
                  </a:txBody>
                  <a:tcPr/>
                </a:tc>
                <a:tc>
                  <a:txBody>
                    <a:bodyPr/>
                    <a:lstStyle/>
                    <a:p>
                      <a:pPr>
                        <a:lnSpc>
                          <a:spcPct val="115000"/>
                        </a:lnSpc>
                        <a:spcAft>
                          <a:spcPts val="1000"/>
                        </a:spcAft>
                      </a:pPr>
                      <a:r>
                        <a:rPr lang="hu-HU" sz="2000">
                          <a:effectLst/>
                          <a:latin typeface="+mn-lt"/>
                          <a:ea typeface="Calibri" panose="020F0502020204030204" pitchFamily="34" charset="0"/>
                          <a:cs typeface="Times New Roman" panose="02020603050405020304" pitchFamily="18" charset="0"/>
                        </a:rPr>
                        <a:t>0.090*</a:t>
                      </a:r>
                    </a:p>
                  </a:txBody>
                  <a:tcPr marL="68580" marR="68580" marT="0" marB="0"/>
                </a:tc>
                <a:tc>
                  <a:txBody>
                    <a:bodyPr/>
                    <a:lstStyle/>
                    <a:p>
                      <a:pPr>
                        <a:lnSpc>
                          <a:spcPct val="115000"/>
                        </a:lnSpc>
                        <a:spcAft>
                          <a:spcPts val="1000"/>
                        </a:spcAft>
                      </a:pPr>
                      <a:r>
                        <a:rPr lang="hu-HU" sz="2000">
                          <a:effectLst/>
                          <a:latin typeface="+mn-lt"/>
                          <a:ea typeface="Calibri" panose="020F0502020204030204" pitchFamily="34" charset="0"/>
                          <a:cs typeface="Times New Roman" panose="02020603050405020304" pitchFamily="18" charset="0"/>
                        </a:rPr>
                        <a:t>0.012</a:t>
                      </a:r>
                    </a:p>
                  </a:txBody>
                  <a:tcPr marL="68580" marR="68580" marT="0" marB="0"/>
                </a:tc>
                <a:tc>
                  <a:txBody>
                    <a:bodyPr/>
                    <a:lstStyle/>
                    <a:p>
                      <a:pPr>
                        <a:lnSpc>
                          <a:spcPct val="115000"/>
                        </a:lnSpc>
                        <a:spcAft>
                          <a:spcPts val="1000"/>
                        </a:spcAft>
                      </a:pPr>
                      <a:r>
                        <a:rPr lang="hu-HU" sz="2000">
                          <a:solidFill>
                            <a:srgbClr val="FF0000"/>
                          </a:solidFill>
                          <a:effectLst/>
                          <a:latin typeface="+mn-lt"/>
                          <a:ea typeface="Calibri" panose="020F0502020204030204" pitchFamily="34" charset="0"/>
                          <a:cs typeface="Times New Roman" panose="02020603050405020304" pitchFamily="18" charset="0"/>
                        </a:rPr>
                        <a:t>0.056*</a:t>
                      </a:r>
                    </a:p>
                  </a:txBody>
                  <a:tcPr marL="68580" marR="68580" marT="0" marB="0"/>
                </a:tc>
                <a:tc>
                  <a:txBody>
                    <a:bodyPr/>
                    <a:lstStyle/>
                    <a:p>
                      <a:pPr>
                        <a:lnSpc>
                          <a:spcPct val="115000"/>
                        </a:lnSpc>
                        <a:spcAft>
                          <a:spcPts val="1000"/>
                        </a:spcAft>
                      </a:pPr>
                      <a:r>
                        <a:rPr lang="hu-HU" sz="2000" dirty="0">
                          <a:solidFill>
                            <a:srgbClr val="FF0000"/>
                          </a:solidFill>
                          <a:effectLst/>
                          <a:latin typeface="+mn-lt"/>
                          <a:ea typeface="Calibri" panose="020F0502020204030204" pitchFamily="34" charset="0"/>
                          <a:cs typeface="Times New Roman" panose="02020603050405020304" pitchFamily="18" charset="0"/>
                        </a:rPr>
                        <a:t>0.014(*)</a:t>
                      </a:r>
                    </a:p>
                  </a:txBody>
                  <a:tcPr marL="68580" marR="68580" marT="0" marB="0"/>
                </a:tc>
                <a:extLst>
                  <a:ext uri="{0D108BD9-81ED-4DB2-BD59-A6C34878D82A}">
                    <a16:rowId xmlns:a16="http://schemas.microsoft.com/office/drawing/2014/main" val="140651946"/>
                  </a:ext>
                </a:extLst>
              </a:tr>
              <a:tr h="3455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noProof="0" dirty="0">
                          <a:solidFill>
                            <a:schemeClr val="dk1"/>
                          </a:solidFill>
                          <a:effectLst/>
                          <a:latin typeface="+mn-lt"/>
                          <a:ea typeface="+mn-ea"/>
                          <a:cs typeface="+mn-cs"/>
                        </a:rPr>
                        <a:t>Mother’s education</a:t>
                      </a:r>
                    </a:p>
                  </a:txBody>
                  <a:tcPr/>
                </a:tc>
                <a:tc>
                  <a:txBody>
                    <a:bodyPr/>
                    <a:lstStyle/>
                    <a:p>
                      <a:pPr>
                        <a:lnSpc>
                          <a:spcPct val="115000"/>
                        </a:lnSpc>
                        <a:spcAft>
                          <a:spcPts val="1000"/>
                        </a:spcAft>
                      </a:pPr>
                      <a:r>
                        <a:rPr lang="hu-HU" sz="2000">
                          <a:effectLst/>
                          <a:latin typeface="+mn-lt"/>
                          <a:ea typeface="Calibri" panose="020F0502020204030204" pitchFamily="34" charset="0"/>
                          <a:cs typeface="Times New Roman" panose="02020603050405020304" pitchFamily="18" charset="0"/>
                        </a:rPr>
                        <a:t>0.000</a:t>
                      </a:r>
                    </a:p>
                  </a:txBody>
                  <a:tcPr marL="68580" marR="68580" marT="0" marB="0"/>
                </a:tc>
                <a:tc>
                  <a:txBody>
                    <a:bodyPr/>
                    <a:lstStyle/>
                    <a:p>
                      <a:pPr>
                        <a:lnSpc>
                          <a:spcPct val="115000"/>
                        </a:lnSpc>
                        <a:spcAft>
                          <a:spcPts val="1000"/>
                        </a:spcAft>
                      </a:pPr>
                      <a:r>
                        <a:rPr lang="hu-HU" sz="2000">
                          <a:effectLst/>
                          <a:latin typeface="+mn-lt"/>
                          <a:ea typeface="Calibri" panose="020F0502020204030204" pitchFamily="34" charset="0"/>
                          <a:cs typeface="Times New Roman" panose="02020603050405020304" pitchFamily="18" charset="0"/>
                        </a:rPr>
                        <a:t>0.005</a:t>
                      </a:r>
                    </a:p>
                  </a:txBody>
                  <a:tcPr marL="68580" marR="68580" marT="0" marB="0"/>
                </a:tc>
                <a:tc>
                  <a:txBody>
                    <a:bodyPr/>
                    <a:lstStyle/>
                    <a:p>
                      <a:pPr>
                        <a:lnSpc>
                          <a:spcPct val="115000"/>
                        </a:lnSpc>
                        <a:spcAft>
                          <a:spcPts val="1000"/>
                        </a:spcAft>
                      </a:pPr>
                      <a:r>
                        <a:rPr lang="hu-HU" sz="2000">
                          <a:effectLst/>
                          <a:latin typeface="+mn-lt"/>
                          <a:ea typeface="Calibri" panose="020F0502020204030204" pitchFamily="34" charset="0"/>
                          <a:cs typeface="Times New Roman" panose="02020603050405020304" pitchFamily="18" charset="0"/>
                        </a:rPr>
                        <a:t>0.007</a:t>
                      </a:r>
                    </a:p>
                  </a:txBody>
                  <a:tcPr marL="68580" marR="68580" marT="0" marB="0"/>
                </a:tc>
                <a:tc>
                  <a:txBody>
                    <a:bodyPr/>
                    <a:lstStyle/>
                    <a:p>
                      <a:pPr>
                        <a:lnSpc>
                          <a:spcPct val="115000"/>
                        </a:lnSpc>
                        <a:spcAft>
                          <a:spcPts val="1000"/>
                        </a:spcAft>
                      </a:pPr>
                      <a:r>
                        <a:rPr lang="hu-HU" sz="2000">
                          <a:effectLst/>
                          <a:latin typeface="+mn-lt"/>
                          <a:ea typeface="Calibri" panose="020F0502020204030204" pitchFamily="34" charset="0"/>
                          <a:cs typeface="Times New Roman" panose="02020603050405020304" pitchFamily="18" charset="0"/>
                        </a:rPr>
                        <a:t>0.001</a:t>
                      </a:r>
                    </a:p>
                  </a:txBody>
                  <a:tcPr marL="68580" marR="68580" marT="0" marB="0"/>
                </a:tc>
                <a:extLst>
                  <a:ext uri="{0D108BD9-81ED-4DB2-BD59-A6C34878D82A}">
                    <a16:rowId xmlns:a16="http://schemas.microsoft.com/office/drawing/2014/main" val="24214932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noProof="0" dirty="0">
                          <a:solidFill>
                            <a:schemeClr val="dk1"/>
                          </a:solidFill>
                          <a:effectLst/>
                          <a:latin typeface="+mn-lt"/>
                          <a:ea typeface="+mn-ea"/>
                          <a:cs typeface="+mn-cs"/>
                        </a:rPr>
                        <a:t>Gender</a:t>
                      </a:r>
                    </a:p>
                  </a:txBody>
                  <a:tcPr/>
                </a:tc>
                <a:tc>
                  <a:txBody>
                    <a:bodyPr/>
                    <a:lstStyle/>
                    <a:p>
                      <a:pPr>
                        <a:lnSpc>
                          <a:spcPct val="115000"/>
                        </a:lnSpc>
                        <a:spcAft>
                          <a:spcPts val="1000"/>
                        </a:spcAft>
                      </a:pPr>
                      <a:r>
                        <a:rPr lang="hu-HU" sz="2000" dirty="0">
                          <a:effectLst/>
                          <a:latin typeface="+mn-lt"/>
                          <a:ea typeface="Calibri" panose="020F0502020204030204" pitchFamily="34" charset="0"/>
                          <a:cs typeface="Times New Roman" panose="02020603050405020304" pitchFamily="18" charset="0"/>
                        </a:rPr>
                        <a:t>0.000</a:t>
                      </a:r>
                    </a:p>
                  </a:txBody>
                  <a:tcPr marL="68580" marR="68580" marT="0" marB="0"/>
                </a:tc>
                <a:tc>
                  <a:txBody>
                    <a:bodyPr/>
                    <a:lstStyle/>
                    <a:p>
                      <a:pPr>
                        <a:lnSpc>
                          <a:spcPct val="115000"/>
                        </a:lnSpc>
                        <a:spcAft>
                          <a:spcPts val="1000"/>
                        </a:spcAft>
                      </a:pPr>
                      <a:r>
                        <a:rPr lang="hu-HU" sz="2000">
                          <a:effectLst/>
                          <a:latin typeface="+mn-lt"/>
                          <a:ea typeface="Calibri" panose="020F0502020204030204" pitchFamily="34" charset="0"/>
                          <a:cs typeface="Times New Roman" panose="02020603050405020304" pitchFamily="18" charset="0"/>
                        </a:rPr>
                        <a:t>0.004</a:t>
                      </a:r>
                    </a:p>
                  </a:txBody>
                  <a:tcPr marL="68580" marR="68580" marT="0" marB="0"/>
                </a:tc>
                <a:tc>
                  <a:txBody>
                    <a:bodyPr/>
                    <a:lstStyle/>
                    <a:p>
                      <a:pPr>
                        <a:lnSpc>
                          <a:spcPct val="115000"/>
                        </a:lnSpc>
                        <a:spcAft>
                          <a:spcPts val="1000"/>
                        </a:spcAft>
                      </a:pPr>
                      <a:r>
                        <a:rPr lang="hu-HU" sz="2000" dirty="0">
                          <a:effectLst/>
                          <a:latin typeface="+mn-lt"/>
                          <a:ea typeface="Calibri" panose="020F0502020204030204" pitchFamily="34" charset="0"/>
                          <a:cs typeface="Times New Roman" panose="02020603050405020304" pitchFamily="18" charset="0"/>
                        </a:rPr>
                        <a:t>0.000</a:t>
                      </a:r>
                    </a:p>
                  </a:txBody>
                  <a:tcPr marL="68580" marR="68580" marT="0" marB="0"/>
                </a:tc>
                <a:tc>
                  <a:txBody>
                    <a:bodyPr/>
                    <a:lstStyle/>
                    <a:p>
                      <a:pPr>
                        <a:lnSpc>
                          <a:spcPct val="115000"/>
                        </a:lnSpc>
                        <a:spcAft>
                          <a:spcPts val="1000"/>
                        </a:spcAft>
                      </a:pPr>
                      <a:r>
                        <a:rPr lang="hu-HU" sz="2000">
                          <a:effectLst/>
                          <a:latin typeface="+mn-lt"/>
                          <a:ea typeface="Calibri" panose="020F0502020204030204" pitchFamily="34" charset="0"/>
                          <a:cs typeface="Times New Roman" panose="02020603050405020304" pitchFamily="18" charset="0"/>
                        </a:rPr>
                        <a:t>0.004</a:t>
                      </a:r>
                    </a:p>
                  </a:txBody>
                  <a:tcPr marL="68580" marR="68580" marT="0" marB="0"/>
                </a:tc>
                <a:extLst>
                  <a:ext uri="{0D108BD9-81ED-4DB2-BD59-A6C34878D82A}">
                    <a16:rowId xmlns:a16="http://schemas.microsoft.com/office/drawing/2014/main" val="777489583"/>
                  </a:ext>
                </a:extLst>
              </a:tr>
              <a:tr h="4025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2000" b="1" kern="1200" dirty="0">
                          <a:solidFill>
                            <a:schemeClr val="tx1"/>
                          </a:solidFill>
                          <a:effectLst/>
                          <a:latin typeface="+mn-lt"/>
                          <a:ea typeface="+mn-ea"/>
                          <a:cs typeface="+mn-cs"/>
                        </a:rPr>
                        <a:t>T0</a:t>
                      </a:r>
                      <a:r>
                        <a:rPr lang="hu-HU" sz="2000" b="1" kern="1200" baseline="-25000" dirty="0">
                          <a:solidFill>
                            <a:schemeClr val="tx1"/>
                          </a:solidFill>
                          <a:effectLst/>
                          <a:latin typeface="+mn-lt"/>
                          <a:ea typeface="+mn-ea"/>
                          <a:cs typeface="+mn-cs"/>
                        </a:rPr>
                        <a:t>EDS</a:t>
                      </a:r>
                      <a:endParaRPr lang="hu-HU" sz="2000" b="1" baseline="0" dirty="0">
                        <a:solidFill>
                          <a:schemeClr val="tx1"/>
                        </a:solidFill>
                        <a:latin typeface="+mn-lt"/>
                      </a:endParaRPr>
                    </a:p>
                  </a:txBody>
                  <a:tcPr/>
                </a:tc>
                <a:tc>
                  <a:txBody>
                    <a:bodyPr/>
                    <a:lstStyle/>
                    <a:p>
                      <a:pPr>
                        <a:lnSpc>
                          <a:spcPct val="115000"/>
                        </a:lnSpc>
                        <a:spcAft>
                          <a:spcPts val="1000"/>
                        </a:spcAft>
                      </a:pPr>
                      <a:r>
                        <a:rPr lang="hu-HU" sz="2000" dirty="0">
                          <a:effectLst/>
                          <a:latin typeface="+mn-lt"/>
                          <a:ea typeface="Calibri" panose="020F0502020204030204" pitchFamily="34" charset="0"/>
                          <a:cs typeface="Times New Roman" panose="02020603050405020304" pitchFamily="18" charset="0"/>
                        </a:rPr>
                        <a:t>-</a:t>
                      </a:r>
                    </a:p>
                  </a:txBody>
                  <a:tcPr marL="68580" marR="68580" marT="0" marB="0"/>
                </a:tc>
                <a:tc>
                  <a:txBody>
                    <a:bodyPr/>
                    <a:lstStyle/>
                    <a:p>
                      <a:pPr>
                        <a:lnSpc>
                          <a:spcPct val="115000"/>
                        </a:lnSpc>
                        <a:spcAft>
                          <a:spcPts val="1000"/>
                        </a:spcAft>
                      </a:pPr>
                      <a:r>
                        <a:rPr lang="hu-HU" sz="2000">
                          <a:solidFill>
                            <a:srgbClr val="FF0000"/>
                          </a:solidFill>
                          <a:effectLst/>
                          <a:latin typeface="+mn-lt"/>
                          <a:ea typeface="Calibri" panose="020F0502020204030204" pitchFamily="34" charset="0"/>
                          <a:cs typeface="Times New Roman" panose="02020603050405020304" pitchFamily="18" charset="0"/>
                        </a:rPr>
                        <a:t>0.076*</a:t>
                      </a:r>
                    </a:p>
                  </a:txBody>
                  <a:tcPr marL="68580" marR="68580" marT="0" marB="0"/>
                </a:tc>
                <a:tc>
                  <a:txBody>
                    <a:bodyPr/>
                    <a:lstStyle/>
                    <a:p>
                      <a:pPr>
                        <a:lnSpc>
                          <a:spcPct val="115000"/>
                        </a:lnSpc>
                        <a:spcAft>
                          <a:spcPts val="1000"/>
                        </a:spcAft>
                      </a:pPr>
                      <a:r>
                        <a:rPr lang="hu-HU" sz="2000">
                          <a:solidFill>
                            <a:srgbClr val="FF0000"/>
                          </a:solidFill>
                          <a:effectLst/>
                          <a:latin typeface="+mn-lt"/>
                          <a:ea typeface="Calibri" panose="020F0502020204030204" pitchFamily="34" charset="0"/>
                          <a:cs typeface="Times New Roman" panose="02020603050405020304" pitchFamily="18" charset="0"/>
                        </a:rPr>
                        <a:t>0.064*</a:t>
                      </a:r>
                    </a:p>
                  </a:txBody>
                  <a:tcPr marL="68580" marR="68580" marT="0" marB="0"/>
                </a:tc>
                <a:tc>
                  <a:txBody>
                    <a:bodyPr/>
                    <a:lstStyle/>
                    <a:p>
                      <a:pPr>
                        <a:lnSpc>
                          <a:spcPct val="115000"/>
                        </a:lnSpc>
                        <a:spcAft>
                          <a:spcPts val="1000"/>
                        </a:spcAft>
                      </a:pPr>
                      <a:r>
                        <a:rPr lang="hu-HU" sz="2000" dirty="0">
                          <a:solidFill>
                            <a:srgbClr val="FF0000"/>
                          </a:solidFill>
                          <a:effectLst/>
                          <a:latin typeface="+mn-lt"/>
                          <a:ea typeface="Calibri" panose="020F0502020204030204" pitchFamily="34" charset="0"/>
                          <a:cs typeface="Times New Roman" panose="02020603050405020304" pitchFamily="18" charset="0"/>
                        </a:rPr>
                        <a:t>0.066*</a:t>
                      </a:r>
                    </a:p>
                  </a:txBody>
                  <a:tcPr marL="68580" marR="68580" marT="0" marB="0"/>
                </a:tc>
                <a:extLst>
                  <a:ext uri="{0D108BD9-81ED-4DB2-BD59-A6C34878D82A}">
                    <a16:rowId xmlns:a16="http://schemas.microsoft.com/office/drawing/2014/main" val="209414597"/>
                  </a:ext>
                </a:extLst>
              </a:tr>
            </a:tbl>
          </a:graphicData>
        </a:graphic>
      </p:graphicFrame>
      <p:sp>
        <p:nvSpPr>
          <p:cNvPr id="7" name="TextBox 6">
            <a:extLst>
              <a:ext uri="{FF2B5EF4-FFF2-40B4-BE49-F238E27FC236}">
                <a16:creationId xmlns:a16="http://schemas.microsoft.com/office/drawing/2014/main" id="{0D88D05A-0601-EA3C-1014-7E27456FE852}"/>
              </a:ext>
            </a:extLst>
          </p:cNvPr>
          <p:cNvSpPr txBox="1"/>
          <p:nvPr/>
        </p:nvSpPr>
        <p:spPr>
          <a:xfrm>
            <a:off x="202873" y="6227057"/>
            <a:ext cx="11940256" cy="461665"/>
          </a:xfrm>
          <a:prstGeom prst="rect">
            <a:avLst/>
          </a:prstGeom>
          <a:noFill/>
        </p:spPr>
        <p:txBody>
          <a:bodyPr wrap="none" rtlCol="0">
            <a:spAutoFit/>
          </a:bodyPr>
          <a:lstStyle/>
          <a:p>
            <a:r>
              <a:rPr lang="en-GB" sz="2400" dirty="0"/>
              <a:t>Weak significant effect of the intervention on the EDS scores in the end of the 3</a:t>
            </a:r>
            <a:r>
              <a:rPr lang="en-GB" sz="2400" baseline="30000" dirty="0"/>
              <a:t>rd</a:t>
            </a:r>
            <a:r>
              <a:rPr lang="en-GB" sz="2400" dirty="0"/>
              <a:t> school year.</a:t>
            </a:r>
          </a:p>
        </p:txBody>
      </p:sp>
    </p:spTree>
    <p:extLst>
      <p:ext uri="{BB962C8B-B14F-4D97-AF65-F5344CB8AC3E}">
        <p14:creationId xmlns:p14="http://schemas.microsoft.com/office/powerpoint/2010/main" val="2600794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11DD2953-3B3C-412C-83B3-53E08D6E6A91}"/>
              </a:ext>
            </a:extLst>
          </p:cNvPr>
          <p:cNvSpPr txBox="1"/>
          <p:nvPr/>
        </p:nvSpPr>
        <p:spPr>
          <a:xfrm>
            <a:off x="418642" y="110516"/>
            <a:ext cx="11695466" cy="1077218"/>
          </a:xfrm>
          <a:prstGeom prst="rect">
            <a:avLst/>
          </a:prstGeom>
          <a:noFill/>
        </p:spPr>
        <p:txBody>
          <a:bodyPr wrap="square" rtlCol="0">
            <a:spAutoFit/>
          </a:bodyPr>
          <a:lstStyle/>
          <a:p>
            <a:r>
              <a:rPr lang="hu-HU" sz="3200" dirty="0">
                <a:solidFill>
                  <a:srgbClr val="012851"/>
                </a:solidFill>
                <a:latin typeface="Open Sans" panose="020B0606030504020204" pitchFamily="34" charset="0"/>
                <a:ea typeface="Open Sans" panose="020B0606030504020204" pitchFamily="34" charset="0"/>
                <a:cs typeface="Open Sans" panose="020B0606030504020204" pitchFamily="34" charset="0"/>
              </a:rPr>
              <a:t>III.2.a) </a:t>
            </a:r>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E</a:t>
            </a:r>
            <a:r>
              <a:rPr lang="en-GB" sz="3200" dirty="0" err="1">
                <a:solidFill>
                  <a:srgbClr val="012863"/>
                </a:solidFill>
                <a:latin typeface="Open Sans" panose="020B0606030504020204" pitchFamily="34" charset="0"/>
                <a:ea typeface="Open Sans" panose="020B0606030504020204" pitchFamily="34" charset="0"/>
                <a:cs typeface="Open Sans" panose="020B0606030504020204" pitchFamily="34" charset="0"/>
              </a:rPr>
              <a:t>ffect</a:t>
            </a:r>
            <a:r>
              <a:rPr lang="en-GB"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 </a:t>
            </a:r>
            <a:r>
              <a:rPr lang="hu-HU" sz="3200" dirty="0" err="1">
                <a:solidFill>
                  <a:srgbClr val="012863"/>
                </a:solidFill>
                <a:latin typeface="Open Sans" panose="020B0606030504020204" pitchFamily="34" charset="0"/>
                <a:ea typeface="Open Sans" panose="020B0606030504020204" pitchFamily="34" charset="0"/>
                <a:cs typeface="Open Sans" panose="020B0606030504020204" pitchFamily="34" charset="0"/>
              </a:rPr>
              <a:t>on</a:t>
            </a:r>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 </a:t>
            </a:r>
            <a:r>
              <a:rPr lang="hu-HU" sz="3200" dirty="0" err="1">
                <a:solidFill>
                  <a:srgbClr val="012863"/>
                </a:solidFill>
                <a:latin typeface="Open Sans" panose="020B0606030504020204" pitchFamily="34" charset="0"/>
                <a:ea typeface="Open Sans" panose="020B0606030504020204" pitchFamily="34" charset="0"/>
                <a:cs typeface="Open Sans" panose="020B0606030504020204" pitchFamily="34" charset="0"/>
              </a:rPr>
              <a:t>marks</a:t>
            </a:r>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 </a:t>
            </a:r>
            <a:r>
              <a:rPr lang="hu-HU" sz="3200" dirty="0" err="1">
                <a:solidFill>
                  <a:srgbClr val="012863"/>
                </a:solidFill>
                <a:latin typeface="Open Sans" panose="020B0606030504020204" pitchFamily="34" charset="0"/>
                <a:ea typeface="Open Sans" panose="020B0606030504020204" pitchFamily="34" charset="0"/>
                <a:cs typeface="Open Sans" panose="020B0606030504020204" pitchFamily="34" charset="0"/>
              </a:rPr>
              <a:t>changes</a:t>
            </a:r>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 in </a:t>
            </a:r>
            <a:r>
              <a:rPr lang="hu-HU" sz="3200" dirty="0" err="1">
                <a:solidFill>
                  <a:srgbClr val="012863"/>
                </a:solidFill>
                <a:latin typeface="Open Sans" panose="020B0606030504020204" pitchFamily="34" charset="0"/>
                <a:ea typeface="Open Sans" panose="020B0606030504020204" pitchFamily="34" charset="0"/>
                <a:cs typeface="Open Sans" panose="020B0606030504020204" pitchFamily="34" charset="0"/>
              </a:rPr>
              <a:t>marks</a:t>
            </a:r>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 (ANOVA </a:t>
            </a:r>
            <a:r>
              <a:rPr lang="hu-HU" sz="3200" dirty="0" err="1">
                <a:solidFill>
                  <a:srgbClr val="012863"/>
                </a:solidFill>
                <a:latin typeface="Open Sans" panose="020B0606030504020204" pitchFamily="34" charset="0"/>
                <a:ea typeface="Open Sans" panose="020B0606030504020204" pitchFamily="34" charset="0"/>
                <a:cs typeface="Open Sans" panose="020B0606030504020204" pitchFamily="34" charset="0"/>
              </a:rPr>
              <a:t>analysis</a:t>
            </a:r>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a:t>
            </a:r>
          </a:p>
          <a:p>
            <a:pPr algn="ctr"/>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(T0: mark in </a:t>
            </a:r>
            <a:r>
              <a:rPr lang="hu-HU" sz="3200" dirty="0" err="1">
                <a:solidFill>
                  <a:srgbClr val="012863"/>
                </a:solidFill>
                <a:latin typeface="Open Sans" panose="020B0606030504020204" pitchFamily="34" charset="0"/>
                <a:ea typeface="Open Sans" panose="020B0606030504020204" pitchFamily="34" charset="0"/>
                <a:cs typeface="Open Sans" panose="020B0606030504020204" pitchFamily="34" charset="0"/>
              </a:rPr>
              <a:t>science</a:t>
            </a:r>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 T1-T3: mark in </a:t>
            </a:r>
            <a:r>
              <a:rPr lang="hu-HU" sz="3200" dirty="0" err="1">
                <a:solidFill>
                  <a:srgbClr val="012863"/>
                </a:solidFill>
                <a:latin typeface="Open Sans" panose="020B0606030504020204" pitchFamily="34" charset="0"/>
                <a:ea typeface="Open Sans" panose="020B0606030504020204" pitchFamily="34" charset="0"/>
                <a:cs typeface="Open Sans" panose="020B0606030504020204" pitchFamily="34" charset="0"/>
              </a:rPr>
              <a:t>chemistry</a:t>
            </a:r>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 </a:t>
            </a:r>
            <a:endParaRPr lang="hu-HU" sz="3200" dirty="0">
              <a:solidFill>
                <a:srgbClr val="01285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Egyenes összekötő 5">
            <a:extLst>
              <a:ext uri="{FF2B5EF4-FFF2-40B4-BE49-F238E27FC236}">
                <a16:creationId xmlns:a16="http://schemas.microsoft.com/office/drawing/2014/main" id="{F2B5A38B-F1A4-46E5-A546-D8DA8D39A774}"/>
              </a:ext>
            </a:extLst>
          </p:cNvPr>
          <p:cNvCxnSpPr/>
          <p:nvPr/>
        </p:nvCxnSpPr>
        <p:spPr>
          <a:xfrm>
            <a:off x="838200" y="1145220"/>
            <a:ext cx="10676138" cy="0"/>
          </a:xfrm>
          <a:prstGeom prst="line">
            <a:avLst/>
          </a:prstGeom>
          <a:ln>
            <a:solidFill>
              <a:srgbClr val="012851"/>
            </a:solidFill>
          </a:ln>
        </p:spPr>
        <p:style>
          <a:lnRef idx="1">
            <a:schemeClr val="accent1"/>
          </a:lnRef>
          <a:fillRef idx="0">
            <a:schemeClr val="accent1"/>
          </a:fillRef>
          <a:effectRef idx="0">
            <a:schemeClr val="accent1"/>
          </a:effectRef>
          <a:fontRef idx="minor">
            <a:schemeClr val="tx1"/>
          </a:fontRef>
        </p:style>
      </p:cxnSp>
      <p:pic>
        <p:nvPicPr>
          <p:cNvPr id="10" name="Tartalom helye 14">
            <a:extLst>
              <a:ext uri="{FF2B5EF4-FFF2-40B4-BE49-F238E27FC236}">
                <a16:creationId xmlns:a16="http://schemas.microsoft.com/office/drawing/2014/main" id="{F9E9A11C-53B9-4E09-96FB-FAB945F9CB31}"/>
              </a:ext>
            </a:extLst>
          </p:cNvPr>
          <p:cNvPicPr>
            <a:picLocks noChangeAspect="1"/>
          </p:cNvPicPr>
          <p:nvPr/>
        </p:nvPicPr>
        <p:blipFill>
          <a:blip r:embed="rId2"/>
          <a:stretch>
            <a:fillRect/>
          </a:stretch>
        </p:blipFill>
        <p:spPr>
          <a:xfrm>
            <a:off x="0" y="6176782"/>
            <a:ext cx="12192000" cy="850900"/>
          </a:xfrm>
          <a:prstGeom prst="rect">
            <a:avLst/>
          </a:prstGeom>
        </p:spPr>
      </p:pic>
      <p:sp>
        <p:nvSpPr>
          <p:cNvPr id="11" name="Cím 1">
            <a:extLst>
              <a:ext uri="{FF2B5EF4-FFF2-40B4-BE49-F238E27FC236}">
                <a16:creationId xmlns:a16="http://schemas.microsoft.com/office/drawing/2014/main" id="{0B2E556E-3FCC-469A-9020-E74E90D6BEA0}"/>
              </a:ext>
            </a:extLst>
          </p:cNvPr>
          <p:cNvSpPr txBox="1">
            <a:spLocks/>
          </p:cNvSpPr>
          <p:nvPr/>
        </p:nvSpPr>
        <p:spPr>
          <a:xfrm>
            <a:off x="2240564" y="6298994"/>
            <a:ext cx="7365636" cy="3341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ECRICE 2024, </a:t>
            </a:r>
            <a:r>
              <a:rPr lang="hu-HU" sz="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Lisbon</a:t>
            </a: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hu-HU" sz="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Portugal</a:t>
            </a: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hu-HU"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06.</a:t>
            </a: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09. 2024.</a:t>
            </a:r>
            <a:endParaRPr lang="hu-HU" sz="1200"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9" name="Diagram 8">
            <a:extLst>
              <a:ext uri="{FF2B5EF4-FFF2-40B4-BE49-F238E27FC236}">
                <a16:creationId xmlns:a16="http://schemas.microsoft.com/office/drawing/2014/main" id="{C65BB918-A04B-4ED7-AAEB-20FA8862A35E}"/>
              </a:ext>
            </a:extLst>
          </p:cNvPr>
          <p:cNvGraphicFramePr/>
          <p:nvPr>
            <p:extLst>
              <p:ext uri="{D42A27DB-BD31-4B8C-83A1-F6EECF244321}">
                <p14:modId xmlns:p14="http://schemas.microsoft.com/office/powerpoint/2010/main" val="601069484"/>
              </p:ext>
            </p:extLst>
          </p:nvPr>
        </p:nvGraphicFramePr>
        <p:xfrm>
          <a:off x="2452913" y="1145220"/>
          <a:ext cx="7460343" cy="3971028"/>
        </p:xfrm>
        <a:graphic>
          <a:graphicData uri="http://schemas.openxmlformats.org/drawingml/2006/chart">
            <c:chart xmlns:c="http://schemas.openxmlformats.org/drawingml/2006/chart" xmlns:r="http://schemas.openxmlformats.org/officeDocument/2006/relationships" r:id="rId3"/>
          </a:graphicData>
        </a:graphic>
      </p:graphicFrame>
      <p:sp>
        <p:nvSpPr>
          <p:cNvPr id="2" name="Szövegdoboz 1">
            <a:extLst>
              <a:ext uri="{FF2B5EF4-FFF2-40B4-BE49-F238E27FC236}">
                <a16:creationId xmlns:a16="http://schemas.microsoft.com/office/drawing/2014/main" id="{22347659-E0E2-403D-8EF3-8A0604E715B0}"/>
              </a:ext>
            </a:extLst>
          </p:cNvPr>
          <p:cNvSpPr txBox="1"/>
          <p:nvPr/>
        </p:nvSpPr>
        <p:spPr>
          <a:xfrm>
            <a:off x="1400382" y="5021875"/>
            <a:ext cx="10573904" cy="1200329"/>
          </a:xfrm>
          <a:prstGeom prst="rect">
            <a:avLst/>
          </a:prstGeom>
          <a:noFill/>
        </p:spPr>
        <p:txBody>
          <a:bodyPr wrap="square" rtlCol="0">
            <a:spAutoFit/>
          </a:bodyPr>
          <a:lstStyle/>
          <a:p>
            <a:pPr marL="342900" indent="-342900">
              <a:buFont typeface="Arial" panose="020B0604020202020204" pitchFamily="34" charset="0"/>
              <a:buChar char="•"/>
            </a:pPr>
            <a:r>
              <a:rPr lang="hu-HU" sz="2400" dirty="0"/>
              <a:t>(Best mark is 5.)</a:t>
            </a:r>
          </a:p>
          <a:p>
            <a:pPr marL="342900" indent="-342900">
              <a:buFont typeface="Arial" panose="020B0604020202020204" pitchFamily="34" charset="0"/>
              <a:buChar char="•"/>
            </a:pPr>
            <a:r>
              <a:rPr lang="en-GB" sz="2400" dirty="0"/>
              <a:t>Marks got worse in each group in Grade 7 and Grade 8, but stabilised in Grade 9.</a:t>
            </a:r>
          </a:p>
          <a:p>
            <a:pPr marL="342900" indent="-342900">
              <a:buFont typeface="Arial" panose="020B0604020202020204" pitchFamily="34" charset="0"/>
              <a:buChar char="•"/>
            </a:pPr>
            <a:r>
              <a:rPr lang="en-GB" sz="2400" dirty="0"/>
              <a:t>Marks in Group 1 </a:t>
            </a:r>
            <a:r>
              <a:rPr lang="hu-HU" sz="2400" dirty="0"/>
              <a:t>(</a:t>
            </a:r>
            <a:r>
              <a:rPr lang="en-GB" sz="2400" dirty="0"/>
              <a:t>control group</a:t>
            </a:r>
            <a:r>
              <a:rPr lang="hu-HU" sz="2400" dirty="0"/>
              <a:t>) </a:t>
            </a:r>
            <a:r>
              <a:rPr lang="en-GB" sz="2400" dirty="0"/>
              <a:t>increased in Grade 9.</a:t>
            </a:r>
          </a:p>
        </p:txBody>
      </p:sp>
    </p:spTree>
    <p:extLst>
      <p:ext uri="{BB962C8B-B14F-4D97-AF65-F5344CB8AC3E}">
        <p14:creationId xmlns:p14="http://schemas.microsoft.com/office/powerpoint/2010/main" val="791215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11DD2953-3B3C-412C-83B3-53E08D6E6A91}"/>
              </a:ext>
            </a:extLst>
          </p:cNvPr>
          <p:cNvSpPr txBox="1"/>
          <p:nvPr/>
        </p:nvSpPr>
        <p:spPr>
          <a:xfrm>
            <a:off x="275422" y="110516"/>
            <a:ext cx="11838685" cy="1077218"/>
          </a:xfrm>
          <a:prstGeom prst="rect">
            <a:avLst/>
          </a:prstGeom>
          <a:noFill/>
        </p:spPr>
        <p:txBody>
          <a:bodyPr wrap="square" rtlCol="0">
            <a:spAutoFit/>
          </a:bodyPr>
          <a:lstStyle/>
          <a:p>
            <a:pPr algn="ctr"/>
            <a:r>
              <a:rPr lang="hu-HU" sz="3200" dirty="0">
                <a:solidFill>
                  <a:srgbClr val="012851"/>
                </a:solidFill>
                <a:latin typeface="Open Sans" panose="020B0606030504020204" pitchFamily="34" charset="0"/>
                <a:ea typeface="Open Sans" panose="020B0606030504020204" pitchFamily="34" charset="0"/>
                <a:cs typeface="Open Sans" panose="020B0606030504020204" pitchFamily="34" charset="0"/>
              </a:rPr>
              <a:t>III.2.b) </a:t>
            </a:r>
            <a:r>
              <a:rPr lang="hu-HU" sz="3200" dirty="0" err="1">
                <a:solidFill>
                  <a:srgbClr val="012863"/>
                </a:solidFill>
                <a:latin typeface="Open Sans" panose="020B0606030504020204" pitchFamily="34" charset="0"/>
                <a:ea typeface="Open Sans" panose="020B0606030504020204" pitchFamily="34" charset="0"/>
                <a:cs typeface="Open Sans" panose="020B0606030504020204" pitchFamily="34" charset="0"/>
              </a:rPr>
              <a:t>Impact</a:t>
            </a:r>
            <a:r>
              <a:rPr lang="en-GB"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 </a:t>
            </a:r>
            <a:r>
              <a:rPr lang="hu-HU" sz="3200" dirty="0" err="1">
                <a:solidFill>
                  <a:srgbClr val="012863"/>
                </a:solidFill>
                <a:latin typeface="Open Sans" panose="020B0606030504020204" pitchFamily="34" charset="0"/>
                <a:ea typeface="Open Sans" panose="020B0606030504020204" pitchFamily="34" charset="0"/>
                <a:cs typeface="Open Sans" panose="020B0606030504020204" pitchFamily="34" charset="0"/>
              </a:rPr>
              <a:t>on</a:t>
            </a:r>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 </a:t>
            </a:r>
            <a:r>
              <a:rPr lang="hu-HU" sz="3200" dirty="0" err="1">
                <a:solidFill>
                  <a:srgbClr val="012863"/>
                </a:solidFill>
                <a:latin typeface="Open Sans" panose="020B0606030504020204" pitchFamily="34" charset="0"/>
                <a:ea typeface="Open Sans" panose="020B0606030504020204" pitchFamily="34" charset="0"/>
                <a:cs typeface="Open Sans" panose="020B0606030504020204" pitchFamily="34" charset="0"/>
              </a:rPr>
              <a:t>how</a:t>
            </a:r>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 </a:t>
            </a:r>
            <a:r>
              <a:rPr lang="hu-HU" sz="3200" dirty="0" err="1">
                <a:solidFill>
                  <a:srgbClr val="012863"/>
                </a:solidFill>
                <a:latin typeface="Open Sans" panose="020B0606030504020204" pitchFamily="34" charset="0"/>
                <a:ea typeface="Open Sans" panose="020B0606030504020204" pitchFamily="34" charset="0"/>
                <a:cs typeface="Open Sans" panose="020B0606030504020204" pitchFamily="34" charset="0"/>
              </a:rPr>
              <a:t>much</a:t>
            </a:r>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 </a:t>
            </a:r>
            <a:r>
              <a:rPr lang="hu-HU" sz="3200" dirty="0" err="1">
                <a:solidFill>
                  <a:srgbClr val="012863"/>
                </a:solidFill>
                <a:latin typeface="Open Sans" panose="020B0606030504020204" pitchFamily="34" charset="0"/>
                <a:ea typeface="Open Sans" panose="020B0606030504020204" pitchFamily="34" charset="0"/>
                <a:cs typeface="Open Sans" panose="020B0606030504020204" pitchFamily="34" charset="0"/>
              </a:rPr>
              <a:t>students</a:t>
            </a:r>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 like </a:t>
            </a:r>
            <a:r>
              <a:rPr lang="hu-HU" sz="3200" dirty="0" err="1">
                <a:solidFill>
                  <a:srgbClr val="012863"/>
                </a:solidFill>
                <a:latin typeface="Open Sans" panose="020B0606030504020204" pitchFamily="34" charset="0"/>
                <a:ea typeface="Open Sans" panose="020B0606030504020204" pitchFamily="34" charset="0"/>
                <a:cs typeface="Open Sans" panose="020B0606030504020204" pitchFamily="34" charset="0"/>
              </a:rPr>
              <a:t>the</a:t>
            </a:r>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 </a:t>
            </a:r>
            <a:r>
              <a:rPr lang="hu-HU" sz="3200" dirty="0" err="1">
                <a:solidFill>
                  <a:srgbClr val="012863"/>
                </a:solidFill>
                <a:latin typeface="Open Sans" panose="020B0606030504020204" pitchFamily="34" charset="0"/>
                <a:ea typeface="Open Sans" panose="020B0606030504020204" pitchFamily="34" charset="0"/>
                <a:cs typeface="Open Sans" panose="020B0606030504020204" pitchFamily="34" charset="0"/>
              </a:rPr>
              <a:t>subject</a:t>
            </a:r>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 </a:t>
            </a:r>
          </a:p>
          <a:p>
            <a:pPr algn="ctr"/>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(5-point Likert </a:t>
            </a:r>
            <a:r>
              <a:rPr lang="hu-HU" sz="3200" dirty="0" err="1">
                <a:solidFill>
                  <a:srgbClr val="012863"/>
                </a:solidFill>
                <a:latin typeface="Open Sans" panose="020B0606030504020204" pitchFamily="34" charset="0"/>
                <a:ea typeface="Open Sans" panose="020B0606030504020204" pitchFamily="34" charset="0"/>
                <a:cs typeface="Open Sans" panose="020B0606030504020204" pitchFamily="34" charset="0"/>
              </a:rPr>
              <a:t>scale</a:t>
            </a:r>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 T0: </a:t>
            </a:r>
            <a:r>
              <a:rPr lang="hu-HU" sz="3200" dirty="0" err="1">
                <a:solidFill>
                  <a:srgbClr val="012863"/>
                </a:solidFill>
                <a:latin typeface="Open Sans" panose="020B0606030504020204" pitchFamily="34" charset="0"/>
                <a:ea typeface="Open Sans" panose="020B0606030504020204" pitchFamily="34" charset="0"/>
                <a:cs typeface="Open Sans" panose="020B0606030504020204" pitchFamily="34" charset="0"/>
              </a:rPr>
              <a:t>science</a:t>
            </a:r>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 T1-T3: </a:t>
            </a:r>
            <a:r>
              <a:rPr lang="hu-HU" sz="3200" dirty="0" err="1">
                <a:solidFill>
                  <a:srgbClr val="012863"/>
                </a:solidFill>
                <a:latin typeface="Open Sans" panose="020B0606030504020204" pitchFamily="34" charset="0"/>
                <a:ea typeface="Open Sans" panose="020B0606030504020204" pitchFamily="34" charset="0"/>
                <a:cs typeface="Open Sans" panose="020B0606030504020204" pitchFamily="34" charset="0"/>
              </a:rPr>
              <a:t>chemistry</a:t>
            </a:r>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 ANOVA) </a:t>
            </a:r>
            <a:endParaRPr lang="hu-HU" sz="3200" dirty="0">
              <a:solidFill>
                <a:srgbClr val="01285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Egyenes összekötő 5">
            <a:extLst>
              <a:ext uri="{FF2B5EF4-FFF2-40B4-BE49-F238E27FC236}">
                <a16:creationId xmlns:a16="http://schemas.microsoft.com/office/drawing/2014/main" id="{F2B5A38B-F1A4-46E5-A546-D8DA8D39A774}"/>
              </a:ext>
            </a:extLst>
          </p:cNvPr>
          <p:cNvCxnSpPr/>
          <p:nvPr/>
        </p:nvCxnSpPr>
        <p:spPr>
          <a:xfrm>
            <a:off x="838200" y="1145220"/>
            <a:ext cx="10676138" cy="0"/>
          </a:xfrm>
          <a:prstGeom prst="line">
            <a:avLst/>
          </a:prstGeom>
          <a:ln>
            <a:solidFill>
              <a:srgbClr val="012851"/>
            </a:solidFill>
          </a:ln>
        </p:spPr>
        <p:style>
          <a:lnRef idx="1">
            <a:schemeClr val="accent1"/>
          </a:lnRef>
          <a:fillRef idx="0">
            <a:schemeClr val="accent1"/>
          </a:fillRef>
          <a:effectRef idx="0">
            <a:schemeClr val="accent1"/>
          </a:effectRef>
          <a:fontRef idx="minor">
            <a:schemeClr val="tx1"/>
          </a:fontRef>
        </p:style>
      </p:cxnSp>
      <p:pic>
        <p:nvPicPr>
          <p:cNvPr id="10" name="Tartalom helye 14">
            <a:extLst>
              <a:ext uri="{FF2B5EF4-FFF2-40B4-BE49-F238E27FC236}">
                <a16:creationId xmlns:a16="http://schemas.microsoft.com/office/drawing/2014/main" id="{F9E9A11C-53B9-4E09-96FB-FAB945F9CB31}"/>
              </a:ext>
            </a:extLst>
          </p:cNvPr>
          <p:cNvPicPr>
            <a:picLocks noChangeAspect="1"/>
          </p:cNvPicPr>
          <p:nvPr/>
        </p:nvPicPr>
        <p:blipFill>
          <a:blip r:embed="rId2"/>
          <a:stretch>
            <a:fillRect/>
          </a:stretch>
        </p:blipFill>
        <p:spPr>
          <a:xfrm>
            <a:off x="0" y="6176782"/>
            <a:ext cx="12192000" cy="850900"/>
          </a:xfrm>
          <a:prstGeom prst="rect">
            <a:avLst/>
          </a:prstGeom>
        </p:spPr>
      </p:pic>
      <p:sp>
        <p:nvSpPr>
          <p:cNvPr id="11" name="Cím 1">
            <a:extLst>
              <a:ext uri="{FF2B5EF4-FFF2-40B4-BE49-F238E27FC236}">
                <a16:creationId xmlns:a16="http://schemas.microsoft.com/office/drawing/2014/main" id="{0B2E556E-3FCC-469A-9020-E74E90D6BEA0}"/>
              </a:ext>
            </a:extLst>
          </p:cNvPr>
          <p:cNvSpPr txBox="1">
            <a:spLocks/>
          </p:cNvSpPr>
          <p:nvPr/>
        </p:nvSpPr>
        <p:spPr>
          <a:xfrm>
            <a:off x="2240564" y="6298994"/>
            <a:ext cx="7365636" cy="3341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ECRICE 2024, </a:t>
            </a:r>
            <a:r>
              <a:rPr lang="hu-HU" sz="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Lisbon</a:t>
            </a: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hu-HU" sz="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Portugal</a:t>
            </a: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hu-HU"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06.</a:t>
            </a: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09. 2024.</a:t>
            </a:r>
            <a:endParaRPr lang="hu-HU" sz="1200"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Szövegdoboz 1">
            <a:extLst>
              <a:ext uri="{FF2B5EF4-FFF2-40B4-BE49-F238E27FC236}">
                <a16:creationId xmlns:a16="http://schemas.microsoft.com/office/drawing/2014/main" id="{22347659-E0E2-403D-8EF3-8A0604E715B0}"/>
              </a:ext>
            </a:extLst>
          </p:cNvPr>
          <p:cNvSpPr txBox="1"/>
          <p:nvPr/>
        </p:nvSpPr>
        <p:spPr>
          <a:xfrm>
            <a:off x="1460473" y="4915347"/>
            <a:ext cx="9971119" cy="1200329"/>
          </a:xfrm>
          <a:prstGeom prst="rect">
            <a:avLst/>
          </a:prstGeom>
          <a:noFill/>
        </p:spPr>
        <p:txBody>
          <a:bodyPr wrap="square" rtlCol="0">
            <a:spAutoFit/>
          </a:bodyPr>
          <a:lstStyle/>
          <a:p>
            <a:pPr marL="342900" indent="-342900">
              <a:buFont typeface="Arial" panose="020B0604020202020204" pitchFamily="34" charset="0"/>
              <a:buChar char="•"/>
            </a:pPr>
            <a:r>
              <a:rPr lang="hu-HU" sz="2400" dirty="0" err="1"/>
              <a:t>Students</a:t>
            </a:r>
            <a:r>
              <a:rPr lang="hu-HU" sz="2400" dirty="0"/>
              <a:t> like </a:t>
            </a:r>
            <a:r>
              <a:rPr lang="hu-HU" sz="2400" dirty="0" err="1"/>
              <a:t>the</a:t>
            </a:r>
            <a:r>
              <a:rPr lang="hu-HU" sz="2400" dirty="0"/>
              <a:t> </a:t>
            </a:r>
            <a:r>
              <a:rPr lang="hu-HU" sz="2400" dirty="0" err="1"/>
              <a:t>subject</a:t>
            </a:r>
            <a:r>
              <a:rPr lang="hu-HU" sz="2400" dirty="0"/>
              <a:t> (</a:t>
            </a:r>
            <a:r>
              <a:rPr lang="hu-HU" sz="2400" dirty="0" err="1"/>
              <a:t>science</a:t>
            </a:r>
            <a:r>
              <a:rPr lang="hu-HU" sz="2400" dirty="0"/>
              <a:t>/</a:t>
            </a:r>
            <a:r>
              <a:rPr lang="hu-HU" sz="2400" dirty="0" err="1"/>
              <a:t>chemistry</a:t>
            </a:r>
            <a:r>
              <a:rPr lang="hu-HU" sz="2400" dirty="0"/>
              <a:t>) less and less </a:t>
            </a:r>
            <a:r>
              <a:rPr lang="hu-HU" sz="2400" dirty="0" err="1"/>
              <a:t>by</a:t>
            </a:r>
            <a:r>
              <a:rPr lang="hu-HU" sz="2400" dirty="0"/>
              <a:t> </a:t>
            </a:r>
            <a:r>
              <a:rPr lang="hu-HU" sz="2400" dirty="0" err="1"/>
              <a:t>the</a:t>
            </a:r>
            <a:r>
              <a:rPr lang="hu-HU" sz="2400" dirty="0"/>
              <a:t> </a:t>
            </a:r>
            <a:r>
              <a:rPr lang="hu-HU" sz="2400" dirty="0" err="1"/>
              <a:t>years</a:t>
            </a:r>
            <a:r>
              <a:rPr lang="hu-HU" sz="2400" dirty="0"/>
              <a:t>.</a:t>
            </a:r>
            <a:endParaRPr lang="en-GB" sz="2400" dirty="0"/>
          </a:p>
          <a:p>
            <a:pPr marL="342900" indent="-342900">
              <a:buFont typeface="Arial" panose="020B0604020202020204" pitchFamily="34" charset="0"/>
              <a:buChar char="•"/>
            </a:pPr>
            <a:r>
              <a:rPr lang="en-GB" sz="2400" dirty="0"/>
              <a:t>Group 1 </a:t>
            </a:r>
            <a:r>
              <a:rPr lang="hu-HU" sz="2400" dirty="0"/>
              <a:t>(</a:t>
            </a:r>
            <a:r>
              <a:rPr lang="en-GB" sz="2400" dirty="0"/>
              <a:t>control group</a:t>
            </a:r>
            <a:r>
              <a:rPr lang="hu-HU" sz="2400" dirty="0"/>
              <a:t>) </a:t>
            </a:r>
            <a:r>
              <a:rPr lang="hu-HU" sz="2400" dirty="0" err="1"/>
              <a:t>likes</a:t>
            </a:r>
            <a:r>
              <a:rPr lang="hu-HU" sz="2400" dirty="0"/>
              <a:t> </a:t>
            </a:r>
            <a:r>
              <a:rPr lang="hu-HU" sz="2400" dirty="0" err="1"/>
              <a:t>it</a:t>
            </a:r>
            <a:r>
              <a:rPr lang="hu-HU" sz="2400" dirty="0"/>
              <a:t> </a:t>
            </a:r>
            <a:r>
              <a:rPr lang="hu-HU" sz="2400" dirty="0" err="1"/>
              <a:t>slightly</a:t>
            </a:r>
            <a:r>
              <a:rPr lang="hu-HU" sz="2400" dirty="0"/>
              <a:t> more </a:t>
            </a:r>
            <a:r>
              <a:rPr lang="hu-HU" sz="2400" dirty="0" err="1"/>
              <a:t>than</a:t>
            </a:r>
            <a:r>
              <a:rPr lang="hu-HU" sz="2400" dirty="0"/>
              <a:t> </a:t>
            </a:r>
            <a:r>
              <a:rPr lang="hu-HU" sz="2400" dirty="0" err="1"/>
              <a:t>the</a:t>
            </a:r>
            <a:r>
              <a:rPr lang="hu-HU" sz="2400" dirty="0"/>
              <a:t> </a:t>
            </a:r>
            <a:r>
              <a:rPr lang="hu-HU" sz="2400" dirty="0" err="1"/>
              <a:t>experimental</a:t>
            </a:r>
            <a:r>
              <a:rPr lang="hu-HU" sz="2400" dirty="0"/>
              <a:t> </a:t>
            </a:r>
            <a:r>
              <a:rPr lang="hu-HU" sz="2400" dirty="0" err="1"/>
              <a:t>groups</a:t>
            </a:r>
            <a:r>
              <a:rPr lang="hu-HU" sz="2400" dirty="0"/>
              <a:t>.</a:t>
            </a:r>
          </a:p>
          <a:p>
            <a:pPr marL="342900" indent="-342900">
              <a:buFont typeface="Arial" panose="020B0604020202020204" pitchFamily="34" charset="0"/>
              <a:buChar char="•"/>
            </a:pPr>
            <a:r>
              <a:rPr lang="hu-HU" sz="2400" dirty="0"/>
              <a:t>(The </a:t>
            </a:r>
            <a:r>
              <a:rPr lang="hu-HU" sz="2400" dirty="0" err="1"/>
              <a:t>difference</a:t>
            </a:r>
            <a:r>
              <a:rPr lang="hu-HU" sz="2400" dirty="0"/>
              <a:t> </a:t>
            </a:r>
            <a:r>
              <a:rPr lang="hu-HU" sz="2400" dirty="0" err="1"/>
              <a:t>due</a:t>
            </a:r>
            <a:r>
              <a:rPr lang="hu-HU" sz="2400" dirty="0"/>
              <a:t> </a:t>
            </a:r>
            <a:r>
              <a:rPr lang="hu-HU" sz="2400" dirty="0" err="1"/>
              <a:t>to</a:t>
            </a:r>
            <a:r>
              <a:rPr lang="hu-HU" sz="2400" dirty="0"/>
              <a:t> </a:t>
            </a:r>
            <a:r>
              <a:rPr lang="hu-HU" sz="2400" dirty="0" err="1"/>
              <a:t>the</a:t>
            </a:r>
            <a:r>
              <a:rPr lang="hu-HU" sz="2400" dirty="0"/>
              <a:t> </a:t>
            </a:r>
            <a:r>
              <a:rPr lang="hu-HU" sz="2400" dirty="0" err="1"/>
              <a:t>better</a:t>
            </a:r>
            <a:r>
              <a:rPr lang="hu-HU" sz="2400" dirty="0"/>
              <a:t> </a:t>
            </a:r>
            <a:r>
              <a:rPr lang="hu-HU" sz="2400" dirty="0" err="1"/>
              <a:t>marks</a:t>
            </a:r>
            <a:r>
              <a:rPr lang="hu-HU" sz="2400" dirty="0"/>
              <a:t>?)</a:t>
            </a:r>
            <a:endParaRPr lang="en-GB" sz="2400" dirty="0"/>
          </a:p>
        </p:txBody>
      </p:sp>
      <p:graphicFrame>
        <p:nvGraphicFramePr>
          <p:cNvPr id="8" name="Diagram 7">
            <a:extLst>
              <a:ext uri="{FF2B5EF4-FFF2-40B4-BE49-F238E27FC236}">
                <a16:creationId xmlns:a16="http://schemas.microsoft.com/office/drawing/2014/main" id="{602CD5BC-A4D7-4C4D-8535-12A4944EC09D}"/>
              </a:ext>
            </a:extLst>
          </p:cNvPr>
          <p:cNvGraphicFramePr/>
          <p:nvPr>
            <p:extLst>
              <p:ext uri="{D42A27DB-BD31-4B8C-83A1-F6EECF244321}">
                <p14:modId xmlns:p14="http://schemas.microsoft.com/office/powerpoint/2010/main" val="2612496204"/>
              </p:ext>
            </p:extLst>
          </p:nvPr>
        </p:nvGraphicFramePr>
        <p:xfrm>
          <a:off x="1553029" y="1162366"/>
          <a:ext cx="8053171" cy="39394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399321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11DD2953-3B3C-412C-83B3-53E08D6E6A91}"/>
              </a:ext>
            </a:extLst>
          </p:cNvPr>
          <p:cNvSpPr txBox="1"/>
          <p:nvPr/>
        </p:nvSpPr>
        <p:spPr>
          <a:xfrm>
            <a:off x="231354" y="110516"/>
            <a:ext cx="11882753" cy="1077218"/>
          </a:xfrm>
          <a:prstGeom prst="rect">
            <a:avLst/>
          </a:prstGeom>
          <a:noFill/>
        </p:spPr>
        <p:txBody>
          <a:bodyPr wrap="square" rtlCol="0">
            <a:spAutoFit/>
          </a:bodyPr>
          <a:lstStyle/>
          <a:p>
            <a:pPr algn="ctr"/>
            <a:r>
              <a:rPr lang="hu-HU" sz="3200" dirty="0">
                <a:solidFill>
                  <a:srgbClr val="012851"/>
                </a:solidFill>
                <a:latin typeface="Open Sans" panose="020B0606030504020204" pitchFamily="34" charset="0"/>
                <a:ea typeface="Open Sans" panose="020B0606030504020204" pitchFamily="34" charset="0"/>
                <a:cs typeface="Open Sans" panose="020B0606030504020204" pitchFamily="34" charset="0"/>
              </a:rPr>
              <a:t>III.2.c) </a:t>
            </a:r>
            <a:r>
              <a:rPr lang="en-US" sz="3200" dirty="0">
                <a:solidFill>
                  <a:srgbClr val="012851"/>
                </a:solidFill>
                <a:latin typeface="Open Sans" panose="020B0606030504020204" pitchFamily="34" charset="0"/>
                <a:ea typeface="Open Sans" panose="020B0606030504020204" pitchFamily="34" charset="0"/>
                <a:cs typeface="Open Sans" panose="020B0606030504020204" pitchFamily="34" charset="0"/>
              </a:rPr>
              <a:t>Impact on students' perception of the importance of experiments in science </a:t>
            </a:r>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(5-point Likert </a:t>
            </a:r>
            <a:r>
              <a:rPr lang="hu-HU" sz="3200" dirty="0" err="1">
                <a:solidFill>
                  <a:srgbClr val="012863"/>
                </a:solidFill>
                <a:latin typeface="Open Sans" panose="020B0606030504020204" pitchFamily="34" charset="0"/>
                <a:ea typeface="Open Sans" panose="020B0606030504020204" pitchFamily="34" charset="0"/>
                <a:cs typeface="Open Sans" panose="020B0606030504020204" pitchFamily="34" charset="0"/>
              </a:rPr>
              <a:t>scale</a:t>
            </a:r>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 ANOVA) </a:t>
            </a:r>
            <a:endParaRPr lang="hu-HU" sz="3200" dirty="0">
              <a:solidFill>
                <a:srgbClr val="01285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Egyenes összekötő 5">
            <a:extLst>
              <a:ext uri="{FF2B5EF4-FFF2-40B4-BE49-F238E27FC236}">
                <a16:creationId xmlns:a16="http://schemas.microsoft.com/office/drawing/2014/main" id="{F2B5A38B-F1A4-46E5-A546-D8DA8D39A774}"/>
              </a:ext>
            </a:extLst>
          </p:cNvPr>
          <p:cNvCxnSpPr/>
          <p:nvPr/>
        </p:nvCxnSpPr>
        <p:spPr>
          <a:xfrm>
            <a:off x="838200" y="1145220"/>
            <a:ext cx="10676138" cy="0"/>
          </a:xfrm>
          <a:prstGeom prst="line">
            <a:avLst/>
          </a:prstGeom>
          <a:ln>
            <a:solidFill>
              <a:srgbClr val="012851"/>
            </a:solidFill>
          </a:ln>
        </p:spPr>
        <p:style>
          <a:lnRef idx="1">
            <a:schemeClr val="accent1"/>
          </a:lnRef>
          <a:fillRef idx="0">
            <a:schemeClr val="accent1"/>
          </a:fillRef>
          <a:effectRef idx="0">
            <a:schemeClr val="accent1"/>
          </a:effectRef>
          <a:fontRef idx="minor">
            <a:schemeClr val="tx1"/>
          </a:fontRef>
        </p:style>
      </p:cxnSp>
      <p:pic>
        <p:nvPicPr>
          <p:cNvPr id="10" name="Tartalom helye 14">
            <a:extLst>
              <a:ext uri="{FF2B5EF4-FFF2-40B4-BE49-F238E27FC236}">
                <a16:creationId xmlns:a16="http://schemas.microsoft.com/office/drawing/2014/main" id="{F9E9A11C-53B9-4E09-96FB-FAB945F9CB31}"/>
              </a:ext>
            </a:extLst>
          </p:cNvPr>
          <p:cNvPicPr>
            <a:picLocks noChangeAspect="1"/>
          </p:cNvPicPr>
          <p:nvPr/>
        </p:nvPicPr>
        <p:blipFill>
          <a:blip r:embed="rId2"/>
          <a:stretch>
            <a:fillRect/>
          </a:stretch>
        </p:blipFill>
        <p:spPr>
          <a:xfrm>
            <a:off x="0" y="6176782"/>
            <a:ext cx="12192000" cy="850900"/>
          </a:xfrm>
          <a:prstGeom prst="rect">
            <a:avLst/>
          </a:prstGeom>
        </p:spPr>
      </p:pic>
      <p:sp>
        <p:nvSpPr>
          <p:cNvPr id="11" name="Cím 1">
            <a:extLst>
              <a:ext uri="{FF2B5EF4-FFF2-40B4-BE49-F238E27FC236}">
                <a16:creationId xmlns:a16="http://schemas.microsoft.com/office/drawing/2014/main" id="{0B2E556E-3FCC-469A-9020-E74E90D6BEA0}"/>
              </a:ext>
            </a:extLst>
          </p:cNvPr>
          <p:cNvSpPr txBox="1">
            <a:spLocks/>
          </p:cNvSpPr>
          <p:nvPr/>
        </p:nvSpPr>
        <p:spPr>
          <a:xfrm>
            <a:off x="2277212" y="6205930"/>
            <a:ext cx="7365636" cy="3341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ECRICE 2024, </a:t>
            </a:r>
            <a:r>
              <a:rPr lang="hu-HU" sz="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Lisbon</a:t>
            </a: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hu-HU" sz="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Portugal</a:t>
            </a: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hu-HU"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06.</a:t>
            </a: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09. 2024.</a:t>
            </a:r>
            <a:endParaRPr lang="hu-HU" sz="1200"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9" name="Diagram 8">
            <a:extLst>
              <a:ext uri="{FF2B5EF4-FFF2-40B4-BE49-F238E27FC236}">
                <a16:creationId xmlns:a16="http://schemas.microsoft.com/office/drawing/2014/main" id="{67040175-5DFF-4560-9F6A-48B1095DEC87}"/>
              </a:ext>
            </a:extLst>
          </p:cNvPr>
          <p:cNvGraphicFramePr/>
          <p:nvPr>
            <p:extLst>
              <p:ext uri="{D42A27DB-BD31-4B8C-83A1-F6EECF244321}">
                <p14:modId xmlns:p14="http://schemas.microsoft.com/office/powerpoint/2010/main" val="2175059143"/>
              </p:ext>
            </p:extLst>
          </p:nvPr>
        </p:nvGraphicFramePr>
        <p:xfrm>
          <a:off x="2329983" y="1191514"/>
          <a:ext cx="7692571" cy="4016797"/>
        </p:xfrm>
        <a:graphic>
          <a:graphicData uri="http://schemas.openxmlformats.org/drawingml/2006/chart">
            <c:chart xmlns:c="http://schemas.openxmlformats.org/drawingml/2006/chart" xmlns:r="http://schemas.openxmlformats.org/officeDocument/2006/relationships" r:id="rId3"/>
          </a:graphicData>
        </a:graphic>
      </p:graphicFrame>
      <p:sp>
        <p:nvSpPr>
          <p:cNvPr id="4" name="Szövegdoboz 3">
            <a:extLst>
              <a:ext uri="{FF2B5EF4-FFF2-40B4-BE49-F238E27FC236}">
                <a16:creationId xmlns:a16="http://schemas.microsoft.com/office/drawing/2014/main" id="{13650AC3-8394-4351-872B-A298BB4A96F4}"/>
              </a:ext>
            </a:extLst>
          </p:cNvPr>
          <p:cNvSpPr txBox="1"/>
          <p:nvPr/>
        </p:nvSpPr>
        <p:spPr>
          <a:xfrm>
            <a:off x="2329983" y="5208430"/>
            <a:ext cx="7928645" cy="830997"/>
          </a:xfrm>
          <a:prstGeom prst="rect">
            <a:avLst/>
          </a:prstGeom>
          <a:noFill/>
        </p:spPr>
        <p:txBody>
          <a:bodyPr wrap="square" rtlCol="0">
            <a:spAutoFit/>
          </a:bodyPr>
          <a:lstStyle/>
          <a:p>
            <a:pPr marL="342900" indent="-342900">
              <a:buFont typeface="Arial" panose="020B0604020202020204" pitchFamily="34" charset="0"/>
              <a:buChar char="•"/>
            </a:pPr>
            <a:r>
              <a:rPr lang="en-GB" sz="2400" dirty="0"/>
              <a:t>High </a:t>
            </a:r>
            <a:r>
              <a:rPr lang="en-GB" sz="2400" dirty="0" err="1"/>
              <a:t>av</a:t>
            </a:r>
            <a:r>
              <a:rPr lang="hu-HU" sz="2400" dirty="0"/>
              <a:t>e</a:t>
            </a:r>
            <a:r>
              <a:rPr lang="en-GB" sz="2400" dirty="0"/>
              <a:t>rage values that do not change much.</a:t>
            </a:r>
          </a:p>
          <a:p>
            <a:pPr marL="342900" indent="-342900">
              <a:buFont typeface="Arial" panose="020B0604020202020204" pitchFamily="34" charset="0"/>
              <a:buChar char="•"/>
            </a:pPr>
            <a:r>
              <a:rPr lang="en-GB" sz="2400" dirty="0"/>
              <a:t>Experimental groups are not better than the control group</a:t>
            </a:r>
            <a:r>
              <a:rPr lang="hu-HU" sz="2400" dirty="0"/>
              <a:t>.</a:t>
            </a:r>
          </a:p>
        </p:txBody>
      </p:sp>
    </p:spTree>
    <p:extLst>
      <p:ext uri="{BB962C8B-B14F-4D97-AF65-F5344CB8AC3E}">
        <p14:creationId xmlns:p14="http://schemas.microsoft.com/office/powerpoint/2010/main" val="889015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11DD2953-3B3C-412C-83B3-53E08D6E6A91}"/>
              </a:ext>
            </a:extLst>
          </p:cNvPr>
          <p:cNvSpPr txBox="1"/>
          <p:nvPr/>
        </p:nvSpPr>
        <p:spPr>
          <a:xfrm>
            <a:off x="665582" y="134429"/>
            <a:ext cx="10515600" cy="646331"/>
          </a:xfrm>
          <a:prstGeom prst="rect">
            <a:avLst/>
          </a:prstGeom>
          <a:noFill/>
        </p:spPr>
        <p:txBody>
          <a:bodyPr wrap="square" rtlCol="0">
            <a:spAutoFit/>
          </a:bodyPr>
          <a:lstStyle/>
          <a:p>
            <a:r>
              <a:rPr lang="hu-HU" sz="3600" dirty="0">
                <a:solidFill>
                  <a:srgbClr val="012851"/>
                </a:solidFill>
                <a:latin typeface="Open Sans" panose="020B0606030504020204" pitchFamily="34" charset="0"/>
                <a:ea typeface="Open Sans" panose="020B0606030504020204" pitchFamily="34" charset="0"/>
                <a:cs typeface="Open Sans" panose="020B0606030504020204" pitchFamily="34" charset="0"/>
              </a:rPr>
              <a:t>CONTENT</a:t>
            </a:r>
          </a:p>
        </p:txBody>
      </p:sp>
      <p:cxnSp>
        <p:nvCxnSpPr>
          <p:cNvPr id="6" name="Egyenes összekötő 5">
            <a:extLst>
              <a:ext uri="{FF2B5EF4-FFF2-40B4-BE49-F238E27FC236}">
                <a16:creationId xmlns:a16="http://schemas.microsoft.com/office/drawing/2014/main" id="{F2B5A38B-F1A4-46E5-A546-D8DA8D39A774}"/>
              </a:ext>
            </a:extLst>
          </p:cNvPr>
          <p:cNvCxnSpPr/>
          <p:nvPr/>
        </p:nvCxnSpPr>
        <p:spPr>
          <a:xfrm>
            <a:off x="838200" y="1145220"/>
            <a:ext cx="10676138" cy="0"/>
          </a:xfrm>
          <a:prstGeom prst="line">
            <a:avLst/>
          </a:prstGeom>
          <a:ln>
            <a:solidFill>
              <a:srgbClr val="012851"/>
            </a:solidFill>
          </a:ln>
        </p:spPr>
        <p:style>
          <a:lnRef idx="1">
            <a:schemeClr val="accent1"/>
          </a:lnRef>
          <a:fillRef idx="0">
            <a:schemeClr val="accent1"/>
          </a:fillRef>
          <a:effectRef idx="0">
            <a:schemeClr val="accent1"/>
          </a:effectRef>
          <a:fontRef idx="minor">
            <a:schemeClr val="tx1"/>
          </a:fontRef>
        </p:style>
      </p:cxnSp>
      <p:sp>
        <p:nvSpPr>
          <p:cNvPr id="7" name="Szövegdoboz 6">
            <a:extLst>
              <a:ext uri="{FF2B5EF4-FFF2-40B4-BE49-F238E27FC236}">
                <a16:creationId xmlns:a16="http://schemas.microsoft.com/office/drawing/2014/main" id="{7C606D4C-42F0-4D2C-BC92-C9B942C4BA38}"/>
              </a:ext>
            </a:extLst>
          </p:cNvPr>
          <p:cNvSpPr txBox="1"/>
          <p:nvPr/>
        </p:nvSpPr>
        <p:spPr>
          <a:xfrm>
            <a:off x="277612" y="1162680"/>
            <a:ext cx="6012957" cy="4893647"/>
          </a:xfrm>
          <a:prstGeom prst="rect">
            <a:avLst/>
          </a:prstGeom>
          <a:noFill/>
        </p:spPr>
        <p:txBody>
          <a:bodyPr wrap="square" rtlCol="0">
            <a:spAutoFit/>
          </a:bodyPr>
          <a:lstStyle/>
          <a:p>
            <a:pPr marL="514350" indent="-514350">
              <a:buFontTx/>
              <a:buAutoNum type="romanUcPeriod"/>
            </a:pPr>
            <a:r>
              <a:rPr lang="en-GB" sz="2400" dirty="0">
                <a:solidFill>
                  <a:srgbClr val="012851"/>
                </a:solidFill>
                <a:ea typeface="Open Sans" panose="020B0606030504020204" pitchFamily="34" charset="0"/>
                <a:cs typeface="Open Sans" panose="020B0606030504020204" pitchFamily="34" charset="0"/>
              </a:rPr>
              <a:t>Introduction</a:t>
            </a:r>
            <a:r>
              <a:rPr lang="hu-HU" sz="2400" dirty="0">
                <a:solidFill>
                  <a:srgbClr val="012851"/>
                </a:solidFill>
                <a:ea typeface="Open Sans" panose="020B0606030504020204" pitchFamily="34" charset="0"/>
                <a:cs typeface="Open Sans" panose="020B0606030504020204" pitchFamily="34" charset="0"/>
              </a:rPr>
              <a:t>: </a:t>
            </a:r>
            <a:r>
              <a:rPr lang="hu-HU" sz="2400" dirty="0" err="1">
                <a:solidFill>
                  <a:srgbClr val="012851"/>
                </a:solidFill>
                <a:ea typeface="Open Sans" panose="020B0606030504020204" pitchFamily="34" charset="0"/>
                <a:cs typeface="Open Sans" panose="020B0606030504020204" pitchFamily="34" charset="0"/>
              </a:rPr>
              <a:t>guided</a:t>
            </a:r>
            <a:r>
              <a:rPr lang="hu-HU" sz="2400" dirty="0">
                <a:solidFill>
                  <a:srgbClr val="012851"/>
                </a:solidFill>
                <a:ea typeface="Open Sans" panose="020B0606030504020204" pitchFamily="34" charset="0"/>
                <a:cs typeface="Open Sans" panose="020B0606030504020204" pitchFamily="34" charset="0"/>
              </a:rPr>
              <a:t> </a:t>
            </a:r>
            <a:r>
              <a:rPr lang="hu-HU" sz="2400" dirty="0" err="1">
                <a:solidFill>
                  <a:srgbClr val="012851"/>
                </a:solidFill>
                <a:ea typeface="Open Sans" panose="020B0606030504020204" pitchFamily="34" charset="0"/>
                <a:cs typeface="Open Sans" panose="020B0606030504020204" pitchFamily="34" charset="0"/>
              </a:rPr>
              <a:t>inquiry</a:t>
            </a:r>
            <a:r>
              <a:rPr lang="hu-HU" sz="2400" dirty="0">
                <a:solidFill>
                  <a:srgbClr val="012851"/>
                </a:solidFill>
                <a:ea typeface="Open Sans" panose="020B0606030504020204" pitchFamily="34" charset="0"/>
                <a:cs typeface="Open Sans" panose="020B0606030504020204" pitchFamily="34" charset="0"/>
              </a:rPr>
              <a:t> and </a:t>
            </a:r>
            <a:r>
              <a:rPr lang="hu-HU" sz="2400" dirty="0" err="1">
                <a:solidFill>
                  <a:srgbClr val="012851"/>
                </a:solidFill>
                <a:ea typeface="Open Sans" panose="020B0606030504020204" pitchFamily="34" charset="0"/>
                <a:cs typeface="Open Sans" panose="020B0606030504020204" pitchFamily="34" charset="0"/>
              </a:rPr>
              <a:t>the</a:t>
            </a:r>
            <a:r>
              <a:rPr lang="hu-HU" sz="2400" dirty="0">
                <a:solidFill>
                  <a:srgbClr val="012851"/>
                </a:solidFill>
                <a:ea typeface="Open Sans" panose="020B0606030504020204" pitchFamily="34" charset="0"/>
                <a:cs typeface="Open Sans" panose="020B0606030504020204" pitchFamily="34" charset="0"/>
              </a:rPr>
              <a:t> </a:t>
            </a:r>
            <a:r>
              <a:rPr lang="hu-HU" sz="2400" dirty="0" err="1">
                <a:solidFill>
                  <a:srgbClr val="012851"/>
                </a:solidFill>
                <a:ea typeface="Open Sans" panose="020B0606030504020204" pitchFamily="34" charset="0"/>
                <a:cs typeface="Open Sans" panose="020B0606030504020204" pitchFamily="34" charset="0"/>
              </a:rPr>
              <a:t>goal</a:t>
            </a:r>
            <a:r>
              <a:rPr lang="hu-HU" sz="2400" dirty="0">
                <a:solidFill>
                  <a:srgbClr val="012851"/>
                </a:solidFill>
                <a:ea typeface="Open Sans" panose="020B0606030504020204" pitchFamily="34" charset="0"/>
                <a:cs typeface="Open Sans" panose="020B0606030504020204" pitchFamily="34" charset="0"/>
              </a:rPr>
              <a:t> of </a:t>
            </a:r>
            <a:r>
              <a:rPr lang="hu-HU" sz="2400" dirty="0" err="1">
                <a:solidFill>
                  <a:srgbClr val="012851"/>
                </a:solidFill>
                <a:ea typeface="Open Sans" panose="020B0606030504020204" pitchFamily="34" charset="0"/>
                <a:cs typeface="Open Sans" panose="020B0606030504020204" pitchFamily="34" charset="0"/>
              </a:rPr>
              <a:t>the</a:t>
            </a:r>
            <a:r>
              <a:rPr lang="hu-HU" sz="2400" dirty="0">
                <a:solidFill>
                  <a:srgbClr val="012851"/>
                </a:solidFill>
                <a:ea typeface="Open Sans" panose="020B0606030504020204" pitchFamily="34" charset="0"/>
                <a:cs typeface="Open Sans" panose="020B0606030504020204" pitchFamily="34" charset="0"/>
              </a:rPr>
              <a:t> </a:t>
            </a:r>
            <a:r>
              <a:rPr lang="hu-HU" sz="2400" dirty="0" err="1">
                <a:solidFill>
                  <a:srgbClr val="012851"/>
                </a:solidFill>
                <a:ea typeface="Open Sans" panose="020B0606030504020204" pitchFamily="34" charset="0"/>
                <a:cs typeface="Open Sans" panose="020B0606030504020204" pitchFamily="34" charset="0"/>
              </a:rPr>
              <a:t>research</a:t>
            </a:r>
            <a:r>
              <a:rPr lang="hu-HU" sz="2400" dirty="0">
                <a:solidFill>
                  <a:srgbClr val="012851"/>
                </a:solidFill>
                <a:ea typeface="Open Sans" panose="020B0606030504020204" pitchFamily="34" charset="0"/>
                <a:cs typeface="Open Sans" panose="020B0606030504020204" pitchFamily="34" charset="0"/>
              </a:rPr>
              <a:t> </a:t>
            </a:r>
            <a:r>
              <a:rPr lang="hu-HU" sz="2400" dirty="0" err="1">
                <a:solidFill>
                  <a:srgbClr val="012851"/>
                </a:solidFill>
                <a:ea typeface="Open Sans" panose="020B0606030504020204" pitchFamily="34" charset="0"/>
                <a:cs typeface="Open Sans" panose="020B0606030504020204" pitchFamily="34" charset="0"/>
              </a:rPr>
              <a:t>group</a:t>
            </a:r>
            <a:endParaRPr lang="hu-HU" sz="2400" dirty="0">
              <a:solidFill>
                <a:srgbClr val="012851"/>
              </a:solidFill>
              <a:ea typeface="Open Sans" panose="020B0606030504020204" pitchFamily="34" charset="0"/>
              <a:cs typeface="Open Sans" panose="020B0606030504020204" pitchFamily="34" charset="0"/>
            </a:endParaRPr>
          </a:p>
          <a:p>
            <a:pPr marL="514350" indent="-514350">
              <a:buFontTx/>
              <a:buAutoNum type="romanUcPeriod"/>
            </a:pPr>
            <a:r>
              <a:rPr lang="en-GB" sz="2400" dirty="0">
                <a:solidFill>
                  <a:srgbClr val="012851"/>
                </a:solidFill>
                <a:effectLst/>
                <a:ea typeface="Open Sans" panose="020B0606030504020204" pitchFamily="34" charset="0"/>
                <a:cs typeface="Open Sans" panose="020B0606030504020204" pitchFamily="34" charset="0"/>
              </a:rPr>
              <a:t>The present 4</a:t>
            </a:r>
            <a:r>
              <a:rPr lang="hu-HU" sz="2400" dirty="0">
                <a:solidFill>
                  <a:srgbClr val="012851"/>
                </a:solidFill>
                <a:effectLst/>
                <a:ea typeface="Open Sans" panose="020B0606030504020204" pitchFamily="34" charset="0"/>
                <a:cs typeface="Open Sans" panose="020B0606030504020204" pitchFamily="34" charset="0"/>
              </a:rPr>
              <a:t>-</a:t>
            </a:r>
            <a:r>
              <a:rPr lang="en-GB" sz="2400" dirty="0">
                <a:solidFill>
                  <a:srgbClr val="012851"/>
                </a:solidFill>
                <a:effectLst/>
                <a:ea typeface="Open Sans" panose="020B0606030504020204" pitchFamily="34" charset="0"/>
                <a:cs typeface="Open Sans" panose="020B0606030504020204" pitchFamily="34" charset="0"/>
              </a:rPr>
              <a:t>year</a:t>
            </a:r>
            <a:r>
              <a:rPr lang="hu-HU" sz="2400" dirty="0">
                <a:solidFill>
                  <a:srgbClr val="012851"/>
                </a:solidFill>
                <a:effectLst/>
                <a:ea typeface="Open Sans" panose="020B0606030504020204" pitchFamily="34" charset="0"/>
                <a:cs typeface="Open Sans" panose="020B0606030504020204" pitchFamily="34" charset="0"/>
              </a:rPr>
              <a:t>s</a:t>
            </a:r>
            <a:r>
              <a:rPr lang="en-GB" sz="2400" dirty="0">
                <a:solidFill>
                  <a:srgbClr val="012851"/>
                </a:solidFill>
                <a:effectLst/>
                <a:ea typeface="Open Sans" panose="020B0606030504020204" pitchFamily="34" charset="0"/>
                <a:cs typeface="Open Sans" panose="020B0606030504020204" pitchFamily="34" charset="0"/>
              </a:rPr>
              <a:t> project</a:t>
            </a:r>
            <a:r>
              <a:rPr lang="hu-HU" sz="2400" dirty="0">
                <a:solidFill>
                  <a:srgbClr val="012851"/>
                </a:solidFill>
                <a:effectLst/>
                <a:ea typeface="Open Sans" panose="020B0606030504020204" pitchFamily="34" charset="0"/>
                <a:cs typeface="Open Sans" panose="020B0606030504020204" pitchFamily="34" charset="0"/>
              </a:rPr>
              <a:t>:</a:t>
            </a:r>
          </a:p>
          <a:p>
            <a:pPr marL="971550" lvl="1" indent="-514350">
              <a:buFontTx/>
              <a:buAutoNum type="arabicPeriod"/>
            </a:pPr>
            <a:r>
              <a:rPr lang="en-GB" sz="2400" dirty="0">
                <a:solidFill>
                  <a:srgbClr val="012851"/>
                </a:solidFill>
                <a:ea typeface="Open Sans" panose="020B0606030504020204" pitchFamily="34" charset="0"/>
                <a:cs typeface="Open Sans" panose="020B0606030504020204" pitchFamily="34" charset="0"/>
              </a:rPr>
              <a:t>Research</a:t>
            </a:r>
            <a:r>
              <a:rPr lang="hu-HU" sz="2400" dirty="0">
                <a:solidFill>
                  <a:srgbClr val="012851"/>
                </a:solidFill>
                <a:ea typeface="Open Sans" panose="020B0606030504020204" pitchFamily="34" charset="0"/>
                <a:cs typeface="Open Sans" panose="020B0606030504020204" pitchFamily="34" charset="0"/>
              </a:rPr>
              <a:t> </a:t>
            </a:r>
            <a:r>
              <a:rPr lang="en-GB" sz="2400" dirty="0">
                <a:solidFill>
                  <a:srgbClr val="012851"/>
                </a:solidFill>
                <a:ea typeface="Open Sans" panose="020B0606030504020204" pitchFamily="34" charset="0"/>
                <a:cs typeface="Open Sans" panose="020B0606030504020204" pitchFamily="34" charset="0"/>
              </a:rPr>
              <a:t>method and sample</a:t>
            </a:r>
            <a:endParaRPr lang="hu-HU" sz="2400" dirty="0">
              <a:solidFill>
                <a:srgbClr val="012851"/>
              </a:solidFill>
              <a:ea typeface="Open Sans" panose="020B0606030504020204" pitchFamily="34" charset="0"/>
              <a:cs typeface="Open Sans" panose="020B0606030504020204" pitchFamily="34" charset="0"/>
            </a:endParaRPr>
          </a:p>
          <a:p>
            <a:pPr marL="971550" lvl="1" indent="-514350">
              <a:buFontTx/>
              <a:buAutoNum type="arabicPeriod"/>
            </a:pPr>
            <a:r>
              <a:rPr lang="en-GB" sz="2400" dirty="0">
                <a:solidFill>
                  <a:srgbClr val="012851"/>
                </a:solidFill>
                <a:ea typeface="Open Sans" panose="020B0606030504020204" pitchFamily="34" charset="0"/>
                <a:cs typeface="Open Sans" panose="020B0606030504020204" pitchFamily="34" charset="0"/>
              </a:rPr>
              <a:t>Research model</a:t>
            </a:r>
            <a:r>
              <a:rPr lang="hu-HU" sz="2400" dirty="0">
                <a:solidFill>
                  <a:srgbClr val="012851"/>
                </a:solidFill>
                <a:ea typeface="Open Sans" panose="020B0606030504020204" pitchFamily="34" charset="0"/>
                <a:cs typeface="Open Sans" panose="020B0606030504020204" pitchFamily="34" charset="0"/>
              </a:rPr>
              <a:t> and </a:t>
            </a:r>
            <a:r>
              <a:rPr lang="hu-HU" sz="2400" dirty="0" err="1">
                <a:solidFill>
                  <a:srgbClr val="012851"/>
                </a:solidFill>
                <a:ea typeface="Open Sans" panose="020B0606030504020204" pitchFamily="34" charset="0"/>
                <a:cs typeface="Open Sans" panose="020B0606030504020204" pitchFamily="34" charset="0"/>
              </a:rPr>
              <a:t>questions</a:t>
            </a:r>
            <a:endParaRPr lang="en-GB" sz="2400" dirty="0">
              <a:solidFill>
                <a:srgbClr val="012851"/>
              </a:solidFill>
              <a:ea typeface="Open Sans" panose="020B0606030504020204" pitchFamily="34" charset="0"/>
              <a:cs typeface="Open Sans" panose="020B0606030504020204" pitchFamily="34" charset="0"/>
            </a:endParaRPr>
          </a:p>
          <a:p>
            <a:pPr marL="971550" lvl="1" indent="-514350">
              <a:buFont typeface="+mj-lt"/>
              <a:buAutoNum type="arabicPeriod"/>
            </a:pPr>
            <a:r>
              <a:rPr lang="hu-HU" sz="2400" dirty="0" err="1">
                <a:solidFill>
                  <a:srgbClr val="012851"/>
                </a:solidFill>
                <a:ea typeface="Open Sans" panose="020B0606030504020204" pitchFamily="34" charset="0"/>
                <a:cs typeface="Open Sans" panose="020B0606030504020204" pitchFamily="34" charset="0"/>
              </a:rPr>
              <a:t>Examples</a:t>
            </a:r>
            <a:r>
              <a:rPr lang="hu-HU" sz="2400" dirty="0">
                <a:solidFill>
                  <a:srgbClr val="012851"/>
                </a:solidFill>
                <a:ea typeface="Open Sans" panose="020B0606030504020204" pitchFamily="34" charset="0"/>
                <a:cs typeface="Open Sans" panose="020B0606030504020204" pitchFamily="34" charset="0"/>
              </a:rPr>
              <a:t> of </a:t>
            </a:r>
            <a:r>
              <a:rPr lang="hu-HU" sz="2400" dirty="0" err="1">
                <a:solidFill>
                  <a:srgbClr val="012851"/>
                </a:solidFill>
                <a:ea typeface="Open Sans" panose="020B0606030504020204" pitchFamily="34" charset="0"/>
                <a:cs typeface="Open Sans" panose="020B0606030504020204" pitchFamily="34" charset="0"/>
              </a:rPr>
              <a:t>worksheets</a:t>
            </a:r>
            <a:endParaRPr lang="hu-HU" sz="2400" dirty="0">
              <a:solidFill>
                <a:srgbClr val="012851"/>
              </a:solidFill>
              <a:ea typeface="Open Sans" panose="020B0606030504020204" pitchFamily="34" charset="0"/>
              <a:cs typeface="Open Sans" panose="020B0606030504020204" pitchFamily="34" charset="0"/>
            </a:endParaRPr>
          </a:p>
          <a:p>
            <a:pPr marL="971550" lvl="1" indent="-514350">
              <a:buFont typeface="+mj-lt"/>
              <a:buAutoNum type="arabicPeriod"/>
            </a:pPr>
            <a:r>
              <a:rPr lang="hu-HU" sz="2400" dirty="0">
                <a:solidFill>
                  <a:srgbClr val="012851"/>
                </a:solidFill>
                <a:ea typeface="Open Sans" panose="020B0606030504020204" pitchFamily="34" charset="0"/>
                <a:cs typeface="Open Sans" panose="020B0606030504020204" pitchFamily="34" charset="0"/>
              </a:rPr>
              <a:t>An </a:t>
            </a:r>
            <a:r>
              <a:rPr lang="hu-HU" sz="2400" dirty="0" err="1">
                <a:solidFill>
                  <a:srgbClr val="012851"/>
                </a:solidFill>
                <a:ea typeface="Open Sans" panose="020B0606030504020204" pitchFamily="34" charset="0"/>
                <a:cs typeface="Open Sans" panose="020B0606030504020204" pitchFamily="34" charset="0"/>
              </a:rPr>
              <a:t>example</a:t>
            </a:r>
            <a:r>
              <a:rPr lang="hu-HU" sz="2400" dirty="0">
                <a:solidFill>
                  <a:srgbClr val="012851"/>
                </a:solidFill>
                <a:ea typeface="Open Sans" panose="020B0606030504020204" pitchFamily="34" charset="0"/>
                <a:cs typeface="Open Sans" panose="020B0606030504020204" pitchFamily="34" charset="0"/>
              </a:rPr>
              <a:t> of EDS test </a:t>
            </a:r>
            <a:r>
              <a:rPr lang="hu-HU" sz="2400" dirty="0" err="1">
                <a:solidFill>
                  <a:srgbClr val="012851"/>
                </a:solidFill>
                <a:ea typeface="Open Sans" panose="020B0606030504020204" pitchFamily="34" charset="0"/>
                <a:cs typeface="Open Sans" panose="020B0606030504020204" pitchFamily="34" charset="0"/>
              </a:rPr>
              <a:t>questions</a:t>
            </a:r>
            <a:endParaRPr lang="hu-HU" sz="2400" dirty="0">
              <a:solidFill>
                <a:srgbClr val="012851"/>
              </a:solidFill>
              <a:ea typeface="Open Sans" panose="020B0606030504020204" pitchFamily="34" charset="0"/>
              <a:cs typeface="Open Sans" panose="020B0606030504020204" pitchFamily="34" charset="0"/>
            </a:endParaRPr>
          </a:p>
          <a:p>
            <a:pPr marL="971550" lvl="1" indent="-514350">
              <a:buFont typeface="+mj-lt"/>
              <a:buAutoNum type="arabicPeriod"/>
            </a:pPr>
            <a:r>
              <a:rPr lang="hu-HU" sz="2400" dirty="0" err="1">
                <a:solidFill>
                  <a:srgbClr val="012851"/>
                </a:solidFill>
                <a:ea typeface="Open Sans" panose="020B0606030504020204" pitchFamily="34" charset="0"/>
                <a:cs typeface="Open Sans" panose="020B0606030504020204" pitchFamily="34" charset="0"/>
              </a:rPr>
              <a:t>Statistical</a:t>
            </a:r>
            <a:r>
              <a:rPr lang="hu-HU" sz="2400" dirty="0">
                <a:solidFill>
                  <a:srgbClr val="012851"/>
                </a:solidFill>
                <a:ea typeface="Open Sans" panose="020B0606030504020204" pitchFamily="34" charset="0"/>
                <a:cs typeface="Open Sans" panose="020B0606030504020204" pitchFamily="34" charset="0"/>
              </a:rPr>
              <a:t> </a:t>
            </a:r>
            <a:r>
              <a:rPr lang="hu-HU" sz="2400" dirty="0" err="1">
                <a:solidFill>
                  <a:srgbClr val="012851"/>
                </a:solidFill>
                <a:ea typeface="Open Sans" panose="020B0606030504020204" pitchFamily="34" charset="0"/>
                <a:cs typeface="Open Sans" panose="020B0606030504020204" pitchFamily="34" charset="0"/>
              </a:rPr>
              <a:t>methods</a:t>
            </a:r>
            <a:endParaRPr lang="en-GB" sz="2400" dirty="0">
              <a:solidFill>
                <a:srgbClr val="012851"/>
              </a:solidFill>
              <a:ea typeface="Open Sans" panose="020B0606030504020204" pitchFamily="34" charset="0"/>
              <a:cs typeface="Open Sans" panose="020B0606030504020204" pitchFamily="34" charset="0"/>
            </a:endParaRPr>
          </a:p>
          <a:p>
            <a:pPr marL="514350" indent="-514350">
              <a:buFont typeface="+mj-lt"/>
              <a:buAutoNum type="romanUcPeriod"/>
            </a:pPr>
            <a:r>
              <a:rPr lang="en-GB" sz="2400" dirty="0">
                <a:solidFill>
                  <a:srgbClr val="012851"/>
                </a:solidFill>
                <a:ea typeface="Open Sans" panose="020B0606030504020204" pitchFamily="34" charset="0"/>
                <a:cs typeface="Open Sans" panose="020B0606030504020204" pitchFamily="34" charset="0"/>
              </a:rPr>
              <a:t>Results of the </a:t>
            </a:r>
            <a:r>
              <a:rPr lang="hu-HU" sz="2400" dirty="0" err="1">
                <a:solidFill>
                  <a:srgbClr val="012851"/>
                </a:solidFill>
                <a:ea typeface="Open Sans" panose="020B0606030504020204" pitchFamily="34" charset="0"/>
                <a:cs typeface="Open Sans" panose="020B0606030504020204" pitchFamily="34" charset="0"/>
              </a:rPr>
              <a:t>first</a:t>
            </a:r>
            <a:r>
              <a:rPr lang="hu-HU" sz="2400" dirty="0">
                <a:solidFill>
                  <a:srgbClr val="012851"/>
                </a:solidFill>
                <a:ea typeface="Open Sans" panose="020B0606030504020204" pitchFamily="34" charset="0"/>
                <a:cs typeface="Open Sans" panose="020B0606030504020204" pitchFamily="34" charset="0"/>
              </a:rPr>
              <a:t> 3</a:t>
            </a:r>
            <a:r>
              <a:rPr lang="en-GB" sz="2400" dirty="0">
                <a:solidFill>
                  <a:srgbClr val="012851"/>
                </a:solidFill>
                <a:ea typeface="Open Sans" panose="020B0606030504020204" pitchFamily="34" charset="0"/>
                <a:cs typeface="Open Sans" panose="020B0606030504020204" pitchFamily="34" charset="0"/>
              </a:rPr>
              <a:t> school</a:t>
            </a:r>
            <a:r>
              <a:rPr lang="hu-HU" sz="2400" dirty="0">
                <a:solidFill>
                  <a:srgbClr val="012851"/>
                </a:solidFill>
                <a:ea typeface="Open Sans" panose="020B0606030504020204" pitchFamily="34" charset="0"/>
                <a:cs typeface="Open Sans" panose="020B0606030504020204" pitchFamily="34" charset="0"/>
              </a:rPr>
              <a:t> </a:t>
            </a:r>
            <a:r>
              <a:rPr lang="en-GB" sz="2400" dirty="0">
                <a:solidFill>
                  <a:srgbClr val="012851"/>
                </a:solidFill>
                <a:ea typeface="Open Sans" panose="020B0606030504020204" pitchFamily="34" charset="0"/>
                <a:cs typeface="Open Sans" panose="020B0606030504020204" pitchFamily="34" charset="0"/>
              </a:rPr>
              <a:t>year</a:t>
            </a:r>
            <a:r>
              <a:rPr lang="hu-HU" sz="2400" dirty="0">
                <a:solidFill>
                  <a:srgbClr val="012851"/>
                </a:solidFill>
                <a:ea typeface="Open Sans" panose="020B0606030504020204" pitchFamily="34" charset="0"/>
                <a:cs typeface="Open Sans" panose="020B0606030504020204" pitchFamily="34" charset="0"/>
              </a:rPr>
              <a:t>s</a:t>
            </a:r>
            <a:r>
              <a:rPr lang="en-GB" sz="2400" dirty="0">
                <a:solidFill>
                  <a:srgbClr val="012851"/>
                </a:solidFill>
                <a:ea typeface="Open Sans" panose="020B0606030504020204" pitchFamily="34" charset="0"/>
                <a:cs typeface="Open Sans" panose="020B0606030504020204" pitchFamily="34" charset="0"/>
              </a:rPr>
              <a:t>:</a:t>
            </a:r>
          </a:p>
          <a:p>
            <a:pPr marL="914400" lvl="1" indent="-457200">
              <a:buAutoNum type="arabicPeriod"/>
            </a:pPr>
            <a:r>
              <a:rPr lang="en-GB" sz="2400" dirty="0">
                <a:solidFill>
                  <a:srgbClr val="012851"/>
                </a:solidFill>
                <a:ea typeface="Open Sans" panose="020B0606030504020204" pitchFamily="34" charset="0"/>
                <a:cs typeface="Open Sans" panose="020B0606030504020204" pitchFamily="34" charset="0"/>
              </a:rPr>
              <a:t>E</a:t>
            </a:r>
            <a:r>
              <a:rPr lang="hu-HU" sz="2400" dirty="0" err="1">
                <a:solidFill>
                  <a:srgbClr val="012851"/>
                </a:solidFill>
                <a:ea typeface="Open Sans" panose="020B0606030504020204" pitchFamily="34" charset="0"/>
                <a:cs typeface="Open Sans" panose="020B0606030504020204" pitchFamily="34" charset="0"/>
              </a:rPr>
              <a:t>ffects</a:t>
            </a:r>
            <a:r>
              <a:rPr lang="hu-HU" sz="2400" dirty="0">
                <a:solidFill>
                  <a:srgbClr val="012851"/>
                </a:solidFill>
                <a:ea typeface="Open Sans" panose="020B0606030504020204" pitchFamily="34" charset="0"/>
                <a:cs typeface="Open Sans" panose="020B0606030504020204" pitchFamily="34" charset="0"/>
              </a:rPr>
              <a:t> </a:t>
            </a:r>
            <a:r>
              <a:rPr lang="hu-HU" sz="2400" dirty="0" err="1">
                <a:solidFill>
                  <a:srgbClr val="012851"/>
                </a:solidFill>
                <a:ea typeface="Open Sans" panose="020B0606030504020204" pitchFamily="34" charset="0"/>
                <a:cs typeface="Open Sans" panose="020B0606030504020204" pitchFamily="34" charset="0"/>
              </a:rPr>
              <a:t>on</a:t>
            </a:r>
            <a:r>
              <a:rPr lang="hu-HU" sz="2400" dirty="0">
                <a:solidFill>
                  <a:srgbClr val="012851"/>
                </a:solidFill>
                <a:ea typeface="Open Sans" panose="020B0606030504020204" pitchFamily="34" charset="0"/>
                <a:cs typeface="Open Sans" panose="020B0606030504020204" pitchFamily="34" charset="0"/>
              </a:rPr>
              <a:t> </a:t>
            </a:r>
            <a:r>
              <a:rPr lang="hu-HU" sz="2400" dirty="0" err="1">
                <a:solidFill>
                  <a:srgbClr val="012851"/>
                </a:solidFill>
                <a:ea typeface="Open Sans" panose="020B0606030504020204" pitchFamily="34" charset="0"/>
                <a:cs typeface="Open Sans" panose="020B0606030504020204" pitchFamily="34" charset="0"/>
              </a:rPr>
              <a:t>the</a:t>
            </a:r>
            <a:r>
              <a:rPr lang="hu-HU" sz="2400" dirty="0">
                <a:solidFill>
                  <a:srgbClr val="012851"/>
                </a:solidFill>
                <a:ea typeface="Open Sans" panose="020B0606030504020204" pitchFamily="34" charset="0"/>
                <a:cs typeface="Open Sans" panose="020B0606030504020204" pitchFamily="34" charset="0"/>
              </a:rPr>
              <a:t> e</a:t>
            </a:r>
            <a:r>
              <a:rPr lang="en-GB" sz="2400" dirty="0" err="1">
                <a:solidFill>
                  <a:srgbClr val="012851"/>
                </a:solidFill>
                <a:ea typeface="Open Sans" panose="020B0606030504020204" pitchFamily="34" charset="0"/>
                <a:cs typeface="Open Sans" panose="020B0606030504020204" pitchFamily="34" charset="0"/>
              </a:rPr>
              <a:t>xperimental</a:t>
            </a:r>
            <a:r>
              <a:rPr lang="en-GB" sz="2400" dirty="0">
                <a:solidFill>
                  <a:srgbClr val="012851"/>
                </a:solidFill>
                <a:ea typeface="Open Sans" panose="020B0606030504020204" pitchFamily="34" charset="0"/>
                <a:cs typeface="Open Sans" panose="020B0606030504020204" pitchFamily="34" charset="0"/>
              </a:rPr>
              <a:t> design </a:t>
            </a:r>
            <a:endParaRPr lang="hu-HU" sz="2400" dirty="0">
              <a:solidFill>
                <a:srgbClr val="012851"/>
              </a:solidFill>
              <a:ea typeface="Open Sans" panose="020B0606030504020204" pitchFamily="34" charset="0"/>
              <a:cs typeface="Open Sans" panose="020B0606030504020204" pitchFamily="34" charset="0"/>
            </a:endParaRPr>
          </a:p>
          <a:p>
            <a:pPr lvl="1"/>
            <a:r>
              <a:rPr lang="en-GB" sz="2400" dirty="0">
                <a:solidFill>
                  <a:srgbClr val="012851"/>
                </a:solidFill>
                <a:ea typeface="Open Sans" panose="020B0606030504020204" pitchFamily="34" charset="0"/>
                <a:cs typeface="Open Sans" panose="020B0606030504020204" pitchFamily="34" charset="0"/>
              </a:rPr>
              <a:t>skills</a:t>
            </a:r>
            <a:r>
              <a:rPr lang="hu-HU" sz="2400" dirty="0">
                <a:solidFill>
                  <a:srgbClr val="012851"/>
                </a:solidFill>
                <a:ea typeface="Open Sans" panose="020B0606030504020204" pitchFamily="34" charset="0"/>
                <a:cs typeface="Open Sans" panose="020B0606030504020204" pitchFamily="34" charset="0"/>
              </a:rPr>
              <a:t> and d</a:t>
            </a:r>
            <a:r>
              <a:rPr lang="en-GB" sz="2400" dirty="0" err="1">
                <a:solidFill>
                  <a:srgbClr val="012851"/>
                </a:solidFill>
                <a:ea typeface="Open Sans" panose="020B0606030504020204" pitchFamily="34" charset="0"/>
                <a:cs typeface="Open Sans" panose="020B0606030504020204" pitchFamily="34" charset="0"/>
              </a:rPr>
              <a:t>isciplinary</a:t>
            </a:r>
            <a:r>
              <a:rPr lang="en-GB" sz="2400" dirty="0">
                <a:solidFill>
                  <a:srgbClr val="012851"/>
                </a:solidFill>
                <a:ea typeface="Open Sans" panose="020B0606030504020204" pitchFamily="34" charset="0"/>
                <a:cs typeface="Open Sans" panose="020B0606030504020204" pitchFamily="34" charset="0"/>
              </a:rPr>
              <a:t> content knowledge</a:t>
            </a:r>
            <a:endParaRPr lang="hu-HU" sz="2400" dirty="0">
              <a:solidFill>
                <a:srgbClr val="012851"/>
              </a:solidFill>
              <a:ea typeface="Open Sans" panose="020B0606030504020204" pitchFamily="34" charset="0"/>
              <a:cs typeface="Open Sans" panose="020B0606030504020204" pitchFamily="34" charset="0"/>
            </a:endParaRPr>
          </a:p>
          <a:p>
            <a:pPr lvl="1"/>
            <a:r>
              <a:rPr lang="hu-HU" sz="2400" dirty="0">
                <a:solidFill>
                  <a:srgbClr val="012851"/>
                </a:solidFill>
                <a:ea typeface="Open Sans" panose="020B0606030504020204" pitchFamily="34" charset="0"/>
                <a:cs typeface="Open Sans" panose="020B0606030504020204" pitchFamily="34" charset="0"/>
              </a:rPr>
              <a:t>2. </a:t>
            </a:r>
            <a:r>
              <a:rPr lang="hu-HU" sz="2400" dirty="0" err="1">
                <a:solidFill>
                  <a:srgbClr val="012851"/>
                </a:solidFill>
                <a:ea typeface="Open Sans" panose="020B0606030504020204" pitchFamily="34" charset="0"/>
                <a:cs typeface="Open Sans" panose="020B0606030504020204" pitchFamily="34" charset="0"/>
              </a:rPr>
              <a:t>Effects</a:t>
            </a:r>
            <a:r>
              <a:rPr lang="hu-HU" sz="2400" dirty="0">
                <a:solidFill>
                  <a:srgbClr val="012851"/>
                </a:solidFill>
                <a:ea typeface="Open Sans" panose="020B0606030504020204" pitchFamily="34" charset="0"/>
                <a:cs typeface="Open Sans" panose="020B0606030504020204" pitchFamily="34" charset="0"/>
              </a:rPr>
              <a:t> </a:t>
            </a:r>
            <a:r>
              <a:rPr lang="hu-HU" sz="2400" dirty="0" err="1">
                <a:solidFill>
                  <a:srgbClr val="012851"/>
                </a:solidFill>
                <a:ea typeface="Open Sans" panose="020B0606030504020204" pitchFamily="34" charset="0"/>
                <a:cs typeface="Open Sans" panose="020B0606030504020204" pitchFamily="34" charset="0"/>
              </a:rPr>
              <a:t>on</a:t>
            </a:r>
            <a:r>
              <a:rPr lang="hu-HU" sz="2400" dirty="0">
                <a:solidFill>
                  <a:srgbClr val="012851"/>
                </a:solidFill>
                <a:ea typeface="Open Sans" panose="020B0606030504020204" pitchFamily="34" charset="0"/>
                <a:cs typeface="Open Sans" panose="020B0606030504020204" pitchFamily="34" charset="0"/>
              </a:rPr>
              <a:t> </a:t>
            </a:r>
            <a:r>
              <a:rPr lang="hu-HU" sz="2400" dirty="0" err="1">
                <a:solidFill>
                  <a:srgbClr val="012851"/>
                </a:solidFill>
                <a:ea typeface="Open Sans" panose="020B0606030504020204" pitchFamily="34" charset="0"/>
                <a:cs typeface="Open Sans" panose="020B0606030504020204" pitchFamily="34" charset="0"/>
              </a:rPr>
              <a:t>marks</a:t>
            </a:r>
            <a:r>
              <a:rPr lang="hu-HU" sz="2400" dirty="0">
                <a:solidFill>
                  <a:srgbClr val="012851"/>
                </a:solidFill>
                <a:ea typeface="Open Sans" panose="020B0606030504020204" pitchFamily="34" charset="0"/>
                <a:cs typeface="Open Sans" panose="020B0606030504020204" pitchFamily="34" charset="0"/>
              </a:rPr>
              <a:t> and a</a:t>
            </a:r>
            <a:r>
              <a:rPr lang="en-GB" sz="2400" dirty="0" err="1">
                <a:solidFill>
                  <a:srgbClr val="012851"/>
                </a:solidFill>
                <a:ea typeface="Open Sans" panose="020B0606030504020204" pitchFamily="34" charset="0"/>
                <a:cs typeface="Open Sans" panose="020B0606030504020204" pitchFamily="34" charset="0"/>
              </a:rPr>
              <a:t>ttitudes</a:t>
            </a:r>
            <a:endParaRPr lang="en-GB" sz="2400" dirty="0">
              <a:solidFill>
                <a:srgbClr val="012851"/>
              </a:solidFill>
              <a:ea typeface="Open Sans" panose="020B0606030504020204" pitchFamily="34" charset="0"/>
              <a:cs typeface="Open Sans" panose="020B0606030504020204" pitchFamily="34" charset="0"/>
            </a:endParaRPr>
          </a:p>
          <a:p>
            <a:pPr marL="514350" indent="-514350">
              <a:buFont typeface="+mj-lt"/>
              <a:buAutoNum type="romanUcPeriod"/>
            </a:pPr>
            <a:r>
              <a:rPr lang="hu-HU" sz="2400" dirty="0" err="1">
                <a:solidFill>
                  <a:srgbClr val="012851"/>
                </a:solidFill>
                <a:ea typeface="Open Sans" panose="020B0606030504020204" pitchFamily="34" charset="0"/>
                <a:cs typeface="Open Sans" panose="020B0606030504020204" pitchFamily="34" charset="0"/>
              </a:rPr>
              <a:t>Summary</a:t>
            </a:r>
            <a:r>
              <a:rPr lang="hu-HU" sz="2400" dirty="0">
                <a:solidFill>
                  <a:srgbClr val="012851"/>
                </a:solidFill>
                <a:ea typeface="Open Sans" panose="020B0606030504020204" pitchFamily="34" charset="0"/>
                <a:cs typeface="Open Sans" panose="020B0606030504020204" pitchFamily="34" charset="0"/>
              </a:rPr>
              <a:t>, c</a:t>
            </a:r>
            <a:r>
              <a:rPr lang="en-GB" sz="2400" dirty="0" err="1">
                <a:solidFill>
                  <a:srgbClr val="012851"/>
                </a:solidFill>
                <a:ea typeface="Open Sans" panose="020B0606030504020204" pitchFamily="34" charset="0"/>
                <a:cs typeface="Open Sans" panose="020B0606030504020204" pitchFamily="34" charset="0"/>
              </a:rPr>
              <a:t>onclusio</a:t>
            </a:r>
            <a:r>
              <a:rPr lang="hu-HU" sz="2400" dirty="0" err="1">
                <a:solidFill>
                  <a:srgbClr val="012851"/>
                </a:solidFill>
                <a:ea typeface="Open Sans" panose="020B0606030504020204" pitchFamily="34" charset="0"/>
                <a:cs typeface="Open Sans" panose="020B0606030504020204" pitchFamily="34" charset="0"/>
              </a:rPr>
              <a:t>ns</a:t>
            </a:r>
            <a:endParaRPr lang="en-GB" sz="2400" dirty="0">
              <a:solidFill>
                <a:srgbClr val="012851"/>
              </a:solidFill>
              <a:ea typeface="Open Sans" panose="020B0606030504020204" pitchFamily="34" charset="0"/>
              <a:cs typeface="Open Sans" panose="020B0606030504020204" pitchFamily="34" charset="0"/>
            </a:endParaRPr>
          </a:p>
        </p:txBody>
      </p:sp>
      <p:pic>
        <p:nvPicPr>
          <p:cNvPr id="10" name="Tartalom helye 14">
            <a:extLst>
              <a:ext uri="{FF2B5EF4-FFF2-40B4-BE49-F238E27FC236}">
                <a16:creationId xmlns:a16="http://schemas.microsoft.com/office/drawing/2014/main" id="{F9E9A11C-53B9-4E09-96FB-FAB945F9CB31}"/>
              </a:ext>
            </a:extLst>
          </p:cNvPr>
          <p:cNvPicPr>
            <a:picLocks noChangeAspect="1"/>
          </p:cNvPicPr>
          <p:nvPr/>
        </p:nvPicPr>
        <p:blipFill>
          <a:blip r:embed="rId2"/>
          <a:stretch>
            <a:fillRect/>
          </a:stretch>
        </p:blipFill>
        <p:spPr>
          <a:xfrm>
            <a:off x="0" y="6073787"/>
            <a:ext cx="12192000" cy="850900"/>
          </a:xfrm>
          <a:prstGeom prst="rect">
            <a:avLst/>
          </a:prstGeom>
        </p:spPr>
      </p:pic>
      <p:sp>
        <p:nvSpPr>
          <p:cNvPr id="11" name="Cím 1">
            <a:extLst>
              <a:ext uri="{FF2B5EF4-FFF2-40B4-BE49-F238E27FC236}">
                <a16:creationId xmlns:a16="http://schemas.microsoft.com/office/drawing/2014/main" id="{0B2E556E-3FCC-469A-9020-E74E90D6BEA0}"/>
              </a:ext>
            </a:extLst>
          </p:cNvPr>
          <p:cNvSpPr txBox="1">
            <a:spLocks/>
          </p:cNvSpPr>
          <p:nvPr/>
        </p:nvSpPr>
        <p:spPr>
          <a:xfrm>
            <a:off x="2240564" y="6298994"/>
            <a:ext cx="7365636" cy="3341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ECRICE 2024, </a:t>
            </a:r>
            <a:r>
              <a:rPr lang="hu-HU" sz="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Lisbon</a:t>
            </a: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hu-HU" sz="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Portugal</a:t>
            </a: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hu-HU"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06.</a:t>
            </a: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09. 2024.</a:t>
            </a:r>
            <a:endParaRPr lang="hu-HU" sz="1200"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Kép 4" descr="A képen fedett pályás, Oktatás, Tanulás, osztály látható&#10;&#10;Automatikusan generált leírás">
            <a:extLst>
              <a:ext uri="{FF2B5EF4-FFF2-40B4-BE49-F238E27FC236}">
                <a16:creationId xmlns:a16="http://schemas.microsoft.com/office/drawing/2014/main" id="{8D587827-B4F3-1B35-9B00-ACAB517FCD2A}"/>
              </a:ext>
            </a:extLst>
          </p:cNvPr>
          <p:cNvPicPr>
            <a:picLocks noChangeAspect="1"/>
          </p:cNvPicPr>
          <p:nvPr/>
        </p:nvPicPr>
        <p:blipFill>
          <a:blip r:embed="rId3"/>
          <a:stretch>
            <a:fillRect/>
          </a:stretch>
        </p:blipFill>
        <p:spPr>
          <a:xfrm>
            <a:off x="6055042" y="1234176"/>
            <a:ext cx="6062721" cy="4548072"/>
          </a:xfrm>
          <a:prstGeom prst="rect">
            <a:avLst/>
          </a:prstGeom>
        </p:spPr>
      </p:pic>
    </p:spTree>
    <p:extLst>
      <p:ext uri="{BB962C8B-B14F-4D97-AF65-F5344CB8AC3E}">
        <p14:creationId xmlns:p14="http://schemas.microsoft.com/office/powerpoint/2010/main" val="658359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11DD2953-3B3C-412C-83B3-53E08D6E6A91}"/>
              </a:ext>
            </a:extLst>
          </p:cNvPr>
          <p:cNvSpPr txBox="1"/>
          <p:nvPr/>
        </p:nvSpPr>
        <p:spPr>
          <a:xfrm>
            <a:off x="0" y="110516"/>
            <a:ext cx="12192000" cy="1077218"/>
          </a:xfrm>
          <a:prstGeom prst="rect">
            <a:avLst/>
          </a:prstGeom>
          <a:noFill/>
        </p:spPr>
        <p:txBody>
          <a:bodyPr wrap="square" rtlCol="0">
            <a:spAutoFit/>
          </a:bodyPr>
          <a:lstStyle/>
          <a:p>
            <a:pPr algn="ctr"/>
            <a:r>
              <a:rPr lang="hu-HU" sz="3200" dirty="0">
                <a:solidFill>
                  <a:srgbClr val="012851"/>
                </a:solidFill>
                <a:latin typeface="Open Sans" panose="020B0606030504020204" pitchFamily="34" charset="0"/>
                <a:ea typeface="Open Sans" panose="020B0606030504020204" pitchFamily="34" charset="0"/>
                <a:cs typeface="Open Sans" panose="020B0606030504020204" pitchFamily="34" charset="0"/>
              </a:rPr>
              <a:t>III.2.d) </a:t>
            </a:r>
            <a:r>
              <a:rPr lang="en-US" sz="3200" dirty="0">
                <a:solidFill>
                  <a:srgbClr val="012851"/>
                </a:solidFill>
                <a:latin typeface="Open Sans" panose="020B0606030504020204" pitchFamily="34" charset="0"/>
                <a:ea typeface="Open Sans" panose="020B0606030504020204" pitchFamily="34" charset="0"/>
                <a:cs typeface="Open Sans" panose="020B0606030504020204" pitchFamily="34" charset="0"/>
              </a:rPr>
              <a:t>Impact on students’ </a:t>
            </a:r>
            <a:r>
              <a:rPr lang="hu-HU" sz="3200" dirty="0" err="1">
                <a:solidFill>
                  <a:srgbClr val="012851"/>
                </a:solidFill>
                <a:latin typeface="Open Sans" panose="020B0606030504020204" pitchFamily="34" charset="0"/>
                <a:ea typeface="Open Sans" panose="020B0606030504020204" pitchFamily="34" charset="0"/>
                <a:cs typeface="Open Sans" panose="020B0606030504020204" pitchFamily="34" charset="0"/>
              </a:rPr>
              <a:t>preference</a:t>
            </a:r>
            <a:r>
              <a:rPr lang="hu-HU" sz="3200" dirty="0">
                <a:solidFill>
                  <a:srgbClr val="012851"/>
                </a:solidFill>
                <a:latin typeface="Open Sans" panose="020B0606030504020204" pitchFamily="34" charset="0"/>
                <a:ea typeface="Open Sans" panose="020B0606030504020204" pitchFamily="34" charset="0"/>
                <a:cs typeface="Open Sans" panose="020B0606030504020204" pitchFamily="34" charset="0"/>
              </a:rPr>
              <a:t> of </a:t>
            </a:r>
            <a:r>
              <a:rPr lang="hu-HU" sz="3200" dirty="0" err="1">
                <a:solidFill>
                  <a:srgbClr val="012851"/>
                </a:solidFill>
                <a:latin typeface="Open Sans" panose="020B0606030504020204" pitchFamily="34" charset="0"/>
                <a:ea typeface="Open Sans" panose="020B0606030504020204" pitchFamily="34" charset="0"/>
                <a:cs typeface="Open Sans" panose="020B0606030504020204" pitchFamily="34" charset="0"/>
              </a:rPr>
              <a:t>step-by-step</a:t>
            </a:r>
            <a:r>
              <a:rPr lang="hu-HU" sz="3200" dirty="0">
                <a:solidFill>
                  <a:srgbClr val="012851"/>
                </a:solidFill>
                <a:latin typeface="Open Sans" panose="020B0606030504020204" pitchFamily="34" charset="0"/>
                <a:ea typeface="Open Sans" panose="020B0606030504020204" pitchFamily="34" charset="0"/>
                <a:cs typeface="Open Sans" panose="020B0606030504020204" pitchFamily="34" charset="0"/>
              </a:rPr>
              <a:t> </a:t>
            </a:r>
            <a:r>
              <a:rPr lang="hu-HU" sz="3200" dirty="0" err="1">
                <a:solidFill>
                  <a:srgbClr val="012851"/>
                </a:solidFill>
                <a:latin typeface="Open Sans" panose="020B0606030504020204" pitchFamily="34" charset="0"/>
                <a:ea typeface="Open Sans" panose="020B0606030504020204" pitchFamily="34" charset="0"/>
                <a:cs typeface="Open Sans" panose="020B0606030504020204" pitchFamily="34" charset="0"/>
              </a:rPr>
              <a:t>experiments</a:t>
            </a:r>
            <a:r>
              <a:rPr lang="hu-HU" sz="3200" dirty="0">
                <a:solidFill>
                  <a:srgbClr val="012851"/>
                </a:solidFill>
                <a:latin typeface="Open Sans" panose="020B0606030504020204" pitchFamily="34" charset="0"/>
                <a:ea typeface="Open Sans" panose="020B0606030504020204" pitchFamily="34" charset="0"/>
                <a:cs typeface="Open Sans" panose="020B0606030504020204" pitchFamily="34" charset="0"/>
              </a:rPr>
              <a:t> </a:t>
            </a:r>
            <a:r>
              <a:rPr lang="hu-HU" sz="3200" dirty="0" err="1">
                <a:solidFill>
                  <a:srgbClr val="012851"/>
                </a:solidFill>
                <a:latin typeface="Open Sans" panose="020B0606030504020204" pitchFamily="34" charset="0"/>
                <a:ea typeface="Open Sans" panose="020B0606030504020204" pitchFamily="34" charset="0"/>
                <a:cs typeface="Open Sans" panose="020B0606030504020204" pitchFamily="34" charset="0"/>
              </a:rPr>
              <a:t>to</a:t>
            </a:r>
            <a:r>
              <a:rPr lang="hu-HU" sz="3200" dirty="0">
                <a:solidFill>
                  <a:srgbClr val="012851"/>
                </a:solidFill>
                <a:latin typeface="Open Sans" panose="020B0606030504020204" pitchFamily="34" charset="0"/>
                <a:ea typeface="Open Sans" panose="020B0606030504020204" pitchFamily="34" charset="0"/>
                <a:cs typeface="Open Sans" panose="020B0606030504020204" pitchFamily="34" charset="0"/>
              </a:rPr>
              <a:t> </a:t>
            </a:r>
            <a:r>
              <a:rPr lang="hu-HU" sz="3200" dirty="0" err="1">
                <a:solidFill>
                  <a:srgbClr val="012851"/>
                </a:solidFill>
                <a:latin typeface="Open Sans" panose="020B0606030504020204" pitchFamily="34" charset="0"/>
                <a:ea typeface="Open Sans" panose="020B0606030504020204" pitchFamily="34" charset="0"/>
                <a:cs typeface="Open Sans" panose="020B0606030504020204" pitchFamily="34" charset="0"/>
              </a:rPr>
              <a:t>experimental</a:t>
            </a:r>
            <a:r>
              <a:rPr lang="hu-HU" sz="3200" dirty="0">
                <a:solidFill>
                  <a:srgbClr val="012851"/>
                </a:solidFill>
                <a:latin typeface="Open Sans" panose="020B0606030504020204" pitchFamily="34" charset="0"/>
                <a:ea typeface="Open Sans" panose="020B0606030504020204" pitchFamily="34" charset="0"/>
                <a:cs typeface="Open Sans" panose="020B0606030504020204" pitchFamily="34" charset="0"/>
              </a:rPr>
              <a:t> design</a:t>
            </a:r>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(5-point Likert </a:t>
            </a:r>
            <a:r>
              <a:rPr lang="hu-HU" sz="3200" dirty="0" err="1">
                <a:solidFill>
                  <a:srgbClr val="012863"/>
                </a:solidFill>
                <a:latin typeface="Open Sans" panose="020B0606030504020204" pitchFamily="34" charset="0"/>
                <a:ea typeface="Open Sans" panose="020B0606030504020204" pitchFamily="34" charset="0"/>
                <a:cs typeface="Open Sans" panose="020B0606030504020204" pitchFamily="34" charset="0"/>
              </a:rPr>
              <a:t>scale</a:t>
            </a:r>
            <a:r>
              <a:rPr lang="hu-HU"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 </a:t>
            </a:r>
            <a:endParaRPr lang="hu-HU" sz="3200" dirty="0">
              <a:solidFill>
                <a:srgbClr val="01285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Egyenes összekötő 5">
            <a:extLst>
              <a:ext uri="{FF2B5EF4-FFF2-40B4-BE49-F238E27FC236}">
                <a16:creationId xmlns:a16="http://schemas.microsoft.com/office/drawing/2014/main" id="{F2B5A38B-F1A4-46E5-A546-D8DA8D39A774}"/>
              </a:ext>
            </a:extLst>
          </p:cNvPr>
          <p:cNvCxnSpPr/>
          <p:nvPr/>
        </p:nvCxnSpPr>
        <p:spPr>
          <a:xfrm>
            <a:off x="838200" y="1145220"/>
            <a:ext cx="10676138" cy="0"/>
          </a:xfrm>
          <a:prstGeom prst="line">
            <a:avLst/>
          </a:prstGeom>
          <a:ln>
            <a:solidFill>
              <a:srgbClr val="012851"/>
            </a:solidFill>
          </a:ln>
        </p:spPr>
        <p:style>
          <a:lnRef idx="1">
            <a:schemeClr val="accent1"/>
          </a:lnRef>
          <a:fillRef idx="0">
            <a:schemeClr val="accent1"/>
          </a:fillRef>
          <a:effectRef idx="0">
            <a:schemeClr val="accent1"/>
          </a:effectRef>
          <a:fontRef idx="minor">
            <a:schemeClr val="tx1"/>
          </a:fontRef>
        </p:style>
      </p:cxnSp>
      <p:pic>
        <p:nvPicPr>
          <p:cNvPr id="10" name="Tartalom helye 14">
            <a:extLst>
              <a:ext uri="{FF2B5EF4-FFF2-40B4-BE49-F238E27FC236}">
                <a16:creationId xmlns:a16="http://schemas.microsoft.com/office/drawing/2014/main" id="{F9E9A11C-53B9-4E09-96FB-FAB945F9CB31}"/>
              </a:ext>
            </a:extLst>
          </p:cNvPr>
          <p:cNvPicPr>
            <a:picLocks noChangeAspect="1"/>
          </p:cNvPicPr>
          <p:nvPr/>
        </p:nvPicPr>
        <p:blipFill>
          <a:blip r:embed="rId2"/>
          <a:stretch>
            <a:fillRect/>
          </a:stretch>
        </p:blipFill>
        <p:spPr>
          <a:xfrm>
            <a:off x="0" y="6176782"/>
            <a:ext cx="12192000" cy="850900"/>
          </a:xfrm>
          <a:prstGeom prst="rect">
            <a:avLst/>
          </a:prstGeom>
        </p:spPr>
      </p:pic>
      <p:sp>
        <p:nvSpPr>
          <p:cNvPr id="11" name="Cím 1">
            <a:extLst>
              <a:ext uri="{FF2B5EF4-FFF2-40B4-BE49-F238E27FC236}">
                <a16:creationId xmlns:a16="http://schemas.microsoft.com/office/drawing/2014/main" id="{0B2E556E-3FCC-469A-9020-E74E90D6BEA0}"/>
              </a:ext>
            </a:extLst>
          </p:cNvPr>
          <p:cNvSpPr txBox="1">
            <a:spLocks/>
          </p:cNvSpPr>
          <p:nvPr/>
        </p:nvSpPr>
        <p:spPr>
          <a:xfrm>
            <a:off x="2277212" y="6205930"/>
            <a:ext cx="7365636" cy="3341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ECRICE 2024, </a:t>
            </a:r>
            <a:r>
              <a:rPr lang="hu-HU" sz="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Lisbon</a:t>
            </a: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hu-HU" sz="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Portugal</a:t>
            </a: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hu-HU"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06.</a:t>
            </a: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09. 2024.</a:t>
            </a:r>
            <a:endParaRPr lang="hu-HU" sz="1200"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Szövegdoboz 3">
            <a:extLst>
              <a:ext uri="{FF2B5EF4-FFF2-40B4-BE49-F238E27FC236}">
                <a16:creationId xmlns:a16="http://schemas.microsoft.com/office/drawing/2014/main" id="{13650AC3-8394-4351-872B-A298BB4A96F4}"/>
              </a:ext>
            </a:extLst>
          </p:cNvPr>
          <p:cNvSpPr txBox="1"/>
          <p:nvPr/>
        </p:nvSpPr>
        <p:spPr>
          <a:xfrm>
            <a:off x="1310666" y="5248594"/>
            <a:ext cx="10446642" cy="830997"/>
          </a:xfrm>
          <a:prstGeom prst="rect">
            <a:avLst/>
          </a:prstGeom>
          <a:noFill/>
        </p:spPr>
        <p:txBody>
          <a:bodyPr wrap="none" rtlCol="0">
            <a:spAutoFit/>
          </a:bodyPr>
          <a:lstStyle/>
          <a:p>
            <a:pPr marL="342900" indent="-342900">
              <a:buFont typeface="Arial" panose="020B0604020202020204" pitchFamily="34" charset="0"/>
              <a:buChar char="•"/>
            </a:pPr>
            <a:r>
              <a:rPr lang="en-GB" sz="2400" dirty="0"/>
              <a:t>The lower the value the less student rejects experiment designing activities.</a:t>
            </a:r>
          </a:p>
          <a:p>
            <a:pPr marL="342900" indent="-342900">
              <a:buFont typeface="Arial" panose="020B0604020202020204" pitchFamily="34" charset="0"/>
              <a:buChar char="•"/>
            </a:pPr>
            <a:r>
              <a:rPr lang="en-GB" sz="2400" dirty="0"/>
              <a:t>Group 3 rejects </a:t>
            </a:r>
            <a:r>
              <a:rPr lang="hu-HU" sz="2400" dirty="0" err="1"/>
              <a:t>slightly</a:t>
            </a:r>
            <a:r>
              <a:rPr lang="hu-HU" sz="2400" dirty="0"/>
              <a:t> </a:t>
            </a:r>
            <a:r>
              <a:rPr lang="en-GB" sz="2400" dirty="0"/>
              <a:t>less the experimental design than the other two groups. </a:t>
            </a:r>
          </a:p>
        </p:txBody>
      </p:sp>
      <p:graphicFrame>
        <p:nvGraphicFramePr>
          <p:cNvPr id="8" name="Diagram 7">
            <a:extLst>
              <a:ext uri="{FF2B5EF4-FFF2-40B4-BE49-F238E27FC236}">
                <a16:creationId xmlns:a16="http://schemas.microsoft.com/office/drawing/2014/main" id="{1478BBFB-B77F-4DDA-AE7A-D41A7170D7BD}"/>
              </a:ext>
            </a:extLst>
          </p:cNvPr>
          <p:cNvGraphicFramePr/>
          <p:nvPr>
            <p:extLst>
              <p:ext uri="{D42A27DB-BD31-4B8C-83A1-F6EECF244321}">
                <p14:modId xmlns:p14="http://schemas.microsoft.com/office/powerpoint/2010/main" val="145755801"/>
              </p:ext>
            </p:extLst>
          </p:nvPr>
        </p:nvGraphicFramePr>
        <p:xfrm>
          <a:off x="2774293" y="1174369"/>
          <a:ext cx="7046246" cy="40742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374678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11DD2953-3B3C-412C-83B3-53E08D6E6A91}"/>
              </a:ext>
            </a:extLst>
          </p:cNvPr>
          <p:cNvSpPr txBox="1"/>
          <p:nvPr/>
        </p:nvSpPr>
        <p:spPr>
          <a:xfrm>
            <a:off x="777960" y="206952"/>
            <a:ext cx="11336147" cy="584775"/>
          </a:xfrm>
          <a:prstGeom prst="rect">
            <a:avLst/>
          </a:prstGeom>
          <a:noFill/>
        </p:spPr>
        <p:txBody>
          <a:bodyPr wrap="square" rtlCol="0">
            <a:spAutoFit/>
          </a:bodyPr>
          <a:lstStyle/>
          <a:p>
            <a:r>
              <a:rPr lang="hu-HU" sz="3200" dirty="0">
                <a:solidFill>
                  <a:srgbClr val="012851"/>
                </a:solidFill>
                <a:latin typeface="Open Sans" panose="020B0606030504020204" pitchFamily="34" charset="0"/>
                <a:ea typeface="Open Sans" panose="020B0606030504020204" pitchFamily="34" charset="0"/>
                <a:cs typeface="Open Sans" panose="020B0606030504020204" pitchFamily="34" charset="0"/>
              </a:rPr>
              <a:t>IV. C</a:t>
            </a:r>
            <a:r>
              <a:rPr lang="en-GB" sz="3200" dirty="0" err="1">
                <a:solidFill>
                  <a:srgbClr val="012851"/>
                </a:solidFill>
                <a:ea typeface="Open Sans" panose="020B0606030504020204" pitchFamily="34" charset="0"/>
                <a:cs typeface="Open Sans" panose="020B0606030504020204" pitchFamily="34" charset="0"/>
              </a:rPr>
              <a:t>onclusion</a:t>
            </a:r>
            <a:r>
              <a:rPr lang="hu-HU" sz="3200" dirty="0">
                <a:solidFill>
                  <a:srgbClr val="012851"/>
                </a:solidFill>
                <a:ea typeface="Open Sans" panose="020B0606030504020204" pitchFamily="34" charset="0"/>
                <a:cs typeface="Open Sans" panose="020B0606030504020204" pitchFamily="34" charset="0"/>
              </a:rPr>
              <a:t>s</a:t>
            </a:r>
            <a:endParaRPr lang="en-GB" sz="3200" dirty="0">
              <a:solidFill>
                <a:srgbClr val="012851"/>
              </a:solidFill>
              <a:ea typeface="Open Sans" panose="020B0606030504020204" pitchFamily="34" charset="0"/>
              <a:cs typeface="Open Sans" panose="020B0606030504020204" pitchFamily="34" charset="0"/>
            </a:endParaRPr>
          </a:p>
        </p:txBody>
      </p:sp>
      <p:cxnSp>
        <p:nvCxnSpPr>
          <p:cNvPr id="6" name="Egyenes összekötő 5">
            <a:extLst>
              <a:ext uri="{FF2B5EF4-FFF2-40B4-BE49-F238E27FC236}">
                <a16:creationId xmlns:a16="http://schemas.microsoft.com/office/drawing/2014/main" id="{F2B5A38B-F1A4-46E5-A546-D8DA8D39A774}"/>
              </a:ext>
            </a:extLst>
          </p:cNvPr>
          <p:cNvCxnSpPr/>
          <p:nvPr/>
        </p:nvCxnSpPr>
        <p:spPr>
          <a:xfrm>
            <a:off x="838200" y="1145220"/>
            <a:ext cx="10676138" cy="0"/>
          </a:xfrm>
          <a:prstGeom prst="line">
            <a:avLst/>
          </a:prstGeom>
          <a:ln>
            <a:solidFill>
              <a:srgbClr val="012851"/>
            </a:solidFill>
          </a:ln>
        </p:spPr>
        <p:style>
          <a:lnRef idx="1">
            <a:schemeClr val="accent1"/>
          </a:lnRef>
          <a:fillRef idx="0">
            <a:schemeClr val="accent1"/>
          </a:fillRef>
          <a:effectRef idx="0">
            <a:schemeClr val="accent1"/>
          </a:effectRef>
          <a:fontRef idx="minor">
            <a:schemeClr val="tx1"/>
          </a:fontRef>
        </p:style>
      </p:cxnSp>
      <p:pic>
        <p:nvPicPr>
          <p:cNvPr id="10" name="Tartalom helye 14">
            <a:extLst>
              <a:ext uri="{FF2B5EF4-FFF2-40B4-BE49-F238E27FC236}">
                <a16:creationId xmlns:a16="http://schemas.microsoft.com/office/drawing/2014/main" id="{F9E9A11C-53B9-4E09-96FB-FAB945F9CB31}"/>
              </a:ext>
            </a:extLst>
          </p:cNvPr>
          <p:cNvPicPr>
            <a:picLocks noChangeAspect="1"/>
          </p:cNvPicPr>
          <p:nvPr/>
        </p:nvPicPr>
        <p:blipFill>
          <a:blip r:embed="rId2"/>
          <a:stretch>
            <a:fillRect/>
          </a:stretch>
        </p:blipFill>
        <p:spPr>
          <a:xfrm>
            <a:off x="0" y="6176782"/>
            <a:ext cx="12192000" cy="850900"/>
          </a:xfrm>
          <a:prstGeom prst="rect">
            <a:avLst/>
          </a:prstGeom>
        </p:spPr>
      </p:pic>
      <p:sp>
        <p:nvSpPr>
          <p:cNvPr id="11" name="Cím 1">
            <a:extLst>
              <a:ext uri="{FF2B5EF4-FFF2-40B4-BE49-F238E27FC236}">
                <a16:creationId xmlns:a16="http://schemas.microsoft.com/office/drawing/2014/main" id="{0B2E556E-3FCC-469A-9020-E74E90D6BEA0}"/>
              </a:ext>
            </a:extLst>
          </p:cNvPr>
          <p:cNvSpPr txBox="1">
            <a:spLocks/>
          </p:cNvSpPr>
          <p:nvPr/>
        </p:nvSpPr>
        <p:spPr>
          <a:xfrm>
            <a:off x="2240564" y="6298994"/>
            <a:ext cx="7365636" cy="3341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ECRICE 2024, </a:t>
            </a:r>
            <a:r>
              <a:rPr lang="hu-HU" sz="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Lisbon</a:t>
            </a: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hu-HU" sz="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Portugal</a:t>
            </a: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hu-HU"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06.</a:t>
            </a: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09. 2024.</a:t>
            </a:r>
            <a:endParaRPr lang="hu-HU" sz="1200"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Szövegdoboz 7">
            <a:extLst>
              <a:ext uri="{FF2B5EF4-FFF2-40B4-BE49-F238E27FC236}">
                <a16:creationId xmlns:a16="http://schemas.microsoft.com/office/drawing/2014/main" id="{69372E34-8153-60C5-21F6-3840CBCEF898}"/>
              </a:ext>
            </a:extLst>
          </p:cNvPr>
          <p:cNvSpPr txBox="1"/>
          <p:nvPr/>
        </p:nvSpPr>
        <p:spPr>
          <a:xfrm>
            <a:off x="333399" y="1251510"/>
            <a:ext cx="11580573" cy="4893647"/>
          </a:xfrm>
          <a:prstGeom prst="rect">
            <a:avLst/>
          </a:prstGeom>
          <a:noFill/>
        </p:spPr>
        <p:txBody>
          <a:bodyPr wrap="square">
            <a:spAutoFit/>
          </a:bodyPr>
          <a:lstStyle/>
          <a:p>
            <a:pPr marL="342900" indent="-342900">
              <a:buFont typeface="Arial" panose="020B0604020202020204" pitchFamily="34" charset="0"/>
              <a:buChar char="•"/>
            </a:pPr>
            <a:r>
              <a:rPr lang="hu-HU" sz="2400" b="1" dirty="0"/>
              <a:t>D</a:t>
            </a:r>
            <a:r>
              <a:rPr lang="en-GB" sz="2400" b="1" dirty="0" err="1"/>
              <a:t>irect</a:t>
            </a:r>
            <a:r>
              <a:rPr lang="en-GB" sz="2400" b="1" dirty="0"/>
              <a:t> teaching of experimental design</a:t>
            </a:r>
            <a:r>
              <a:rPr lang="hu-HU" sz="2400" b="1" dirty="0"/>
              <a:t> </a:t>
            </a:r>
            <a:r>
              <a:rPr lang="hu-HU" sz="2400" b="1" dirty="0" err="1"/>
              <a:t>by</a:t>
            </a:r>
            <a:r>
              <a:rPr lang="hu-HU" sz="2400" b="1" dirty="0"/>
              <a:t> </a:t>
            </a:r>
            <a:r>
              <a:rPr lang="hu-HU" sz="2400" b="1" dirty="0" err="1">
                <a:highlight>
                  <a:srgbClr val="FFFF00"/>
                </a:highlight>
              </a:rPr>
              <a:t>using</a:t>
            </a:r>
            <a:r>
              <a:rPr lang="hu-HU" sz="2400" b="1" dirty="0">
                <a:highlight>
                  <a:srgbClr val="FFFF00"/>
                </a:highlight>
              </a:rPr>
              <a:t> </a:t>
            </a:r>
            <a:r>
              <a:rPr lang="hu-HU" sz="2400" b="1" dirty="0" err="1">
                <a:highlight>
                  <a:srgbClr val="FFFF00"/>
                </a:highlight>
              </a:rPr>
              <a:t>the</a:t>
            </a:r>
            <a:r>
              <a:rPr lang="hu-HU" sz="2400" b="1" dirty="0">
                <a:highlight>
                  <a:srgbClr val="FFFF00"/>
                </a:highlight>
              </a:rPr>
              <a:t> </a:t>
            </a:r>
            <a:r>
              <a:rPr lang="hu-HU" sz="2400" b="1" dirty="0" err="1">
                <a:highlight>
                  <a:srgbClr val="FFFF00"/>
                </a:highlight>
              </a:rPr>
              <a:t>scheme</a:t>
            </a:r>
            <a:r>
              <a:rPr lang="hu-HU" sz="2400" b="1" dirty="0"/>
              <a:t>:</a:t>
            </a:r>
          </a:p>
          <a:p>
            <a:pPr marL="800100" lvl="1" indent="-342900">
              <a:buFont typeface="Arial" panose="020B0604020202020204" pitchFamily="34" charset="0"/>
              <a:buChar char="•"/>
            </a:pPr>
            <a:r>
              <a:rPr lang="hu-HU" sz="2400" b="1" dirty="0">
                <a:solidFill>
                  <a:srgbClr val="00B050"/>
                </a:solidFill>
              </a:rPr>
              <a:t>Group 3: </a:t>
            </a:r>
            <a:r>
              <a:rPr lang="hu-HU" sz="2400" b="1" dirty="0" err="1">
                <a:solidFill>
                  <a:srgbClr val="00B050"/>
                </a:solidFill>
              </a:rPr>
              <a:t>small</a:t>
            </a:r>
            <a:r>
              <a:rPr lang="hu-HU" sz="2400" b="1" dirty="0">
                <a:solidFill>
                  <a:srgbClr val="00B050"/>
                </a:solidFill>
              </a:rPr>
              <a:t> </a:t>
            </a:r>
            <a:r>
              <a:rPr lang="hu-HU" sz="2400" b="1" dirty="0" err="1">
                <a:solidFill>
                  <a:srgbClr val="00B050"/>
                </a:solidFill>
              </a:rPr>
              <a:t>positive</a:t>
            </a:r>
            <a:r>
              <a:rPr lang="hu-HU" sz="2400" b="1" dirty="0">
                <a:solidFill>
                  <a:srgbClr val="00B050"/>
                </a:solidFill>
              </a:rPr>
              <a:t> </a:t>
            </a:r>
            <a:r>
              <a:rPr lang="hu-HU" sz="2400" b="1" dirty="0" err="1">
                <a:solidFill>
                  <a:srgbClr val="00B050"/>
                </a:solidFill>
              </a:rPr>
              <a:t>effect</a:t>
            </a:r>
            <a:r>
              <a:rPr lang="hu-HU" sz="2400" b="1" dirty="0">
                <a:solidFill>
                  <a:srgbClr val="00B050"/>
                </a:solidFill>
              </a:rPr>
              <a:t> BEFORE </a:t>
            </a:r>
            <a:r>
              <a:rPr lang="hu-HU" sz="2400" b="1" dirty="0" err="1">
                <a:solidFill>
                  <a:srgbClr val="00B050"/>
                </a:solidFill>
              </a:rPr>
              <a:t>the</a:t>
            </a:r>
            <a:r>
              <a:rPr lang="hu-HU" sz="2400" b="1" dirty="0">
                <a:solidFill>
                  <a:srgbClr val="00B050"/>
                </a:solidFill>
              </a:rPr>
              <a:t> </a:t>
            </a:r>
            <a:r>
              <a:rPr lang="hu-HU" sz="2400" b="1" dirty="0" err="1">
                <a:solidFill>
                  <a:srgbClr val="00B050"/>
                </a:solidFill>
              </a:rPr>
              <a:t>experiment</a:t>
            </a:r>
            <a:r>
              <a:rPr lang="hu-HU" sz="2400" b="1" dirty="0">
                <a:solidFill>
                  <a:srgbClr val="00B050"/>
                </a:solidFill>
                <a:cs typeface="Calibri" panose="020F0502020204030204" pitchFamily="34" charset="0"/>
              </a:rPr>
              <a:t>→ </a:t>
            </a:r>
            <a:r>
              <a:rPr lang="hu-HU" sz="2400" b="1" dirty="0" err="1">
                <a:solidFill>
                  <a:srgbClr val="00B050"/>
                </a:solidFill>
                <a:cs typeface="Calibri" panose="020F0502020204030204" pitchFamily="34" charset="0"/>
              </a:rPr>
              <a:t>seems</a:t>
            </a:r>
            <a:r>
              <a:rPr lang="hu-HU" sz="2400" b="1" dirty="0">
                <a:solidFill>
                  <a:srgbClr val="00B050"/>
                </a:solidFill>
                <a:cs typeface="Calibri" panose="020F0502020204030204" pitchFamily="34" charset="0"/>
              </a:rPr>
              <a:t> </a:t>
            </a:r>
            <a:r>
              <a:rPr lang="hu-HU" sz="2400" b="1" dirty="0" err="1">
                <a:solidFill>
                  <a:srgbClr val="00B050"/>
                </a:solidFill>
                <a:cs typeface="Calibri" panose="020F0502020204030204" pitchFamily="34" charset="0"/>
              </a:rPr>
              <a:t>to</a:t>
            </a:r>
            <a:r>
              <a:rPr lang="hu-HU" sz="2400" b="1" dirty="0">
                <a:solidFill>
                  <a:srgbClr val="00B050"/>
                </a:solidFill>
                <a:cs typeface="Calibri" panose="020F0502020204030204" pitchFamily="34" charset="0"/>
              </a:rPr>
              <a:t> be </a:t>
            </a:r>
            <a:r>
              <a:rPr lang="hu-HU" sz="2400" b="1" dirty="0" err="1">
                <a:solidFill>
                  <a:srgbClr val="00B050"/>
                </a:solidFill>
                <a:cs typeface="Calibri" panose="020F0502020204030204" pitchFamily="34" charset="0"/>
              </a:rPr>
              <a:t>worth</a:t>
            </a:r>
            <a:r>
              <a:rPr lang="hu-HU" sz="2400" b="1" dirty="0">
                <a:solidFill>
                  <a:srgbClr val="00B050"/>
                </a:solidFill>
                <a:cs typeface="Calibri" panose="020F0502020204030204" pitchFamily="34" charset="0"/>
              </a:rPr>
              <a:t> </a:t>
            </a:r>
            <a:r>
              <a:rPr lang="hu-HU" sz="2400" b="1" dirty="0" err="1">
                <a:solidFill>
                  <a:srgbClr val="00B050"/>
                </a:solidFill>
                <a:cs typeface="Calibri" panose="020F0502020204030204" pitchFamily="34" charset="0"/>
              </a:rPr>
              <a:t>using</a:t>
            </a:r>
            <a:r>
              <a:rPr lang="hu-HU" sz="2400" b="1" dirty="0">
                <a:solidFill>
                  <a:srgbClr val="00B050"/>
                </a:solidFill>
                <a:cs typeface="Calibri" panose="020F0502020204030204" pitchFamily="34" charset="0"/>
              </a:rPr>
              <a:t> </a:t>
            </a:r>
            <a:r>
              <a:rPr lang="hu-HU" sz="2400" b="1" dirty="0" err="1">
                <a:solidFill>
                  <a:srgbClr val="00B050"/>
                </a:solidFill>
                <a:cs typeface="Calibri" panose="020F0502020204030204" pitchFamily="34" charset="0"/>
              </a:rPr>
              <a:t>it</a:t>
            </a:r>
            <a:r>
              <a:rPr lang="hu-HU" sz="2400" b="1" dirty="0">
                <a:solidFill>
                  <a:srgbClr val="00B050"/>
                </a:solidFill>
                <a:cs typeface="Calibri" panose="020F0502020204030204" pitchFamily="34" charset="0"/>
              </a:rPr>
              <a:t>;</a:t>
            </a:r>
          </a:p>
          <a:p>
            <a:pPr marL="800100" lvl="1" indent="-342900">
              <a:buFont typeface="Arial" panose="020B0604020202020204" pitchFamily="34" charset="0"/>
              <a:buChar char="•"/>
            </a:pPr>
            <a:r>
              <a:rPr lang="hu-HU" sz="2400" b="1" dirty="0">
                <a:solidFill>
                  <a:srgbClr val="FF0000"/>
                </a:solidFill>
                <a:cs typeface="Calibri" panose="020F0502020204030204" pitchFamily="34" charset="0"/>
              </a:rPr>
              <a:t>Group 2: AFTER </a:t>
            </a:r>
            <a:r>
              <a:rPr lang="hu-HU" sz="2400" b="1" dirty="0" err="1">
                <a:solidFill>
                  <a:srgbClr val="FF0000"/>
                </a:solidFill>
                <a:cs typeface="Calibri" panose="020F0502020204030204" pitchFamily="34" charset="0"/>
              </a:rPr>
              <a:t>the</a:t>
            </a:r>
            <a:r>
              <a:rPr lang="hu-HU" sz="2400" b="1" dirty="0">
                <a:solidFill>
                  <a:srgbClr val="FF0000"/>
                </a:solidFill>
                <a:cs typeface="Calibri" panose="020F0502020204030204" pitchFamily="34" charset="0"/>
              </a:rPr>
              <a:t> </a:t>
            </a:r>
            <a:r>
              <a:rPr lang="hu-HU" sz="2400" b="1" dirty="0" err="1">
                <a:solidFill>
                  <a:srgbClr val="FF0000"/>
                </a:solidFill>
                <a:cs typeface="Calibri" panose="020F0502020204030204" pitchFamily="34" charset="0"/>
              </a:rPr>
              <a:t>step-by-step</a:t>
            </a:r>
            <a:r>
              <a:rPr lang="hu-HU" sz="2400" b="1" dirty="0">
                <a:solidFill>
                  <a:srgbClr val="FF0000"/>
                </a:solidFill>
                <a:cs typeface="Calibri" panose="020F0502020204030204" pitchFamily="34" charset="0"/>
              </a:rPr>
              <a:t> </a:t>
            </a:r>
            <a:r>
              <a:rPr lang="hu-HU" sz="2400" b="1" dirty="0" err="1">
                <a:solidFill>
                  <a:srgbClr val="FF0000"/>
                </a:solidFill>
                <a:cs typeface="Calibri" panose="020F0502020204030204" pitchFamily="34" charset="0"/>
              </a:rPr>
              <a:t>experimentt</a:t>
            </a:r>
            <a:r>
              <a:rPr lang="hu-HU" sz="2400" b="1" dirty="0">
                <a:solidFill>
                  <a:srgbClr val="FF0000"/>
                </a:solidFill>
                <a:cs typeface="Calibri" panose="020F0502020204030204" pitchFamily="34" charset="0"/>
              </a:rPr>
              <a:t> </a:t>
            </a:r>
            <a:r>
              <a:rPr lang="hu-HU" sz="2400" b="1" dirty="0" err="1">
                <a:solidFill>
                  <a:srgbClr val="FF0000"/>
                </a:solidFill>
                <a:cs typeface="Calibri" panose="020F0502020204030204" pitchFamily="34" charset="0"/>
              </a:rPr>
              <a:t>does</a:t>
            </a:r>
            <a:r>
              <a:rPr lang="hu-HU" sz="2400" b="1" dirty="0">
                <a:solidFill>
                  <a:srgbClr val="FF0000"/>
                </a:solidFill>
                <a:cs typeface="Calibri" panose="020F0502020204030204" pitchFamily="34" charset="0"/>
              </a:rPr>
              <a:t> </a:t>
            </a:r>
            <a:r>
              <a:rPr lang="hu-HU" sz="2400" b="1" dirty="0" err="1">
                <a:solidFill>
                  <a:srgbClr val="FF0000"/>
                </a:solidFill>
                <a:cs typeface="Calibri" panose="020F0502020204030204" pitchFamily="34" charset="0"/>
              </a:rPr>
              <a:t>not</a:t>
            </a:r>
            <a:r>
              <a:rPr lang="hu-HU" sz="2400" b="1" dirty="0">
                <a:solidFill>
                  <a:srgbClr val="FF0000"/>
                </a:solidFill>
                <a:cs typeface="Calibri" panose="020F0502020204030204" pitchFamily="34" charset="0"/>
              </a:rPr>
              <a:t> </a:t>
            </a:r>
            <a:r>
              <a:rPr lang="hu-HU" sz="2400" b="1" dirty="0" err="1">
                <a:solidFill>
                  <a:srgbClr val="FF0000"/>
                </a:solidFill>
                <a:cs typeface="Calibri" panose="020F0502020204030204" pitchFamily="34" charset="0"/>
              </a:rPr>
              <a:t>seem</a:t>
            </a:r>
            <a:r>
              <a:rPr lang="hu-HU" sz="2400" b="1" dirty="0">
                <a:solidFill>
                  <a:srgbClr val="FF0000"/>
                </a:solidFill>
                <a:cs typeface="Calibri" panose="020F0502020204030204" pitchFamily="34" charset="0"/>
              </a:rPr>
              <a:t> </a:t>
            </a:r>
            <a:r>
              <a:rPr lang="hu-HU" sz="2400" b="1" dirty="0" err="1">
                <a:solidFill>
                  <a:srgbClr val="FF0000"/>
                </a:solidFill>
                <a:cs typeface="Calibri" panose="020F0502020204030204" pitchFamily="34" charset="0"/>
              </a:rPr>
              <a:t>to</a:t>
            </a:r>
            <a:r>
              <a:rPr lang="hu-HU" sz="2400" b="1" dirty="0">
                <a:solidFill>
                  <a:srgbClr val="FF0000"/>
                </a:solidFill>
                <a:cs typeface="Calibri" panose="020F0502020204030204" pitchFamily="34" charset="0"/>
              </a:rPr>
              <a:t> </a:t>
            </a:r>
            <a:r>
              <a:rPr lang="hu-HU" sz="2400" b="1" dirty="0" err="1">
                <a:solidFill>
                  <a:srgbClr val="FF0000"/>
                </a:solidFill>
                <a:cs typeface="Calibri" panose="020F0502020204030204" pitchFamily="34" charset="0"/>
              </a:rPr>
              <a:t>work</a:t>
            </a:r>
            <a:r>
              <a:rPr lang="hu-HU" sz="2400" b="1" dirty="0">
                <a:solidFill>
                  <a:srgbClr val="FF0000"/>
                </a:solidFill>
                <a:cs typeface="Calibri" panose="020F0502020204030204" pitchFamily="34" charset="0"/>
              </a:rPr>
              <a:t>.</a:t>
            </a:r>
            <a:endParaRPr lang="hu-HU" sz="2400" b="1" dirty="0"/>
          </a:p>
          <a:p>
            <a:pPr marL="342900" indent="-342900">
              <a:buFont typeface="Arial" panose="020B0604020202020204" pitchFamily="34" charset="0"/>
              <a:buChar char="•"/>
            </a:pPr>
            <a:r>
              <a:rPr lang="hu-HU" sz="2400" b="1" dirty="0" err="1"/>
              <a:t>Preliminary</a:t>
            </a:r>
            <a:r>
              <a:rPr lang="hu-HU" sz="2400" b="1" dirty="0"/>
              <a:t> </a:t>
            </a:r>
            <a:r>
              <a:rPr lang="hu-HU" sz="2400" b="1" dirty="0" err="1"/>
              <a:t>knowledge</a:t>
            </a:r>
            <a:r>
              <a:rPr lang="hu-HU" sz="2400" b="1" dirty="0"/>
              <a:t> (T0) had </a:t>
            </a:r>
            <a:r>
              <a:rPr lang="hu-HU" sz="2400" b="1" dirty="0" err="1"/>
              <a:t>the</a:t>
            </a:r>
            <a:r>
              <a:rPr lang="hu-HU" sz="2400" b="1" dirty="0"/>
              <a:t> </a:t>
            </a:r>
            <a:r>
              <a:rPr lang="hu-HU" sz="2400" b="1" dirty="0" err="1"/>
              <a:t>strongest</a:t>
            </a:r>
            <a:r>
              <a:rPr lang="hu-HU" sz="2400" b="1" dirty="0"/>
              <a:t> </a:t>
            </a:r>
            <a:r>
              <a:rPr lang="hu-HU" sz="2400" b="1" dirty="0" err="1"/>
              <a:t>effect</a:t>
            </a:r>
            <a:r>
              <a:rPr lang="hu-HU" sz="2400" b="1" dirty="0"/>
              <a:t> </a:t>
            </a:r>
            <a:r>
              <a:rPr lang="hu-HU" sz="2400" b="1" dirty="0" err="1"/>
              <a:t>on</a:t>
            </a:r>
            <a:r>
              <a:rPr lang="hu-HU" sz="2400" b="1" dirty="0"/>
              <a:t> </a:t>
            </a:r>
            <a:r>
              <a:rPr lang="hu-HU" sz="2400" b="1" dirty="0" err="1"/>
              <a:t>the</a:t>
            </a:r>
            <a:r>
              <a:rPr lang="hu-HU" sz="2400" b="1" dirty="0"/>
              <a:t> EDS </a:t>
            </a:r>
            <a:r>
              <a:rPr lang="hu-HU" sz="2400" b="1" dirty="0" err="1"/>
              <a:t>scores</a:t>
            </a:r>
            <a:r>
              <a:rPr lang="hu-HU" sz="2400" b="1" dirty="0"/>
              <a:t>.</a:t>
            </a:r>
          </a:p>
          <a:p>
            <a:pPr marL="342900" indent="-342900">
              <a:buFont typeface="Arial" panose="020B0604020202020204" pitchFamily="34" charset="0"/>
              <a:buChar char="•"/>
            </a:pPr>
            <a:r>
              <a:rPr lang="hu-HU" sz="2400" b="1" dirty="0" err="1"/>
              <a:t>School</a:t>
            </a:r>
            <a:r>
              <a:rPr lang="en-US" sz="2400" b="1" dirty="0"/>
              <a:t> variables </a:t>
            </a:r>
            <a:r>
              <a:rPr lang="hu-HU" sz="2400" dirty="0"/>
              <a:t>(</a:t>
            </a:r>
            <a:r>
              <a:rPr lang="hu-HU" sz="2400" dirty="0" err="1"/>
              <a:t>represented</a:t>
            </a:r>
            <a:r>
              <a:rPr lang="hu-HU" sz="2400" dirty="0"/>
              <a:t> </a:t>
            </a:r>
            <a:r>
              <a:rPr lang="hu-HU" sz="2400" dirty="0" err="1"/>
              <a:t>by</a:t>
            </a:r>
            <a:r>
              <a:rPr lang="hu-HU" sz="2400" dirty="0"/>
              <a:t> s</a:t>
            </a:r>
            <a:r>
              <a:rPr lang="en-GB" sz="2400" dirty="0" err="1"/>
              <a:t>chool</a:t>
            </a:r>
            <a:r>
              <a:rPr lang="en-GB" sz="2400" dirty="0"/>
              <a:t> ranking</a:t>
            </a:r>
            <a:r>
              <a:rPr lang="hu-HU" sz="2400" dirty="0"/>
              <a:t>): </a:t>
            </a:r>
            <a:r>
              <a:rPr lang="hu-HU" sz="2400" dirty="0" err="1"/>
              <a:t>mostly</a:t>
            </a:r>
            <a:r>
              <a:rPr lang="hu-HU" sz="2400" dirty="0"/>
              <a:t> had </a:t>
            </a:r>
            <a:r>
              <a:rPr lang="en-GB" sz="2400" dirty="0"/>
              <a:t>a</a:t>
            </a:r>
            <a:r>
              <a:rPr lang="hu-HU" sz="2400" dirty="0"/>
              <a:t>n </a:t>
            </a:r>
            <a:r>
              <a:rPr lang="en-GB" sz="2400" dirty="0"/>
              <a:t>effect on </a:t>
            </a:r>
            <a:r>
              <a:rPr lang="hu-HU" sz="2400" dirty="0" err="1"/>
              <a:t>the</a:t>
            </a:r>
            <a:r>
              <a:rPr lang="hu-HU" sz="2400" dirty="0"/>
              <a:t> EDS </a:t>
            </a:r>
            <a:r>
              <a:rPr lang="hu-HU" sz="2400" dirty="0" err="1"/>
              <a:t>scores</a:t>
            </a:r>
            <a:r>
              <a:rPr lang="hu-HU" sz="2400" b="1" dirty="0"/>
              <a:t>.</a:t>
            </a:r>
          </a:p>
          <a:p>
            <a:pPr marL="342900" indent="-342900">
              <a:buFont typeface="Arial" panose="020B0604020202020204" pitchFamily="34" charset="0"/>
              <a:buChar char="•"/>
            </a:pPr>
            <a:r>
              <a:rPr lang="hu-HU" sz="2400" dirty="0"/>
              <a:t>S</a:t>
            </a:r>
            <a:r>
              <a:rPr lang="en-US" sz="2400" dirty="0" err="1"/>
              <a:t>ocial</a:t>
            </a:r>
            <a:r>
              <a:rPr lang="en-US" sz="2400" dirty="0"/>
              <a:t> variables </a:t>
            </a:r>
            <a:r>
              <a:rPr lang="hu-HU" sz="2400" i="1" dirty="0"/>
              <a:t>(</a:t>
            </a:r>
            <a:r>
              <a:rPr lang="hu-HU" sz="2400" dirty="0" err="1"/>
              <a:t>represented</a:t>
            </a:r>
            <a:r>
              <a:rPr lang="hu-HU" sz="2400" dirty="0"/>
              <a:t> </a:t>
            </a:r>
            <a:r>
              <a:rPr lang="hu-HU" sz="2400" dirty="0" err="1"/>
              <a:t>by</a:t>
            </a:r>
            <a:r>
              <a:rPr lang="hu-HU" sz="2400" dirty="0"/>
              <a:t> </a:t>
            </a:r>
            <a:r>
              <a:rPr lang="en-GB" sz="2400" dirty="0"/>
              <a:t> mother’s </a:t>
            </a:r>
            <a:r>
              <a:rPr lang="hu-HU" sz="2400" dirty="0" err="1"/>
              <a:t>degree</a:t>
            </a:r>
            <a:r>
              <a:rPr lang="hu-HU" sz="2400" dirty="0"/>
              <a:t> in </a:t>
            </a:r>
            <a:r>
              <a:rPr lang="hu-HU" sz="2400" dirty="0" err="1"/>
              <a:t>higher</a:t>
            </a:r>
            <a:r>
              <a:rPr lang="hu-HU" sz="2400" dirty="0"/>
              <a:t> </a:t>
            </a:r>
            <a:r>
              <a:rPr lang="en-GB" sz="2400" dirty="0"/>
              <a:t>education</a:t>
            </a:r>
            <a:r>
              <a:rPr lang="hu-HU" sz="2400" dirty="0"/>
              <a:t>): </a:t>
            </a:r>
          </a:p>
          <a:p>
            <a:pPr marL="800100" lvl="1" indent="-342900">
              <a:buFont typeface="Arial" panose="020B0604020202020204" pitchFamily="34" charset="0"/>
              <a:buChar char="•"/>
            </a:pPr>
            <a:r>
              <a:rPr lang="hu-HU" sz="2400" dirty="0" err="1"/>
              <a:t>did</a:t>
            </a:r>
            <a:r>
              <a:rPr lang="hu-HU" sz="2400" dirty="0"/>
              <a:t> </a:t>
            </a:r>
            <a:r>
              <a:rPr lang="hu-HU" sz="2400" dirty="0" err="1"/>
              <a:t>not</a:t>
            </a:r>
            <a:r>
              <a:rPr lang="hu-HU" sz="2400" dirty="0"/>
              <a:t> </a:t>
            </a:r>
            <a:r>
              <a:rPr lang="hu-HU" sz="2400" dirty="0" err="1"/>
              <a:t>have</a:t>
            </a:r>
            <a:r>
              <a:rPr lang="hu-HU" sz="2400" dirty="0"/>
              <a:t> a</a:t>
            </a:r>
            <a:r>
              <a:rPr lang="en-GB" sz="2400" dirty="0"/>
              <a:t> significant effect on the students’ achievement on </a:t>
            </a:r>
            <a:r>
              <a:rPr lang="hu-HU" sz="2400" dirty="0" err="1"/>
              <a:t>the</a:t>
            </a:r>
            <a:r>
              <a:rPr lang="hu-HU" sz="2400" dirty="0"/>
              <a:t> EDS </a:t>
            </a:r>
            <a:r>
              <a:rPr lang="hu-HU" sz="2400" dirty="0" err="1"/>
              <a:t>scores</a:t>
            </a:r>
            <a:r>
              <a:rPr lang="hu-HU" sz="2400" dirty="0"/>
              <a:t>;</a:t>
            </a:r>
          </a:p>
          <a:p>
            <a:pPr marL="800100" lvl="1" indent="-342900">
              <a:buFont typeface="Arial" panose="020B0604020202020204" pitchFamily="34" charset="0"/>
              <a:buChar char="•"/>
            </a:pPr>
            <a:r>
              <a:rPr lang="hu-HU" sz="2400" dirty="0" err="1"/>
              <a:t>reason</a:t>
            </a:r>
            <a:r>
              <a:rPr lang="hu-HU" sz="2400" dirty="0"/>
              <a:t>: </a:t>
            </a:r>
            <a:r>
              <a:rPr lang="hu-HU" sz="2400" dirty="0" err="1"/>
              <a:t>students</a:t>
            </a:r>
            <a:r>
              <a:rPr lang="hu-HU" sz="2400" dirty="0"/>
              <a:t> </a:t>
            </a:r>
            <a:r>
              <a:rPr lang="hu-HU" sz="2400" dirty="0" err="1"/>
              <a:t>carefully</a:t>
            </a:r>
            <a:r>
              <a:rPr lang="hu-HU" sz="2400" dirty="0"/>
              <a:t> </a:t>
            </a:r>
            <a:r>
              <a:rPr lang="hu-HU" sz="2400" dirty="0" err="1"/>
              <a:t>selected</a:t>
            </a:r>
            <a:r>
              <a:rPr lang="hu-HU" sz="2400" dirty="0"/>
              <a:t> </a:t>
            </a:r>
            <a:r>
              <a:rPr lang="hu-HU" sz="2400" dirty="0" err="1"/>
              <a:t>by</a:t>
            </a:r>
            <a:r>
              <a:rPr lang="hu-HU" sz="2400" dirty="0"/>
              <a:t> </a:t>
            </a:r>
            <a:r>
              <a:rPr lang="hu-HU" sz="2400" dirty="0" err="1"/>
              <a:t>the</a:t>
            </a:r>
            <a:r>
              <a:rPr lang="hu-HU" sz="2400" dirty="0"/>
              <a:t> </a:t>
            </a:r>
            <a:r>
              <a:rPr lang="hu-HU" sz="2400" dirty="0" err="1"/>
              <a:t>schools</a:t>
            </a:r>
            <a:r>
              <a:rPr lang="hu-HU" sz="2400" dirty="0"/>
              <a:t>!</a:t>
            </a:r>
          </a:p>
          <a:p>
            <a:pPr marL="342900" indent="-342900">
              <a:buFont typeface="Arial" panose="020B0604020202020204" pitchFamily="34" charset="0"/>
              <a:buChar char="•"/>
            </a:pPr>
            <a:r>
              <a:rPr lang="hu-HU" sz="2400" dirty="0"/>
              <a:t>The </a:t>
            </a:r>
            <a:r>
              <a:rPr lang="hu-HU" sz="2400" dirty="0" err="1"/>
              <a:t>average</a:t>
            </a:r>
            <a:r>
              <a:rPr lang="hu-HU" sz="2400" dirty="0"/>
              <a:t> of </a:t>
            </a:r>
            <a:r>
              <a:rPr lang="hu-HU" sz="2400" dirty="0" err="1"/>
              <a:t>the</a:t>
            </a:r>
            <a:r>
              <a:rPr lang="hu-HU" sz="2400" dirty="0"/>
              <a:t> </a:t>
            </a:r>
            <a:r>
              <a:rPr lang="hu-HU" sz="2400" dirty="0" err="1"/>
              <a:t>students</a:t>
            </a:r>
            <a:r>
              <a:rPr lang="hu-HU" sz="2400" dirty="0"/>
              <a:t>’ </a:t>
            </a:r>
            <a:r>
              <a:rPr lang="hu-HU" sz="2400" dirty="0" err="1">
                <a:solidFill>
                  <a:srgbClr val="FF0000"/>
                </a:solidFill>
              </a:rPr>
              <a:t>marks</a:t>
            </a:r>
            <a:r>
              <a:rPr lang="hu-HU" sz="2400" dirty="0">
                <a:solidFill>
                  <a:srgbClr val="FF0000"/>
                </a:solidFill>
              </a:rPr>
              <a:t> </a:t>
            </a:r>
            <a:r>
              <a:rPr lang="hu-HU" sz="2400" dirty="0"/>
              <a:t>in </a:t>
            </a:r>
            <a:r>
              <a:rPr lang="hu-HU" sz="2400" dirty="0" err="1"/>
              <a:t>science</a:t>
            </a:r>
            <a:r>
              <a:rPr lang="hu-HU" sz="2400" dirty="0"/>
              <a:t>/</a:t>
            </a:r>
            <a:r>
              <a:rPr lang="hu-HU" sz="2400" dirty="0" err="1"/>
              <a:t>chemistry</a:t>
            </a:r>
            <a:r>
              <a:rPr lang="hu-HU" sz="2400" dirty="0"/>
              <a:t> </a:t>
            </a:r>
            <a:r>
              <a:rPr lang="hu-HU" sz="2400" dirty="0" err="1">
                <a:solidFill>
                  <a:srgbClr val="FF0000"/>
                </a:solidFill>
              </a:rPr>
              <a:t>decreases</a:t>
            </a:r>
            <a:r>
              <a:rPr lang="hu-HU" sz="2400" dirty="0"/>
              <a:t> </a:t>
            </a:r>
            <a:r>
              <a:rPr lang="hu-HU" sz="2400" dirty="0" err="1"/>
              <a:t>by</a:t>
            </a:r>
            <a:r>
              <a:rPr lang="hu-HU" sz="2400" dirty="0"/>
              <a:t> </a:t>
            </a:r>
            <a:r>
              <a:rPr lang="hu-HU" sz="2400" dirty="0" err="1"/>
              <a:t>the</a:t>
            </a:r>
            <a:r>
              <a:rPr lang="hu-HU" sz="2400" dirty="0"/>
              <a:t> </a:t>
            </a:r>
            <a:r>
              <a:rPr lang="hu-HU" sz="2400" dirty="0" err="1"/>
              <a:t>year</a:t>
            </a:r>
            <a:r>
              <a:rPr lang="hu-HU" sz="2400" dirty="0"/>
              <a:t>.</a:t>
            </a:r>
          </a:p>
          <a:p>
            <a:pPr marL="342900" indent="-342900">
              <a:buFont typeface="Arial" panose="020B0604020202020204" pitchFamily="34" charset="0"/>
              <a:buChar char="•"/>
            </a:pPr>
            <a:r>
              <a:rPr lang="hu-HU" sz="2400" dirty="0"/>
              <a:t>Group 1: </a:t>
            </a:r>
            <a:r>
              <a:rPr lang="hu-HU" sz="2400" dirty="0" err="1"/>
              <a:t>slightly</a:t>
            </a:r>
            <a:r>
              <a:rPr lang="hu-HU" sz="2400" dirty="0"/>
              <a:t> </a:t>
            </a:r>
            <a:r>
              <a:rPr lang="hu-HU" sz="2400" dirty="0" err="1"/>
              <a:t>better</a:t>
            </a:r>
            <a:r>
              <a:rPr lang="hu-HU" sz="2400" dirty="0"/>
              <a:t> </a:t>
            </a:r>
            <a:r>
              <a:rPr lang="hu-HU" sz="2400" dirty="0" err="1"/>
              <a:t>marks</a:t>
            </a:r>
            <a:r>
              <a:rPr lang="hu-HU" sz="2400" dirty="0"/>
              <a:t> </a:t>
            </a:r>
            <a:r>
              <a:rPr lang="hu-HU" sz="2400" dirty="0" err="1"/>
              <a:t>than</a:t>
            </a:r>
            <a:r>
              <a:rPr lang="hu-HU" sz="2400" dirty="0"/>
              <a:t> </a:t>
            </a:r>
            <a:r>
              <a:rPr lang="hu-HU" sz="2400" dirty="0" err="1"/>
              <a:t>the</a:t>
            </a:r>
            <a:r>
              <a:rPr lang="hu-HU" sz="2400" dirty="0"/>
              <a:t> </a:t>
            </a:r>
            <a:r>
              <a:rPr lang="hu-HU" sz="2400" dirty="0" err="1"/>
              <a:t>other</a:t>
            </a:r>
            <a:r>
              <a:rPr lang="hu-HU" sz="2400" dirty="0"/>
              <a:t> </a:t>
            </a:r>
            <a:r>
              <a:rPr lang="hu-HU" sz="2400" dirty="0" err="1"/>
              <a:t>two</a:t>
            </a:r>
            <a:r>
              <a:rPr lang="hu-HU" sz="2400" dirty="0"/>
              <a:t> </a:t>
            </a:r>
            <a:r>
              <a:rPr lang="hu-HU" sz="2400" dirty="0" err="1"/>
              <a:t>groups</a:t>
            </a:r>
            <a:r>
              <a:rPr lang="hu-HU" sz="2400" dirty="0"/>
              <a:t>. </a:t>
            </a:r>
          </a:p>
          <a:p>
            <a:pPr marL="342900" indent="-342900">
              <a:buFont typeface="Arial" panose="020B0604020202020204" pitchFamily="34" charset="0"/>
              <a:buChar char="•"/>
            </a:pPr>
            <a:r>
              <a:rPr lang="hu-HU" sz="2400" dirty="0"/>
              <a:t>(?) → Group 1 </a:t>
            </a:r>
            <a:r>
              <a:rPr lang="hu-HU" sz="2400" dirty="0" err="1"/>
              <a:t>likes</a:t>
            </a:r>
            <a:r>
              <a:rPr lang="hu-HU" sz="2400" dirty="0"/>
              <a:t> </a:t>
            </a:r>
            <a:r>
              <a:rPr lang="hu-HU" sz="2400" dirty="0" err="1"/>
              <a:t>chemistry</a:t>
            </a:r>
            <a:r>
              <a:rPr lang="hu-HU" sz="2400" dirty="0"/>
              <a:t> more </a:t>
            </a:r>
            <a:r>
              <a:rPr lang="hu-HU" sz="2400" dirty="0" err="1"/>
              <a:t>than</a:t>
            </a:r>
            <a:r>
              <a:rPr lang="hu-HU" sz="2400" dirty="0"/>
              <a:t> </a:t>
            </a:r>
            <a:r>
              <a:rPr lang="hu-HU" sz="2400" dirty="0" err="1"/>
              <a:t>the</a:t>
            </a:r>
            <a:r>
              <a:rPr lang="hu-HU" sz="2400" dirty="0"/>
              <a:t> </a:t>
            </a:r>
            <a:r>
              <a:rPr lang="hu-HU" sz="2400" dirty="0" err="1"/>
              <a:t>other</a:t>
            </a:r>
            <a:r>
              <a:rPr lang="hu-HU" sz="2400" dirty="0"/>
              <a:t> </a:t>
            </a:r>
            <a:r>
              <a:rPr lang="hu-HU" sz="2400" dirty="0" err="1"/>
              <a:t>two</a:t>
            </a:r>
            <a:r>
              <a:rPr lang="hu-HU" sz="2400" dirty="0"/>
              <a:t> </a:t>
            </a:r>
            <a:r>
              <a:rPr lang="hu-HU" sz="2400" dirty="0" err="1"/>
              <a:t>groups</a:t>
            </a:r>
            <a:r>
              <a:rPr lang="hu-HU" sz="2400" dirty="0"/>
              <a:t>.</a:t>
            </a:r>
          </a:p>
          <a:p>
            <a:pPr marL="342900" indent="-342900">
              <a:buFont typeface="Arial" panose="020B0604020202020204" pitchFamily="34" charset="0"/>
              <a:buChar char="•"/>
            </a:pPr>
            <a:r>
              <a:rPr lang="hu-HU" sz="2400" dirty="0" err="1"/>
              <a:t>Students</a:t>
            </a:r>
            <a:r>
              <a:rPr lang="hu-HU" sz="2400" dirty="0"/>
              <a:t> </a:t>
            </a:r>
            <a:r>
              <a:rPr lang="hu-HU" sz="2400" dirty="0" err="1"/>
              <a:t>regard</a:t>
            </a:r>
            <a:r>
              <a:rPr lang="hu-HU" sz="2400" dirty="0"/>
              <a:t> </a:t>
            </a:r>
            <a:r>
              <a:rPr lang="hu-HU" sz="2400" dirty="0" err="1"/>
              <a:t>experiments</a:t>
            </a:r>
            <a:r>
              <a:rPr lang="hu-HU" sz="2400" dirty="0"/>
              <a:t> </a:t>
            </a:r>
            <a:r>
              <a:rPr lang="hu-HU" sz="2400" dirty="0" err="1"/>
              <a:t>important</a:t>
            </a:r>
            <a:r>
              <a:rPr lang="hu-HU" sz="2400" dirty="0"/>
              <a:t> in </a:t>
            </a:r>
            <a:r>
              <a:rPr lang="hu-HU" sz="2400" dirty="0" err="1"/>
              <a:t>science</a:t>
            </a:r>
            <a:r>
              <a:rPr lang="hu-HU" sz="2400" dirty="0"/>
              <a:t> (</a:t>
            </a:r>
            <a:r>
              <a:rPr lang="hu-HU" sz="2400" dirty="0" err="1"/>
              <a:t>this</a:t>
            </a:r>
            <a:r>
              <a:rPr lang="hu-HU" sz="2400" dirty="0"/>
              <a:t> </a:t>
            </a:r>
            <a:r>
              <a:rPr lang="hu-HU" sz="2400" dirty="0" err="1"/>
              <a:t>does</a:t>
            </a:r>
            <a:r>
              <a:rPr lang="hu-HU" sz="2400" dirty="0"/>
              <a:t> </a:t>
            </a:r>
            <a:r>
              <a:rPr lang="hu-HU" sz="2400" dirty="0" err="1"/>
              <a:t>not</a:t>
            </a:r>
            <a:r>
              <a:rPr lang="hu-HU" sz="2400" dirty="0"/>
              <a:t> </a:t>
            </a:r>
            <a:r>
              <a:rPr lang="hu-HU" sz="2400" dirty="0" err="1"/>
              <a:t>change</a:t>
            </a:r>
            <a:r>
              <a:rPr lang="hu-HU" sz="2400" dirty="0"/>
              <a:t> </a:t>
            </a:r>
            <a:r>
              <a:rPr lang="hu-HU" sz="2400" dirty="0" err="1"/>
              <a:t>much</a:t>
            </a:r>
            <a:r>
              <a:rPr lang="hu-HU" sz="2400" dirty="0"/>
              <a:t>).</a:t>
            </a:r>
          </a:p>
          <a:p>
            <a:pPr marL="342900" indent="-342900">
              <a:buFont typeface="Arial" panose="020B0604020202020204" pitchFamily="34" charset="0"/>
              <a:buChar char="•"/>
            </a:pPr>
            <a:r>
              <a:rPr lang="en-GB" sz="2400" dirty="0">
                <a:solidFill>
                  <a:srgbClr val="00B050"/>
                </a:solidFill>
              </a:rPr>
              <a:t>Group 3 rejects </a:t>
            </a:r>
            <a:r>
              <a:rPr lang="hu-HU" sz="2400" dirty="0" err="1">
                <a:solidFill>
                  <a:srgbClr val="00B050"/>
                </a:solidFill>
              </a:rPr>
              <a:t>slightly</a:t>
            </a:r>
            <a:r>
              <a:rPr lang="hu-HU" sz="2400" dirty="0">
                <a:solidFill>
                  <a:srgbClr val="00B050"/>
                </a:solidFill>
              </a:rPr>
              <a:t> </a:t>
            </a:r>
            <a:r>
              <a:rPr lang="en-GB" sz="2400" dirty="0">
                <a:solidFill>
                  <a:srgbClr val="00B050"/>
                </a:solidFill>
              </a:rPr>
              <a:t>less the experimental design than the other two groups. </a:t>
            </a:r>
          </a:p>
        </p:txBody>
      </p:sp>
    </p:spTree>
    <p:extLst>
      <p:ext uri="{BB962C8B-B14F-4D97-AF65-F5344CB8AC3E}">
        <p14:creationId xmlns:p14="http://schemas.microsoft.com/office/powerpoint/2010/main" val="11824862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11DD2953-3B3C-412C-83B3-53E08D6E6A91}"/>
              </a:ext>
            </a:extLst>
          </p:cNvPr>
          <p:cNvSpPr txBox="1"/>
          <p:nvPr/>
        </p:nvSpPr>
        <p:spPr>
          <a:xfrm>
            <a:off x="838200" y="282974"/>
            <a:ext cx="10515600" cy="584775"/>
          </a:xfrm>
          <a:prstGeom prst="rect">
            <a:avLst/>
          </a:prstGeom>
          <a:noFill/>
        </p:spPr>
        <p:txBody>
          <a:bodyPr wrap="square" rtlCol="0">
            <a:spAutoFit/>
          </a:bodyPr>
          <a:lstStyle/>
          <a:p>
            <a:r>
              <a:rPr lang="en-GB" sz="3200" dirty="0">
                <a:solidFill>
                  <a:srgbClr val="012863"/>
                </a:solidFill>
                <a:latin typeface="Open Sans" panose="020B0606030504020204" pitchFamily="34" charset="0"/>
                <a:ea typeface="Open Sans" panose="020B0606030504020204" pitchFamily="34" charset="0"/>
                <a:cs typeface="Open Sans" panose="020B0606030504020204" pitchFamily="34" charset="0"/>
              </a:rPr>
              <a:t>References: </a:t>
            </a:r>
            <a:endParaRPr lang="en-GB" sz="3200" dirty="0">
              <a:solidFill>
                <a:srgbClr val="01285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Egyenes összekötő 5">
            <a:extLst>
              <a:ext uri="{FF2B5EF4-FFF2-40B4-BE49-F238E27FC236}">
                <a16:creationId xmlns:a16="http://schemas.microsoft.com/office/drawing/2014/main" id="{F2B5A38B-F1A4-46E5-A546-D8DA8D39A774}"/>
              </a:ext>
            </a:extLst>
          </p:cNvPr>
          <p:cNvCxnSpPr/>
          <p:nvPr/>
        </p:nvCxnSpPr>
        <p:spPr>
          <a:xfrm>
            <a:off x="838200" y="1145220"/>
            <a:ext cx="10676138" cy="0"/>
          </a:xfrm>
          <a:prstGeom prst="line">
            <a:avLst/>
          </a:prstGeom>
          <a:ln>
            <a:solidFill>
              <a:srgbClr val="012851"/>
            </a:solidFill>
          </a:ln>
        </p:spPr>
        <p:style>
          <a:lnRef idx="1">
            <a:schemeClr val="accent1"/>
          </a:lnRef>
          <a:fillRef idx="0">
            <a:schemeClr val="accent1"/>
          </a:fillRef>
          <a:effectRef idx="0">
            <a:schemeClr val="accent1"/>
          </a:effectRef>
          <a:fontRef idx="minor">
            <a:schemeClr val="tx1"/>
          </a:fontRef>
        </p:style>
      </p:cxnSp>
      <p:pic>
        <p:nvPicPr>
          <p:cNvPr id="10" name="Tartalom helye 14">
            <a:extLst>
              <a:ext uri="{FF2B5EF4-FFF2-40B4-BE49-F238E27FC236}">
                <a16:creationId xmlns:a16="http://schemas.microsoft.com/office/drawing/2014/main" id="{F9E9A11C-53B9-4E09-96FB-FAB945F9CB31}"/>
              </a:ext>
            </a:extLst>
          </p:cNvPr>
          <p:cNvPicPr>
            <a:picLocks noChangeAspect="1"/>
          </p:cNvPicPr>
          <p:nvPr/>
        </p:nvPicPr>
        <p:blipFill>
          <a:blip r:embed="rId2"/>
          <a:stretch>
            <a:fillRect/>
          </a:stretch>
        </p:blipFill>
        <p:spPr>
          <a:xfrm>
            <a:off x="0" y="6059719"/>
            <a:ext cx="12192000" cy="850900"/>
          </a:xfrm>
          <a:prstGeom prst="rect">
            <a:avLst/>
          </a:prstGeom>
        </p:spPr>
      </p:pic>
      <p:sp>
        <p:nvSpPr>
          <p:cNvPr id="11" name="Cím 1">
            <a:extLst>
              <a:ext uri="{FF2B5EF4-FFF2-40B4-BE49-F238E27FC236}">
                <a16:creationId xmlns:a16="http://schemas.microsoft.com/office/drawing/2014/main" id="{0B2E556E-3FCC-469A-9020-E74E90D6BEA0}"/>
              </a:ext>
            </a:extLst>
          </p:cNvPr>
          <p:cNvSpPr txBox="1">
            <a:spLocks/>
          </p:cNvSpPr>
          <p:nvPr/>
        </p:nvSpPr>
        <p:spPr>
          <a:xfrm>
            <a:off x="2240564" y="6298994"/>
            <a:ext cx="7365636" cy="3341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ECRICE 2024, </a:t>
            </a:r>
            <a:r>
              <a:rPr lang="hu-HU" sz="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Lisbon</a:t>
            </a: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hu-HU" sz="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Portugal</a:t>
            </a: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hu-HU"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06.</a:t>
            </a: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09. 2024.</a:t>
            </a:r>
            <a:endParaRPr lang="hu-HU" sz="1200"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Szövegdoboz 1">
            <a:extLst>
              <a:ext uri="{FF2B5EF4-FFF2-40B4-BE49-F238E27FC236}">
                <a16:creationId xmlns:a16="http://schemas.microsoft.com/office/drawing/2014/main" id="{02875AF1-E690-CB02-8F7E-7B13A3031FF4}"/>
              </a:ext>
            </a:extLst>
          </p:cNvPr>
          <p:cNvSpPr txBox="1"/>
          <p:nvPr/>
        </p:nvSpPr>
        <p:spPr>
          <a:xfrm>
            <a:off x="838200" y="1590331"/>
            <a:ext cx="10676138" cy="4314707"/>
          </a:xfrm>
          <a:prstGeom prst="rect">
            <a:avLst/>
          </a:prstGeom>
          <a:noFill/>
        </p:spPr>
        <p:txBody>
          <a:bodyPr wrap="square" rtlCol="0">
            <a:spAutoFit/>
          </a:bodyPr>
          <a:lstStyle/>
          <a:p>
            <a:pPr marL="342900" indent="-342900">
              <a:lnSpc>
                <a:spcPct val="115000"/>
              </a:lnSpc>
              <a:buFont typeface="Arial" panose="020B0604020202020204" pitchFamily="34" charset="0"/>
              <a:buChar char="•"/>
            </a:pPr>
            <a:r>
              <a:rPr lang="en-GB" sz="2400" dirty="0" err="1">
                <a:effectLst/>
                <a:ea typeface="Arial" panose="020B0604020202020204" pitchFamily="34" charset="0"/>
              </a:rPr>
              <a:t>Cothron</a:t>
            </a:r>
            <a:r>
              <a:rPr lang="en-GB" sz="2400" dirty="0">
                <a:effectLst/>
                <a:ea typeface="Arial" panose="020B0604020202020204" pitchFamily="34" charset="0"/>
              </a:rPr>
              <a:t>, J. H., Giese, R. N., </a:t>
            </a:r>
            <a:r>
              <a:rPr lang="en-GB" sz="2400" dirty="0" err="1">
                <a:effectLst/>
                <a:ea typeface="Arial" panose="020B0604020202020204" pitchFamily="34" charset="0"/>
              </a:rPr>
              <a:t>Rezba</a:t>
            </a:r>
            <a:r>
              <a:rPr lang="en-GB" sz="2400" dirty="0">
                <a:effectLst/>
                <a:ea typeface="Arial" panose="020B0604020202020204" pitchFamily="34" charset="0"/>
              </a:rPr>
              <a:t>, R. J., (2000). Students and research: Practical strategies for science classrooms and competitions, (3</a:t>
            </a:r>
            <a:r>
              <a:rPr lang="en-GB" sz="2400" baseline="30000" dirty="0">
                <a:effectLst/>
                <a:ea typeface="Arial" panose="020B0604020202020204" pitchFamily="34" charset="0"/>
              </a:rPr>
              <a:t>rd</a:t>
            </a:r>
            <a:r>
              <a:rPr lang="en-GB" sz="2400" dirty="0">
                <a:effectLst/>
                <a:ea typeface="Arial" panose="020B0604020202020204" pitchFamily="34" charset="0"/>
              </a:rPr>
              <a:t> Ed.)., Dubuque, IA: Kendall/Hunt Publishing Company</a:t>
            </a:r>
          </a:p>
          <a:p>
            <a:pPr marL="342900" indent="-342900">
              <a:lnSpc>
                <a:spcPct val="115000"/>
              </a:lnSpc>
              <a:buFont typeface="Arial" panose="020B0604020202020204" pitchFamily="34" charset="0"/>
              <a:buChar char="•"/>
            </a:pPr>
            <a:r>
              <a:rPr lang="en-GB" sz="2400" dirty="0">
                <a:effectLst/>
                <a:ea typeface="Arial" panose="020B0604020202020204" pitchFamily="34" charset="0"/>
              </a:rPr>
              <a:t>Orgill, M. K., York, S.; </a:t>
            </a:r>
            <a:r>
              <a:rPr lang="en-GB" sz="2400" dirty="0" err="1">
                <a:effectLst/>
                <a:ea typeface="Arial" panose="020B0604020202020204" pitchFamily="34" charset="0"/>
              </a:rPr>
              <a:t>MacKellar</a:t>
            </a:r>
            <a:r>
              <a:rPr lang="en-GB" sz="2400" dirty="0">
                <a:effectLst/>
                <a:ea typeface="Arial" panose="020B0604020202020204" pitchFamily="34" charset="0"/>
              </a:rPr>
              <a:t>, J. (2019). Introduction to Systems Thinking for the Chemistry Education Community. </a:t>
            </a:r>
            <a:r>
              <a:rPr lang="en-GB" sz="2400" i="1" dirty="0">
                <a:effectLst/>
                <a:ea typeface="Arial" panose="020B0604020202020204" pitchFamily="34" charset="0"/>
              </a:rPr>
              <a:t>J. Chem. Ed.,</a:t>
            </a:r>
            <a:r>
              <a:rPr lang="en-GB" sz="2400" dirty="0">
                <a:effectLst/>
                <a:ea typeface="Arial" panose="020B0604020202020204" pitchFamily="34" charset="0"/>
              </a:rPr>
              <a:t> </a:t>
            </a:r>
            <a:r>
              <a:rPr lang="en-GB" sz="2400" b="1" dirty="0">
                <a:effectLst/>
                <a:ea typeface="Arial" panose="020B0604020202020204" pitchFamily="34" charset="0"/>
              </a:rPr>
              <a:t>96</a:t>
            </a:r>
            <a:r>
              <a:rPr lang="en-GB" sz="2400" dirty="0">
                <a:effectLst/>
                <a:ea typeface="Arial" panose="020B0604020202020204" pitchFamily="34" charset="0"/>
              </a:rPr>
              <a:t>, 2720-2729.</a:t>
            </a:r>
          </a:p>
          <a:p>
            <a:pPr marL="342900" indent="-342900">
              <a:lnSpc>
                <a:spcPct val="115000"/>
              </a:lnSpc>
              <a:buFont typeface="Arial" panose="020B0604020202020204" pitchFamily="34" charset="0"/>
              <a:buChar char="•"/>
            </a:pPr>
            <a:r>
              <a:rPr lang="hu-HU" sz="2400" dirty="0">
                <a:solidFill>
                  <a:srgbClr val="000000"/>
                </a:solidFill>
                <a:effectLst/>
                <a:highlight>
                  <a:srgbClr val="FFFFFF"/>
                </a:highlight>
                <a:ea typeface="Arial" panose="020B0604020202020204" pitchFamily="34" charset="0"/>
              </a:rPr>
              <a:t>Szalay, L., Tóth, Z., Borbás, R., Füzesi, I., (2023), </a:t>
            </a:r>
            <a:r>
              <a:rPr lang="hu-HU" sz="2400" dirty="0" err="1">
                <a:effectLst/>
                <a:ea typeface="Arial" panose="020B0604020202020204" pitchFamily="34" charset="0"/>
              </a:rPr>
              <a:t>Scaffolding</a:t>
            </a:r>
            <a:r>
              <a:rPr lang="hu-HU" sz="2400" dirty="0">
                <a:effectLst/>
                <a:ea typeface="Arial" panose="020B0604020202020204" pitchFamily="34" charset="0"/>
              </a:rPr>
              <a:t> of </a:t>
            </a:r>
            <a:r>
              <a:rPr lang="hu-HU" sz="2400" dirty="0" err="1">
                <a:effectLst/>
                <a:ea typeface="Arial" panose="020B0604020202020204" pitchFamily="34" charset="0"/>
              </a:rPr>
              <a:t>experimental</a:t>
            </a:r>
            <a:r>
              <a:rPr lang="hu-HU" sz="2400" dirty="0">
                <a:effectLst/>
                <a:ea typeface="Arial" panose="020B0604020202020204" pitchFamily="34" charset="0"/>
              </a:rPr>
              <a:t> design </a:t>
            </a:r>
            <a:r>
              <a:rPr lang="hu-HU" sz="2400" dirty="0" err="1">
                <a:effectLst/>
                <a:ea typeface="Arial" panose="020B0604020202020204" pitchFamily="34" charset="0"/>
              </a:rPr>
              <a:t>skills</a:t>
            </a:r>
            <a:r>
              <a:rPr lang="hu-HU" sz="2400" dirty="0">
                <a:effectLst/>
                <a:ea typeface="Arial" panose="020B0604020202020204" pitchFamily="34" charset="0"/>
              </a:rPr>
              <a:t>,</a:t>
            </a:r>
            <a:r>
              <a:rPr lang="hu-HU" sz="2400" dirty="0">
                <a:solidFill>
                  <a:srgbClr val="000000"/>
                </a:solidFill>
                <a:effectLst/>
                <a:highlight>
                  <a:srgbClr val="FFFFFF"/>
                </a:highlight>
                <a:ea typeface="Arial" panose="020B0604020202020204" pitchFamily="34" charset="0"/>
              </a:rPr>
              <a:t> </a:t>
            </a:r>
            <a:r>
              <a:rPr lang="hu-HU" sz="2400" i="1" dirty="0" err="1">
                <a:effectLst/>
                <a:ea typeface="Arial" panose="020B0604020202020204" pitchFamily="34" charset="0"/>
              </a:rPr>
              <a:t>Chemistry</a:t>
            </a:r>
            <a:r>
              <a:rPr lang="hu-HU" sz="2400" i="1" dirty="0">
                <a:effectLst/>
                <a:ea typeface="Arial" panose="020B0604020202020204" pitchFamily="34" charset="0"/>
              </a:rPr>
              <a:t> Education Research and </a:t>
            </a:r>
            <a:r>
              <a:rPr lang="hu-HU" sz="2400" i="1" dirty="0" err="1">
                <a:effectLst/>
                <a:ea typeface="Arial" panose="020B0604020202020204" pitchFamily="34" charset="0"/>
              </a:rPr>
              <a:t>Practice</a:t>
            </a:r>
            <a:r>
              <a:rPr lang="hu-HU" sz="2400" dirty="0">
                <a:effectLst/>
                <a:ea typeface="Arial" panose="020B0604020202020204" pitchFamily="34" charset="0"/>
              </a:rPr>
              <a:t>, </a:t>
            </a:r>
            <a:r>
              <a:rPr lang="hu-HU" sz="2400" b="1" dirty="0">
                <a:effectLst/>
                <a:ea typeface="Arial" panose="020B0604020202020204" pitchFamily="34" charset="0"/>
              </a:rPr>
              <a:t>24,</a:t>
            </a:r>
            <a:r>
              <a:rPr lang="hu-HU" sz="2400" dirty="0">
                <a:effectLst/>
                <a:ea typeface="Arial" panose="020B0604020202020204" pitchFamily="34" charset="0"/>
              </a:rPr>
              <a:t> 599–623.</a:t>
            </a:r>
          </a:p>
          <a:p>
            <a:pPr marL="342900" indent="-342900">
              <a:lnSpc>
                <a:spcPct val="115000"/>
              </a:lnSpc>
              <a:buFont typeface="Arial" panose="020B0604020202020204" pitchFamily="34" charset="0"/>
              <a:buChar char="•"/>
            </a:pPr>
            <a:r>
              <a:rPr lang="hu-HU" sz="2400" dirty="0">
                <a:solidFill>
                  <a:srgbClr val="000000"/>
                </a:solidFill>
                <a:effectLst/>
                <a:highlight>
                  <a:srgbClr val="FFFFFF"/>
                </a:highlight>
                <a:ea typeface="Arial" panose="020B0604020202020204" pitchFamily="34" charset="0"/>
              </a:rPr>
              <a:t>Szalay, L., Tóth, Z., Borbás, R., Füzesi, I., (2024), </a:t>
            </a:r>
            <a:r>
              <a:rPr lang="tr-TR" sz="2400" dirty="0">
                <a:effectLst/>
                <a:ea typeface="Calibri" panose="020F0502020204030204" pitchFamily="34" charset="0"/>
                <a:cs typeface="Times New Roman" panose="02020603050405020304" pitchFamily="18" charset="0"/>
              </a:rPr>
              <a:t>Progress In Developing Experimental Design Skills</a:t>
            </a:r>
            <a:r>
              <a:rPr lang="hu-HU" sz="2400" dirty="0">
                <a:effectLst/>
                <a:ea typeface="Calibri" panose="020F0502020204030204" pitchFamily="34" charset="0"/>
                <a:cs typeface="Times New Roman" panose="02020603050405020304" pitchFamily="18" charset="0"/>
              </a:rPr>
              <a:t>, </a:t>
            </a:r>
            <a:r>
              <a:rPr lang="hu-HU" sz="2400" i="1" dirty="0">
                <a:ea typeface="Calibri" panose="020F0502020204030204" pitchFamily="34" charset="0"/>
                <a:cs typeface="Times New Roman" panose="02020603050405020304" pitchFamily="18" charset="0"/>
              </a:rPr>
              <a:t>Journal of </a:t>
            </a:r>
            <a:r>
              <a:rPr lang="hu-HU" sz="2400" i="1" dirty="0" err="1">
                <a:ea typeface="Calibri" panose="020F0502020204030204" pitchFamily="34" charset="0"/>
                <a:cs typeface="Times New Roman" panose="02020603050405020304" pitchFamily="18" charset="0"/>
              </a:rPr>
              <a:t>Turkish</a:t>
            </a:r>
            <a:r>
              <a:rPr lang="hu-HU" sz="2400" i="1" dirty="0">
                <a:ea typeface="Calibri" panose="020F0502020204030204" pitchFamily="34" charset="0"/>
                <a:cs typeface="Times New Roman" panose="02020603050405020304" pitchFamily="18" charset="0"/>
              </a:rPr>
              <a:t> Science Education (</a:t>
            </a:r>
            <a:r>
              <a:rPr lang="hu-HU" sz="2400" i="1" dirty="0" err="1">
                <a:ea typeface="Calibri" panose="020F0502020204030204" pitchFamily="34" charset="0"/>
                <a:cs typeface="Times New Roman" panose="02020603050405020304" pitchFamily="18" charset="0"/>
              </a:rPr>
              <a:t>accepted</a:t>
            </a:r>
            <a:r>
              <a:rPr lang="hu-HU" sz="2400" i="1" dirty="0">
                <a:ea typeface="Calibri" panose="020F0502020204030204" pitchFamily="34" charset="0"/>
                <a:cs typeface="Times New Roman" panose="02020603050405020304" pitchFamily="18" charset="0"/>
              </a:rPr>
              <a:t> </a:t>
            </a:r>
            <a:r>
              <a:rPr lang="hu-HU" sz="2400" i="1" dirty="0" err="1">
                <a:ea typeface="Calibri" panose="020F0502020204030204" pitchFamily="34" charset="0"/>
                <a:cs typeface="Times New Roman" panose="02020603050405020304" pitchFamily="18" charset="0"/>
              </a:rPr>
              <a:t>manuscript</a:t>
            </a:r>
            <a:r>
              <a:rPr lang="hu-HU" sz="2400" i="1" dirty="0">
                <a:ea typeface="Calibri" panose="020F0502020204030204" pitchFamily="34" charset="0"/>
                <a:cs typeface="Times New Roman" panose="02020603050405020304" pitchFamily="18" charset="0"/>
              </a:rPr>
              <a:t>)</a:t>
            </a:r>
            <a:endParaRPr lang="hu-HU"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7470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artalom helye 7">
            <a:extLst>
              <a:ext uri="{FF2B5EF4-FFF2-40B4-BE49-F238E27FC236}">
                <a16:creationId xmlns:a16="http://schemas.microsoft.com/office/drawing/2014/main" id="{00979729-44D8-A546-B619-79FA9424FCF7}"/>
              </a:ext>
            </a:extLst>
          </p:cNvPr>
          <p:cNvPicPr>
            <a:picLocks noGrp="1" noChangeAspect="1"/>
          </p:cNvPicPr>
          <p:nvPr>
            <p:ph idx="1"/>
          </p:nvPr>
        </p:nvPicPr>
        <p:blipFill>
          <a:blip r:embed="rId2"/>
          <a:stretch>
            <a:fillRect/>
          </a:stretch>
        </p:blipFill>
        <p:spPr>
          <a:xfrm>
            <a:off x="0" y="0"/>
            <a:ext cx="12192000" cy="6858000"/>
          </a:xfrm>
        </p:spPr>
      </p:pic>
      <p:sp>
        <p:nvSpPr>
          <p:cNvPr id="7" name="Cím 1">
            <a:extLst>
              <a:ext uri="{FF2B5EF4-FFF2-40B4-BE49-F238E27FC236}">
                <a16:creationId xmlns:a16="http://schemas.microsoft.com/office/drawing/2014/main" id="{7526A6D4-531E-7D43-81CA-954398D2809F}"/>
              </a:ext>
            </a:extLst>
          </p:cNvPr>
          <p:cNvSpPr txBox="1">
            <a:spLocks/>
          </p:cNvSpPr>
          <p:nvPr/>
        </p:nvSpPr>
        <p:spPr>
          <a:xfrm>
            <a:off x="531036" y="2493835"/>
            <a:ext cx="8963440" cy="218598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GB" sz="36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Thank you for your attention</a:t>
            </a:r>
            <a:r>
              <a:rPr lang="en-US" sz="36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hu-HU" sz="3600"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hu-HU" sz="3600"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en-GB"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This study was funded by the</a:t>
            </a:r>
            <a:r>
              <a:rPr lang="hu-HU"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hu-HU" sz="21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Research </a:t>
            </a:r>
            <a:r>
              <a:rPr lang="en-GB" sz="21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Programme for </a:t>
            </a:r>
          </a:p>
          <a:p>
            <a:pPr>
              <a:lnSpc>
                <a:spcPct val="100000"/>
              </a:lnSpc>
            </a:pPr>
            <a:r>
              <a:rPr lang="en-GB" sz="21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Public Education Development of the Hungarian Academy of Sciences</a:t>
            </a:r>
          </a:p>
          <a:p>
            <a:pPr>
              <a:lnSpc>
                <a:spcPct val="100000"/>
              </a:lnSpc>
            </a:pPr>
            <a:endParaRPr lang="hu-HU" sz="1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Cím 1">
            <a:extLst>
              <a:ext uri="{FF2B5EF4-FFF2-40B4-BE49-F238E27FC236}">
                <a16:creationId xmlns:a16="http://schemas.microsoft.com/office/drawing/2014/main" id="{AA9478DD-715D-4A8A-A6BD-85A4F855DF8E}"/>
              </a:ext>
            </a:extLst>
          </p:cNvPr>
          <p:cNvSpPr txBox="1">
            <a:spLocks/>
          </p:cNvSpPr>
          <p:nvPr/>
        </p:nvSpPr>
        <p:spPr>
          <a:xfrm>
            <a:off x="723899" y="5334080"/>
            <a:ext cx="7751361" cy="1079176"/>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34000"/>
              </a:lnSpc>
            </a:pPr>
            <a:r>
              <a:rPr lang="hu-HU" sz="24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Dr. Luca Szalay (luca.szalay@ttk.elte.hu)</a:t>
            </a:r>
          </a:p>
          <a:p>
            <a:pPr>
              <a:lnSpc>
                <a:spcPct val="134000"/>
              </a:lnSpc>
            </a:pPr>
            <a:r>
              <a:rPr lang="en-GB" sz="17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MTA-ELTE Research Group on Inquiry-based Chemistry Education: </a:t>
            </a:r>
          </a:p>
          <a:p>
            <a:pPr>
              <a:lnSpc>
                <a:spcPct val="134000"/>
              </a:lnSpc>
            </a:pPr>
            <a:r>
              <a:rPr lang="hu-HU" sz="24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http://ttomc.elte.hu/publications/90</a:t>
            </a:r>
          </a:p>
        </p:txBody>
      </p:sp>
      <p:sp>
        <p:nvSpPr>
          <p:cNvPr id="9" name="Cím 1">
            <a:extLst>
              <a:ext uri="{FF2B5EF4-FFF2-40B4-BE49-F238E27FC236}">
                <a16:creationId xmlns:a16="http://schemas.microsoft.com/office/drawing/2014/main" id="{D7A21185-FF9F-4E99-A9CB-3E79EB5EE0C7}"/>
              </a:ext>
            </a:extLst>
          </p:cNvPr>
          <p:cNvSpPr txBox="1">
            <a:spLocks/>
          </p:cNvSpPr>
          <p:nvPr/>
        </p:nvSpPr>
        <p:spPr>
          <a:xfrm>
            <a:off x="723899" y="5692427"/>
            <a:ext cx="7365636" cy="80722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endParaRPr lang="hu-HU" sz="2200" dirty="0">
              <a:solidFill>
                <a:schemeClr val="bg1"/>
              </a:solidFill>
            </a:endParaRPr>
          </a:p>
        </p:txBody>
      </p:sp>
      <p:pic>
        <p:nvPicPr>
          <p:cNvPr id="5" name="Kép 4" descr="A képen ruházat, személy, Tanulás, Oktatás látható&#10;&#10;Automatikusan generált leírás">
            <a:extLst>
              <a:ext uri="{FF2B5EF4-FFF2-40B4-BE49-F238E27FC236}">
                <a16:creationId xmlns:a16="http://schemas.microsoft.com/office/drawing/2014/main" id="{3193EAE0-7372-2B31-3CC2-E4D71878EFD9}"/>
              </a:ext>
            </a:extLst>
          </p:cNvPr>
          <p:cNvPicPr>
            <a:picLocks noChangeAspect="1"/>
          </p:cNvPicPr>
          <p:nvPr/>
        </p:nvPicPr>
        <p:blipFill>
          <a:blip r:embed="rId3"/>
          <a:stretch>
            <a:fillRect/>
          </a:stretch>
        </p:blipFill>
        <p:spPr>
          <a:xfrm>
            <a:off x="7294304" y="-9808"/>
            <a:ext cx="5011995" cy="2312081"/>
          </a:xfrm>
          <a:prstGeom prst="rect">
            <a:avLst/>
          </a:prstGeom>
        </p:spPr>
      </p:pic>
      <p:pic>
        <p:nvPicPr>
          <p:cNvPr id="11" name="Kép 10" descr="A képen ruházat, fedett pályás, személy, Tanulás látható&#10;&#10;Automatikusan generált leírás">
            <a:extLst>
              <a:ext uri="{FF2B5EF4-FFF2-40B4-BE49-F238E27FC236}">
                <a16:creationId xmlns:a16="http://schemas.microsoft.com/office/drawing/2014/main" id="{BF759744-C073-FA0D-094B-A44D7DFA5015}"/>
              </a:ext>
            </a:extLst>
          </p:cNvPr>
          <p:cNvPicPr>
            <a:picLocks noChangeAspect="1"/>
          </p:cNvPicPr>
          <p:nvPr/>
        </p:nvPicPr>
        <p:blipFill>
          <a:blip r:embed="rId4"/>
          <a:stretch>
            <a:fillRect/>
          </a:stretch>
        </p:blipFill>
        <p:spPr>
          <a:xfrm>
            <a:off x="8813434" y="2259409"/>
            <a:ext cx="3492865" cy="4655363"/>
          </a:xfrm>
          <a:prstGeom prst="rect">
            <a:avLst/>
          </a:prstGeom>
        </p:spPr>
      </p:pic>
    </p:spTree>
    <p:extLst>
      <p:ext uri="{BB962C8B-B14F-4D97-AF65-F5344CB8AC3E}">
        <p14:creationId xmlns:p14="http://schemas.microsoft.com/office/powerpoint/2010/main" val="1735952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11DD2953-3B3C-412C-83B3-53E08D6E6A91}"/>
              </a:ext>
            </a:extLst>
          </p:cNvPr>
          <p:cNvSpPr txBox="1"/>
          <p:nvPr/>
        </p:nvSpPr>
        <p:spPr>
          <a:xfrm>
            <a:off x="838200" y="257252"/>
            <a:ext cx="10515600" cy="1138773"/>
          </a:xfrm>
          <a:prstGeom prst="rect">
            <a:avLst/>
          </a:prstGeom>
          <a:noFill/>
        </p:spPr>
        <p:txBody>
          <a:bodyPr wrap="square" rtlCol="0">
            <a:spAutoFit/>
          </a:bodyPr>
          <a:lstStyle/>
          <a:p>
            <a:r>
              <a:rPr lang="hu-HU" sz="3200" dirty="0">
                <a:solidFill>
                  <a:srgbClr val="012851"/>
                </a:solidFill>
                <a:latin typeface="Open Sans" panose="020B0606030504020204" pitchFamily="34" charset="0"/>
                <a:ea typeface="Open Sans" panose="020B0606030504020204" pitchFamily="34" charset="0"/>
                <a:cs typeface="Open Sans" panose="020B0606030504020204" pitchFamily="34" charset="0"/>
              </a:rPr>
              <a:t>I</a:t>
            </a:r>
            <a:r>
              <a:rPr lang="en-GB" sz="3200" dirty="0">
                <a:solidFill>
                  <a:srgbClr val="012851"/>
                </a:solidFill>
                <a:latin typeface="Open Sans" panose="020B0606030504020204" pitchFamily="34" charset="0"/>
                <a:ea typeface="Open Sans" panose="020B0606030504020204" pitchFamily="34" charset="0"/>
                <a:cs typeface="Open Sans" panose="020B0606030504020204" pitchFamily="34" charset="0"/>
              </a:rPr>
              <a:t>. G</a:t>
            </a:r>
            <a:r>
              <a:rPr lang="en-GB" sz="3200" dirty="0">
                <a:solidFill>
                  <a:srgbClr val="012851"/>
                </a:solidFill>
                <a:ea typeface="Open Sans" panose="020B0606030504020204" pitchFamily="34" charset="0"/>
                <a:cs typeface="Open Sans" panose="020B0606030504020204" pitchFamily="34" charset="0"/>
              </a:rPr>
              <a:t>uided inquiry and the goal of the research group</a:t>
            </a:r>
          </a:p>
          <a:p>
            <a:endParaRPr lang="en-GB" sz="3600" dirty="0">
              <a:solidFill>
                <a:srgbClr val="01285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Egyenes összekötő 5">
            <a:extLst>
              <a:ext uri="{FF2B5EF4-FFF2-40B4-BE49-F238E27FC236}">
                <a16:creationId xmlns:a16="http://schemas.microsoft.com/office/drawing/2014/main" id="{F2B5A38B-F1A4-46E5-A546-D8DA8D39A774}"/>
              </a:ext>
            </a:extLst>
          </p:cNvPr>
          <p:cNvCxnSpPr/>
          <p:nvPr/>
        </p:nvCxnSpPr>
        <p:spPr>
          <a:xfrm>
            <a:off x="838200" y="1145220"/>
            <a:ext cx="10676138" cy="0"/>
          </a:xfrm>
          <a:prstGeom prst="line">
            <a:avLst/>
          </a:prstGeom>
          <a:ln>
            <a:solidFill>
              <a:srgbClr val="012851"/>
            </a:solidFill>
          </a:ln>
        </p:spPr>
        <p:style>
          <a:lnRef idx="1">
            <a:schemeClr val="accent1"/>
          </a:lnRef>
          <a:fillRef idx="0">
            <a:schemeClr val="accent1"/>
          </a:fillRef>
          <a:effectRef idx="0">
            <a:schemeClr val="accent1"/>
          </a:effectRef>
          <a:fontRef idx="minor">
            <a:schemeClr val="tx1"/>
          </a:fontRef>
        </p:style>
      </p:cxnSp>
      <p:sp>
        <p:nvSpPr>
          <p:cNvPr id="7" name="Szövegdoboz 6">
            <a:extLst>
              <a:ext uri="{FF2B5EF4-FFF2-40B4-BE49-F238E27FC236}">
                <a16:creationId xmlns:a16="http://schemas.microsoft.com/office/drawing/2014/main" id="{7C606D4C-42F0-4D2C-BC92-C9B942C4BA38}"/>
              </a:ext>
            </a:extLst>
          </p:cNvPr>
          <p:cNvSpPr txBox="1"/>
          <p:nvPr/>
        </p:nvSpPr>
        <p:spPr>
          <a:xfrm>
            <a:off x="641251" y="1272751"/>
            <a:ext cx="11434069" cy="5327997"/>
          </a:xfrm>
          <a:prstGeom prst="rect">
            <a:avLst/>
          </a:prstGeom>
          <a:noFill/>
        </p:spPr>
        <p:txBody>
          <a:bodyPr wrap="square" rtlCol="0">
            <a:spAutoFit/>
          </a:bodyPr>
          <a:lstStyle/>
          <a:p>
            <a:pPr marL="342900" indent="-342900">
              <a:lnSpc>
                <a:spcPct val="114000"/>
              </a:lnSpc>
              <a:buFont typeface="Arial" panose="020B0604020202020204" pitchFamily="34" charset="0"/>
              <a:buChar char="•"/>
            </a:pPr>
            <a:r>
              <a:rPr lang="hu-HU" sz="2400" dirty="0">
                <a:solidFill>
                  <a:srgbClr val="012851"/>
                </a:solidFill>
                <a:latin typeface="Open Sans" panose="020B0606030504020204" pitchFamily="34" charset="0"/>
                <a:ea typeface="Open Sans" panose="020B0606030504020204" pitchFamily="34" charset="0"/>
                <a:cs typeface="Open Sans" panose="020B0606030504020204" pitchFamily="34" charset="0"/>
              </a:rPr>
              <a:t>„</a:t>
            </a:r>
            <a:r>
              <a:rPr lang="en-GB" sz="2400" b="1" dirty="0">
                <a:solidFill>
                  <a:srgbClr val="012851"/>
                </a:solidFill>
                <a:latin typeface="Open Sans" panose="020B0606030504020204" pitchFamily="34" charset="0"/>
                <a:ea typeface="Open Sans" panose="020B0606030504020204" pitchFamily="34" charset="0"/>
                <a:cs typeface="Open Sans" panose="020B0606030504020204" pitchFamily="34" charset="0"/>
              </a:rPr>
              <a:t>i</a:t>
            </a:r>
            <a:r>
              <a:rPr lang="en-GB" sz="2400" dirty="0">
                <a:solidFill>
                  <a:srgbClr val="012851"/>
                </a:solidFill>
                <a:latin typeface="Open Sans" panose="020B0606030504020204" pitchFamily="34" charset="0"/>
                <a:ea typeface="Open Sans" panose="020B0606030504020204" pitchFamily="34" charset="0"/>
                <a:cs typeface="Open Sans" panose="020B0606030504020204" pitchFamily="34" charset="0"/>
              </a:rPr>
              <a:t>nquiry-</a:t>
            </a:r>
            <a:r>
              <a:rPr lang="en-GB" sz="2400" b="1" dirty="0">
                <a:solidFill>
                  <a:srgbClr val="012851"/>
                </a:solidFill>
                <a:latin typeface="Open Sans" panose="020B0606030504020204" pitchFamily="34" charset="0"/>
                <a:ea typeface="Open Sans" panose="020B0606030504020204" pitchFamily="34" charset="0"/>
                <a:cs typeface="Open Sans" panose="020B0606030504020204" pitchFamily="34" charset="0"/>
              </a:rPr>
              <a:t>b</a:t>
            </a:r>
            <a:r>
              <a:rPr lang="en-GB" sz="2400" dirty="0">
                <a:solidFill>
                  <a:srgbClr val="012851"/>
                </a:solidFill>
                <a:latin typeface="Open Sans" panose="020B0606030504020204" pitchFamily="34" charset="0"/>
                <a:ea typeface="Open Sans" panose="020B0606030504020204" pitchFamily="34" charset="0"/>
                <a:cs typeface="Open Sans" panose="020B0606030504020204" pitchFamily="34" charset="0"/>
              </a:rPr>
              <a:t>ased </a:t>
            </a:r>
            <a:r>
              <a:rPr lang="en-GB" sz="2400" b="1" dirty="0">
                <a:solidFill>
                  <a:srgbClr val="012851"/>
                </a:solidFill>
                <a:latin typeface="Open Sans" panose="020B0606030504020204" pitchFamily="34" charset="0"/>
                <a:ea typeface="Open Sans" panose="020B0606030504020204" pitchFamily="34" charset="0"/>
                <a:cs typeface="Open Sans" panose="020B0606030504020204" pitchFamily="34" charset="0"/>
              </a:rPr>
              <a:t>s</a:t>
            </a:r>
            <a:r>
              <a:rPr lang="en-GB" sz="2400" dirty="0">
                <a:solidFill>
                  <a:srgbClr val="012851"/>
                </a:solidFill>
                <a:latin typeface="Open Sans" panose="020B0606030504020204" pitchFamily="34" charset="0"/>
                <a:ea typeface="Open Sans" panose="020B0606030504020204" pitchFamily="34" charset="0"/>
                <a:cs typeface="Open Sans" panose="020B0606030504020204" pitchFamily="34" charset="0"/>
              </a:rPr>
              <a:t>cience </a:t>
            </a:r>
            <a:r>
              <a:rPr lang="en-GB" sz="2400" b="1" dirty="0">
                <a:solidFill>
                  <a:srgbClr val="012851"/>
                </a:solidFill>
                <a:latin typeface="Open Sans" panose="020B0606030504020204" pitchFamily="34" charset="0"/>
                <a:ea typeface="Open Sans" panose="020B0606030504020204" pitchFamily="34" charset="0"/>
                <a:cs typeface="Open Sans" panose="020B0606030504020204" pitchFamily="34" charset="0"/>
              </a:rPr>
              <a:t>l</a:t>
            </a:r>
            <a:r>
              <a:rPr lang="en-GB" sz="2400" dirty="0">
                <a:solidFill>
                  <a:srgbClr val="012851"/>
                </a:solidFill>
                <a:latin typeface="Open Sans" panose="020B0606030504020204" pitchFamily="34" charset="0"/>
                <a:ea typeface="Open Sans" panose="020B0606030504020204" pitchFamily="34" charset="0"/>
                <a:cs typeface="Open Sans" panose="020B0606030504020204" pitchFamily="34" charset="0"/>
              </a:rPr>
              <a:t>earning/</a:t>
            </a:r>
            <a:r>
              <a:rPr lang="en-GB" sz="2400" b="1" dirty="0">
                <a:solidFill>
                  <a:srgbClr val="012851"/>
                </a:solidFill>
                <a:latin typeface="Open Sans" panose="020B0606030504020204" pitchFamily="34" charset="0"/>
                <a:ea typeface="Open Sans" panose="020B0606030504020204" pitchFamily="34" charset="0"/>
                <a:cs typeface="Open Sans" panose="020B0606030504020204" pitchFamily="34" charset="0"/>
              </a:rPr>
              <a:t>t</a:t>
            </a:r>
            <a:r>
              <a:rPr lang="en-GB" sz="2400" dirty="0">
                <a:solidFill>
                  <a:srgbClr val="012851"/>
                </a:solidFill>
                <a:latin typeface="Open Sans" panose="020B0606030504020204" pitchFamily="34" charset="0"/>
                <a:ea typeface="Open Sans" panose="020B0606030504020204" pitchFamily="34" charset="0"/>
                <a:cs typeface="Open Sans" panose="020B0606030504020204" pitchFamily="34" charset="0"/>
              </a:rPr>
              <a:t>eaching/</a:t>
            </a:r>
            <a:r>
              <a:rPr lang="en-GB" sz="2400" b="1" dirty="0">
                <a:solidFill>
                  <a:srgbClr val="012851"/>
                </a:solidFill>
                <a:latin typeface="Open Sans" panose="020B0606030504020204" pitchFamily="34" charset="0"/>
                <a:ea typeface="Open Sans" panose="020B0606030504020204" pitchFamily="34" charset="0"/>
                <a:cs typeface="Open Sans" panose="020B0606030504020204" pitchFamily="34" charset="0"/>
              </a:rPr>
              <a:t>e</a:t>
            </a:r>
            <a:r>
              <a:rPr lang="en-GB" sz="2400" dirty="0">
                <a:solidFill>
                  <a:srgbClr val="012851"/>
                </a:solidFill>
                <a:latin typeface="Open Sans" panose="020B0606030504020204" pitchFamily="34" charset="0"/>
                <a:ea typeface="Open Sans" panose="020B0606030504020204" pitchFamily="34" charset="0"/>
                <a:cs typeface="Open Sans" panose="020B0606030504020204" pitchFamily="34" charset="0"/>
              </a:rPr>
              <a:t>ducation” (IBL, IBST, </a:t>
            </a:r>
            <a:r>
              <a:rPr lang="en-GB" sz="2400" b="1" dirty="0">
                <a:solidFill>
                  <a:srgbClr val="012851"/>
                </a:solidFill>
                <a:latin typeface="Open Sans" panose="020B0606030504020204" pitchFamily="34" charset="0"/>
                <a:ea typeface="Open Sans" panose="020B0606030504020204" pitchFamily="34" charset="0"/>
                <a:cs typeface="Open Sans" panose="020B0606030504020204" pitchFamily="34" charset="0"/>
              </a:rPr>
              <a:t>IBSE</a:t>
            </a:r>
            <a:r>
              <a:rPr lang="en-GB" sz="2400" dirty="0">
                <a:solidFill>
                  <a:srgbClr val="012851"/>
                </a:solidFill>
                <a:latin typeface="Open Sans" panose="020B0606030504020204" pitchFamily="34" charset="0"/>
                <a:ea typeface="Open Sans" panose="020B0606030504020204" pitchFamily="34" charset="0"/>
                <a:cs typeface="Open Sans" panose="020B0606030504020204" pitchFamily="34" charset="0"/>
              </a:rPr>
              <a:t>): teaching/learning process is </a:t>
            </a:r>
            <a:r>
              <a:rPr lang="en-GB" sz="24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modelling the steps of scientific research</a:t>
            </a:r>
          </a:p>
          <a:p>
            <a:pPr marL="342900" indent="-342900">
              <a:lnSpc>
                <a:spcPct val="114000"/>
              </a:lnSpc>
              <a:spcAft>
                <a:spcPts val="4800"/>
              </a:spcAft>
              <a:buFont typeface="Arial" panose="020B0604020202020204" pitchFamily="34" charset="0"/>
              <a:buChar char="•"/>
            </a:pPr>
            <a:r>
              <a:rPr lang="hu-HU" sz="2400" b="1" dirty="0">
                <a:solidFill>
                  <a:srgbClr val="012851"/>
                </a:solidFill>
                <a:latin typeface="Open Sans" panose="020B0606030504020204" pitchFamily="34" charset="0"/>
                <a:ea typeface="Open Sans" panose="020B0606030504020204" pitchFamily="34" charset="0"/>
                <a:cs typeface="Open Sans" panose="020B0606030504020204" pitchFamily="34" charset="0"/>
              </a:rPr>
              <a:t>c</a:t>
            </a:r>
            <a:r>
              <a:rPr lang="en-GB" sz="2400" b="1" dirty="0" err="1">
                <a:solidFill>
                  <a:srgbClr val="012851"/>
                </a:solidFill>
                <a:latin typeface="Open Sans" panose="020B0606030504020204" pitchFamily="34" charset="0"/>
                <a:ea typeface="Open Sans" panose="020B0606030504020204" pitchFamily="34" charset="0"/>
                <a:cs typeface="Open Sans" panose="020B0606030504020204" pitchFamily="34" charset="0"/>
              </a:rPr>
              <a:t>lassification</a:t>
            </a:r>
            <a:r>
              <a:rPr lang="en-GB" sz="2400" b="1" dirty="0">
                <a:solidFill>
                  <a:srgbClr val="012851"/>
                </a:solidFill>
                <a:latin typeface="Open Sans" panose="020B0606030504020204" pitchFamily="34" charset="0"/>
                <a:ea typeface="Open Sans" panose="020B0606030504020204" pitchFamily="34" charset="0"/>
                <a:cs typeface="Open Sans" panose="020B0606030504020204" pitchFamily="34" charset="0"/>
              </a:rPr>
              <a:t> </a:t>
            </a:r>
            <a:r>
              <a:rPr lang="en-GB" sz="2400" dirty="0">
                <a:solidFill>
                  <a:srgbClr val="012851"/>
                </a:solidFill>
                <a:latin typeface="Open Sans" panose="020B0606030504020204" pitchFamily="34" charset="0"/>
                <a:ea typeface="Open Sans" panose="020B0606030504020204" pitchFamily="34" charset="0"/>
                <a:cs typeface="Open Sans" panose="020B0606030504020204" pitchFamily="34" charset="0"/>
              </a:rPr>
              <a:t>e.g. according to the measure of </a:t>
            </a:r>
            <a:r>
              <a:rPr lang="en-GB" sz="2400" b="1" dirty="0">
                <a:solidFill>
                  <a:srgbClr val="012851"/>
                </a:solidFill>
                <a:latin typeface="Open Sans" panose="020B0606030504020204" pitchFamily="34" charset="0"/>
                <a:ea typeface="Open Sans" panose="020B0606030504020204" pitchFamily="34" charset="0"/>
                <a:cs typeface="Open Sans" panose="020B0606030504020204" pitchFamily="34" charset="0"/>
              </a:rPr>
              <a:t>students’ independence</a:t>
            </a:r>
            <a:r>
              <a:rPr lang="hu-HU" sz="2400" dirty="0">
                <a:solidFill>
                  <a:srgbClr val="012851"/>
                </a:solidFill>
                <a:latin typeface="Open Sans" panose="020B0606030504020204" pitchFamily="34" charset="0"/>
                <a:ea typeface="Open Sans" panose="020B0606030504020204" pitchFamily="34" charset="0"/>
                <a:cs typeface="Open Sans" panose="020B0606030504020204" pitchFamily="34" charset="0"/>
              </a:rPr>
              <a:t>:</a:t>
            </a:r>
          </a:p>
          <a:p>
            <a:pPr marL="342900" indent="-342900">
              <a:lnSpc>
                <a:spcPct val="114000"/>
              </a:lnSpc>
              <a:buFont typeface="Arial" panose="020B0604020202020204" pitchFamily="34" charset="0"/>
              <a:buChar char="•"/>
            </a:pPr>
            <a:endParaRPr lang="hu-HU" sz="2400" dirty="0">
              <a:solidFill>
                <a:srgbClr val="012851"/>
              </a:solidFill>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14000"/>
              </a:lnSpc>
              <a:buFont typeface="Arial" panose="020B0604020202020204" pitchFamily="34" charset="0"/>
              <a:buChar char="•"/>
            </a:pPr>
            <a:endParaRPr lang="hu-HU" sz="2400" dirty="0">
              <a:solidFill>
                <a:srgbClr val="012851"/>
              </a:solidFill>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14000"/>
              </a:lnSpc>
              <a:buFont typeface="Arial" panose="020B0604020202020204" pitchFamily="34" charset="0"/>
              <a:buChar char="•"/>
            </a:pPr>
            <a:endParaRPr lang="hu-HU" sz="2400" dirty="0">
              <a:solidFill>
                <a:srgbClr val="012851"/>
              </a:solidFill>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14000"/>
              </a:lnSpc>
              <a:buFont typeface="Arial" panose="020B0604020202020204" pitchFamily="34" charset="0"/>
              <a:buChar char="•"/>
            </a:pPr>
            <a:endParaRPr lang="hu-HU" sz="2400" dirty="0">
              <a:solidFill>
                <a:srgbClr val="012851"/>
              </a:solidFill>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14000"/>
              </a:lnSpc>
              <a:buFont typeface="Arial" panose="020B0604020202020204" pitchFamily="34" charset="0"/>
              <a:buChar char="•"/>
            </a:pPr>
            <a:endParaRPr lang="hu-HU" sz="2400" dirty="0">
              <a:solidFill>
                <a:srgbClr val="012851"/>
              </a:solidFill>
              <a:latin typeface="Open Sans" panose="020B0606030504020204" pitchFamily="34" charset="0"/>
              <a:ea typeface="Open Sans" panose="020B0606030504020204" pitchFamily="34" charset="0"/>
              <a:cs typeface="Open Sans" panose="020B0606030504020204" pitchFamily="34" charset="0"/>
            </a:endParaRPr>
          </a:p>
          <a:p>
            <a:r>
              <a:rPr lang="hu-HU" dirty="0">
                <a:ea typeface="Open Sans" panose="020B0606030504020204" pitchFamily="34" charset="0"/>
                <a:cs typeface="Open Sans" panose="020B0606030504020204" pitchFamily="34" charset="0"/>
              </a:rPr>
              <a:t>*</a:t>
            </a:r>
            <a:r>
              <a:rPr lang="en-GB" dirty="0">
                <a:ea typeface="Open Sans" panose="020B0606030504020204" pitchFamily="34" charset="0"/>
                <a:cs typeface="Open Sans" panose="020B0606030504020204" pitchFamily="34" charset="0"/>
              </a:rPr>
              <a:t>Essentially no inquiry</a:t>
            </a:r>
            <a:r>
              <a:rPr lang="hu-HU" dirty="0">
                <a:ea typeface="Open Sans" panose="020B0606030504020204" pitchFamily="34" charset="0"/>
                <a:cs typeface="Open Sans" panose="020B0606030504020204" pitchFamily="34" charset="0"/>
              </a:rPr>
              <a:t>: </a:t>
            </a:r>
            <a:r>
              <a:rPr lang="en-GB" dirty="0">
                <a:effectLst/>
                <a:ea typeface="Calibri" panose="020F0502020204030204" pitchFamily="34" charset="0"/>
                <a:cs typeface="Times New Roman" panose="02020603050405020304" pitchFamily="18" charset="0"/>
              </a:rPr>
              <a:t>Xu, H.; </a:t>
            </a:r>
            <a:r>
              <a:rPr lang="en-GB" dirty="0" err="1">
                <a:effectLst/>
                <a:ea typeface="Calibri" panose="020F0502020204030204" pitchFamily="34" charset="0"/>
                <a:cs typeface="Times New Roman" panose="02020603050405020304" pitchFamily="18" charset="0"/>
              </a:rPr>
              <a:t>Talanquer</a:t>
            </a:r>
            <a:r>
              <a:rPr lang="en-GB" dirty="0">
                <a:effectLst/>
                <a:ea typeface="Calibri" panose="020F0502020204030204" pitchFamily="34" charset="0"/>
                <a:cs typeface="Times New Roman" panose="02020603050405020304" pitchFamily="18" charset="0"/>
              </a:rPr>
              <a:t>, V. (2013), Effect of the level of inquiry of lab experiments on general chemistry students’ written reflections. </a:t>
            </a:r>
            <a:r>
              <a:rPr lang="en-GB" i="1" dirty="0">
                <a:effectLst/>
                <a:ea typeface="Calibri" panose="020F0502020204030204" pitchFamily="34" charset="0"/>
                <a:cs typeface="Times New Roman" panose="02020603050405020304" pitchFamily="18" charset="0"/>
              </a:rPr>
              <a:t>J</a:t>
            </a:r>
            <a:r>
              <a:rPr lang="hu-HU" i="1" dirty="0" err="1">
                <a:effectLst/>
                <a:ea typeface="Calibri" panose="020F0502020204030204" pitchFamily="34" charset="0"/>
                <a:cs typeface="Times New Roman" panose="02020603050405020304" pitchFamily="18" charset="0"/>
              </a:rPr>
              <a:t>ournal</a:t>
            </a:r>
            <a:r>
              <a:rPr lang="hu-HU" i="1" dirty="0">
                <a:effectLst/>
                <a:ea typeface="Calibri" panose="020F0502020204030204" pitchFamily="34" charset="0"/>
                <a:cs typeface="Times New Roman" panose="02020603050405020304" pitchFamily="18" charset="0"/>
              </a:rPr>
              <a:t> of</a:t>
            </a:r>
            <a:r>
              <a:rPr lang="en-GB" i="1" dirty="0">
                <a:effectLst/>
                <a:ea typeface="Calibri" panose="020F0502020204030204" pitchFamily="34" charset="0"/>
                <a:cs typeface="Times New Roman" panose="02020603050405020304" pitchFamily="18" charset="0"/>
              </a:rPr>
              <a:t> Chem</a:t>
            </a:r>
            <a:r>
              <a:rPr lang="hu-HU" i="1" dirty="0" err="1">
                <a:effectLst/>
                <a:ea typeface="Calibri" panose="020F0502020204030204" pitchFamily="34" charset="0"/>
                <a:cs typeface="Times New Roman" panose="02020603050405020304" pitchFamily="18" charset="0"/>
              </a:rPr>
              <a:t>istry</a:t>
            </a:r>
            <a:r>
              <a:rPr lang="hu-HU" i="1" dirty="0">
                <a:effectLst/>
                <a:ea typeface="Calibri" panose="020F0502020204030204" pitchFamily="34" charset="0"/>
                <a:cs typeface="Times New Roman" panose="02020603050405020304" pitchFamily="18" charset="0"/>
              </a:rPr>
              <a:t> </a:t>
            </a:r>
            <a:r>
              <a:rPr lang="en-GB" i="1" dirty="0" err="1">
                <a:effectLst/>
                <a:ea typeface="Calibri" panose="020F0502020204030204" pitchFamily="34" charset="0"/>
                <a:cs typeface="Times New Roman" panose="02020603050405020304" pitchFamily="18" charset="0"/>
              </a:rPr>
              <a:t>Educ</a:t>
            </a:r>
            <a:r>
              <a:rPr lang="hu-HU" i="1" dirty="0" err="1">
                <a:ea typeface="Calibri" panose="020F0502020204030204" pitchFamily="34" charset="0"/>
                <a:cs typeface="Times New Roman" panose="02020603050405020304" pitchFamily="18" charset="0"/>
              </a:rPr>
              <a:t>ation</a:t>
            </a:r>
            <a:r>
              <a:rPr lang="hu-HU" dirty="0">
                <a:ea typeface="Calibri" panose="020F0502020204030204" pitchFamily="34" charset="0"/>
                <a:cs typeface="Times New Roman" panose="02020603050405020304" pitchFamily="18" charset="0"/>
              </a:rPr>
              <a:t>,</a:t>
            </a:r>
            <a:r>
              <a:rPr lang="en-GB" dirty="0">
                <a:effectLst/>
                <a:ea typeface="Calibri" panose="020F0502020204030204" pitchFamily="34" charset="0"/>
                <a:cs typeface="Times New Roman" panose="02020603050405020304" pitchFamily="18" charset="0"/>
              </a:rPr>
              <a:t> </a:t>
            </a:r>
            <a:r>
              <a:rPr lang="en-GB" b="1" dirty="0">
                <a:effectLst/>
                <a:ea typeface="Calibri" panose="020F0502020204030204" pitchFamily="34" charset="0"/>
                <a:cs typeface="Times New Roman" panose="02020603050405020304" pitchFamily="18" charset="0"/>
              </a:rPr>
              <a:t>90</a:t>
            </a:r>
            <a:r>
              <a:rPr lang="en-GB" dirty="0">
                <a:effectLst/>
                <a:ea typeface="Calibri" panose="020F0502020204030204" pitchFamily="34" charset="0"/>
                <a:cs typeface="Times New Roman" panose="02020603050405020304" pitchFamily="18" charset="0"/>
              </a:rPr>
              <a:t> (1), 21</a:t>
            </a:r>
            <a:r>
              <a:rPr lang="en-GB" dirty="0">
                <a:effectLst/>
                <a:ea typeface="AdvOT8608a8d1+22"/>
                <a:cs typeface="Times New Roman" panose="02020603050405020304" pitchFamily="18" charset="0"/>
              </a:rPr>
              <a:t>−</a:t>
            </a:r>
            <a:r>
              <a:rPr lang="en-GB" dirty="0">
                <a:effectLst/>
                <a:ea typeface="Calibri" panose="020F0502020204030204" pitchFamily="34" charset="0"/>
                <a:cs typeface="Times New Roman" panose="02020603050405020304" pitchFamily="18" charset="0"/>
              </a:rPr>
              <a:t>28.</a:t>
            </a:r>
            <a:endParaRPr lang="hu-HU" dirty="0">
              <a:effectLst/>
              <a:ea typeface="Calibri" panose="020F0502020204030204" pitchFamily="34" charset="0"/>
              <a:cs typeface="Times New Roman" panose="02020603050405020304" pitchFamily="18" charset="0"/>
            </a:endParaRPr>
          </a:p>
          <a:p>
            <a:pPr>
              <a:lnSpc>
                <a:spcPct val="114000"/>
              </a:lnSpc>
            </a:pPr>
            <a:endParaRPr lang="hu-HU" sz="2400" dirty="0">
              <a:solidFill>
                <a:srgbClr val="012851"/>
              </a:solidFill>
              <a:latin typeface="Open Sans" panose="020B0606030504020204" pitchFamily="34" charset="0"/>
              <a:ea typeface="Open Sans" panose="020B0606030504020204" pitchFamily="34" charset="0"/>
              <a:cs typeface="Open Sans" panose="020B0606030504020204" pitchFamily="34" charset="0"/>
            </a:endParaRPr>
          </a:p>
          <a:p>
            <a:endParaRPr lang="hu-HU" dirty="0">
              <a:solidFill>
                <a:srgbClr val="01285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Tartalom helye 14">
            <a:extLst>
              <a:ext uri="{FF2B5EF4-FFF2-40B4-BE49-F238E27FC236}">
                <a16:creationId xmlns:a16="http://schemas.microsoft.com/office/drawing/2014/main" id="{F9E9A11C-53B9-4E09-96FB-FAB945F9CB31}"/>
              </a:ext>
            </a:extLst>
          </p:cNvPr>
          <p:cNvPicPr>
            <a:picLocks noChangeAspect="1"/>
          </p:cNvPicPr>
          <p:nvPr/>
        </p:nvPicPr>
        <p:blipFill>
          <a:blip r:embed="rId3"/>
          <a:stretch>
            <a:fillRect/>
          </a:stretch>
        </p:blipFill>
        <p:spPr>
          <a:xfrm>
            <a:off x="2" y="5958155"/>
            <a:ext cx="12192000" cy="850900"/>
          </a:xfrm>
          <a:prstGeom prst="rect">
            <a:avLst/>
          </a:prstGeom>
        </p:spPr>
      </p:pic>
      <p:sp>
        <p:nvSpPr>
          <p:cNvPr id="11" name="Cím 1">
            <a:extLst>
              <a:ext uri="{FF2B5EF4-FFF2-40B4-BE49-F238E27FC236}">
                <a16:creationId xmlns:a16="http://schemas.microsoft.com/office/drawing/2014/main" id="{0B2E556E-3FCC-469A-9020-E74E90D6BEA0}"/>
              </a:ext>
            </a:extLst>
          </p:cNvPr>
          <p:cNvSpPr txBox="1">
            <a:spLocks/>
          </p:cNvSpPr>
          <p:nvPr/>
        </p:nvSpPr>
        <p:spPr>
          <a:xfrm>
            <a:off x="2240564" y="6298994"/>
            <a:ext cx="7365636" cy="3341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ECRICE 2024, </a:t>
            </a:r>
            <a:r>
              <a:rPr lang="hu-HU" sz="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Lisbon</a:t>
            </a: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hu-HU" sz="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Portugal</a:t>
            </a: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hu-HU"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06.</a:t>
            </a: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09. 2024.</a:t>
            </a:r>
            <a:endParaRPr lang="hu-HU" sz="1200"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 name="Táblázat 3">
            <a:extLst>
              <a:ext uri="{FF2B5EF4-FFF2-40B4-BE49-F238E27FC236}">
                <a16:creationId xmlns:a16="http://schemas.microsoft.com/office/drawing/2014/main" id="{17D6DC02-95D7-4FFD-B79B-622EF729E390}"/>
              </a:ext>
            </a:extLst>
          </p:cNvPr>
          <p:cNvGraphicFramePr>
            <a:graphicFrameLocks noGrp="1"/>
          </p:cNvGraphicFramePr>
          <p:nvPr>
            <p:extLst>
              <p:ext uri="{D42A27DB-BD31-4B8C-83A1-F6EECF244321}">
                <p14:modId xmlns:p14="http://schemas.microsoft.com/office/powerpoint/2010/main" val="3195187016"/>
              </p:ext>
            </p:extLst>
          </p:nvPr>
        </p:nvGraphicFramePr>
        <p:xfrm>
          <a:off x="3" y="2597466"/>
          <a:ext cx="12191999" cy="2649940"/>
        </p:xfrm>
        <a:graphic>
          <a:graphicData uri="http://schemas.openxmlformats.org/drawingml/2006/table">
            <a:tbl>
              <a:tblPr firstRow="1" bandRow="1">
                <a:tableStyleId>{5C22544A-7EE6-4342-B048-85BDC9FD1C3A}</a:tableStyleId>
              </a:tblPr>
              <a:tblGrid>
                <a:gridCol w="2574385">
                  <a:extLst>
                    <a:ext uri="{9D8B030D-6E8A-4147-A177-3AD203B41FA5}">
                      <a16:colId xmlns:a16="http://schemas.microsoft.com/office/drawing/2014/main" val="2401822890"/>
                    </a:ext>
                  </a:extLst>
                </a:gridCol>
                <a:gridCol w="2813538">
                  <a:extLst>
                    <a:ext uri="{9D8B030D-6E8A-4147-A177-3AD203B41FA5}">
                      <a16:colId xmlns:a16="http://schemas.microsoft.com/office/drawing/2014/main" val="964912287"/>
                    </a:ext>
                  </a:extLst>
                </a:gridCol>
                <a:gridCol w="2729132">
                  <a:extLst>
                    <a:ext uri="{9D8B030D-6E8A-4147-A177-3AD203B41FA5}">
                      <a16:colId xmlns:a16="http://schemas.microsoft.com/office/drawing/2014/main" val="798853121"/>
                    </a:ext>
                  </a:extLst>
                </a:gridCol>
                <a:gridCol w="4074944">
                  <a:extLst>
                    <a:ext uri="{9D8B030D-6E8A-4147-A177-3AD203B41FA5}">
                      <a16:colId xmlns:a16="http://schemas.microsoft.com/office/drawing/2014/main" val="403906358"/>
                    </a:ext>
                  </a:extLst>
                </a:gridCol>
              </a:tblGrid>
              <a:tr h="464233">
                <a:tc>
                  <a:txBody>
                    <a:bodyPr/>
                    <a:lstStyle/>
                    <a:p>
                      <a:r>
                        <a:rPr lang="en-GB" sz="2400" noProof="0" dirty="0"/>
                        <a:t>Type</a:t>
                      </a:r>
                      <a:r>
                        <a:rPr lang="hu-HU" sz="2400" noProof="0" dirty="0"/>
                        <a:t> of </a:t>
                      </a:r>
                      <a:r>
                        <a:rPr lang="hu-HU" sz="2400" noProof="0" dirty="0" err="1"/>
                        <a:t>inquiry</a:t>
                      </a:r>
                      <a:endParaRPr lang="en-GB" sz="2400" noProof="0" dirty="0"/>
                    </a:p>
                  </a:txBody>
                  <a:tcPr/>
                </a:tc>
                <a:tc gridSpan="3">
                  <a:txBody>
                    <a:bodyPr/>
                    <a:lstStyle/>
                    <a:p>
                      <a:r>
                        <a:rPr lang="en-GB" sz="2400" noProof="0" dirty="0"/>
                        <a:t>Is it known for the students…</a:t>
                      </a:r>
                    </a:p>
                  </a:txBody>
                  <a:tcPr/>
                </a:tc>
                <a:tc hMerge="1">
                  <a:txBody>
                    <a:bodyPr/>
                    <a:lstStyle/>
                    <a:p>
                      <a:r>
                        <a:rPr lang="hu-HU" dirty="0"/>
                        <a:t>Adott a </a:t>
                      </a:r>
                    </a:p>
                  </a:txBody>
                  <a:tcPr/>
                </a:tc>
                <a:tc hMerge="1">
                  <a:txBody>
                    <a:bodyPr/>
                    <a:lstStyle/>
                    <a:p>
                      <a:endParaRPr lang="hu-HU" dirty="0"/>
                    </a:p>
                  </a:txBody>
                  <a:tcPr/>
                </a:tc>
                <a:extLst>
                  <a:ext uri="{0D108BD9-81ED-4DB2-BD59-A6C34878D82A}">
                    <a16:rowId xmlns:a16="http://schemas.microsoft.com/office/drawing/2014/main" val="2288452431"/>
                  </a:ext>
                </a:extLst>
              </a:tr>
              <a:tr h="450166">
                <a:tc>
                  <a:txBody>
                    <a:bodyPr/>
                    <a:lstStyle/>
                    <a:p>
                      <a:endParaRPr lang="en-GB" sz="2000" noProof="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noProof="0"/>
                        <a:t>…the research question?</a:t>
                      </a:r>
                    </a:p>
                  </a:txBody>
                  <a:tcPr/>
                </a:tc>
                <a:tc>
                  <a:txBody>
                    <a:bodyPr/>
                    <a:lstStyle/>
                    <a:p>
                      <a:r>
                        <a:rPr lang="en-GB" sz="2000" b="1" noProof="0"/>
                        <a:t>…the research method?</a:t>
                      </a:r>
                    </a:p>
                  </a:txBody>
                  <a:tcPr/>
                </a:tc>
                <a:tc>
                  <a:txBody>
                    <a:bodyPr/>
                    <a:lstStyle/>
                    <a:p>
                      <a:r>
                        <a:rPr lang="en-GB" sz="2000" b="1" noProof="0" dirty="0"/>
                        <a:t>…the explanation of the results?</a:t>
                      </a:r>
                    </a:p>
                  </a:txBody>
                  <a:tcPr/>
                </a:tc>
                <a:extLst>
                  <a:ext uri="{0D108BD9-81ED-4DB2-BD59-A6C34878D82A}">
                    <a16:rowId xmlns:a16="http://schemas.microsoft.com/office/drawing/2014/main" val="540231099"/>
                  </a:ext>
                </a:extLst>
              </a:tr>
              <a:tr h="441313">
                <a:tc>
                  <a:txBody>
                    <a:bodyPr/>
                    <a:lstStyle/>
                    <a:p>
                      <a:r>
                        <a:rPr lang="en-GB" sz="2000" b="1" noProof="0"/>
                        <a:t>Open</a:t>
                      </a:r>
                    </a:p>
                  </a:txBody>
                  <a:tcPr/>
                </a:tc>
                <a:tc>
                  <a:txBody>
                    <a:bodyPr/>
                    <a:lstStyle/>
                    <a:p>
                      <a:pPr algn="ctr"/>
                      <a:r>
                        <a:rPr lang="en-GB" sz="2000" b="1" noProof="0">
                          <a:solidFill>
                            <a:srgbClr val="FF0000"/>
                          </a:solidFill>
                        </a:rPr>
                        <a:t>no</a:t>
                      </a:r>
                    </a:p>
                  </a:txBody>
                  <a:tcPr/>
                </a:tc>
                <a:tc>
                  <a:txBody>
                    <a:bodyPr/>
                    <a:lstStyle/>
                    <a:p>
                      <a:pPr algn="ctr"/>
                      <a:r>
                        <a:rPr lang="en-GB" sz="2000" b="1" noProof="0">
                          <a:solidFill>
                            <a:srgbClr val="FF0000"/>
                          </a:solidFill>
                        </a:rPr>
                        <a:t>no</a:t>
                      </a:r>
                    </a:p>
                  </a:txBody>
                  <a:tcPr/>
                </a:tc>
                <a:tc>
                  <a:txBody>
                    <a:bodyPr/>
                    <a:lstStyle/>
                    <a:p>
                      <a:pPr algn="ctr"/>
                      <a:r>
                        <a:rPr lang="en-GB" sz="2000" b="1" noProof="0">
                          <a:solidFill>
                            <a:srgbClr val="FF0000"/>
                          </a:solidFill>
                        </a:rPr>
                        <a:t>no</a:t>
                      </a:r>
                    </a:p>
                  </a:txBody>
                  <a:tcPr/>
                </a:tc>
                <a:extLst>
                  <a:ext uri="{0D108BD9-81ED-4DB2-BD59-A6C34878D82A}">
                    <a16:rowId xmlns:a16="http://schemas.microsoft.com/office/drawing/2014/main" val="2542878014"/>
                  </a:ext>
                </a:extLst>
              </a:tr>
              <a:tr h="441313">
                <a:tc>
                  <a:txBody>
                    <a:bodyPr/>
                    <a:lstStyle/>
                    <a:p>
                      <a:r>
                        <a:rPr lang="en-GB" sz="2000" b="1" noProof="0"/>
                        <a:t>Guided/Bounded</a:t>
                      </a:r>
                      <a:endParaRPr lang="en-GB" sz="2000" noProof="0"/>
                    </a:p>
                  </a:txBody>
                  <a:tcPr/>
                </a:tc>
                <a:tc>
                  <a:txBody>
                    <a:bodyPr/>
                    <a:lstStyle/>
                    <a:p>
                      <a:pPr algn="ctr"/>
                      <a:r>
                        <a:rPr lang="en-GB" sz="2000" b="1" noProof="0">
                          <a:solidFill>
                            <a:srgbClr val="00B050"/>
                          </a:solidFill>
                        </a:rPr>
                        <a:t>yes</a:t>
                      </a:r>
                    </a:p>
                  </a:txBody>
                  <a:tcPr/>
                </a:tc>
                <a:tc>
                  <a:txBody>
                    <a:bodyPr/>
                    <a:lstStyle/>
                    <a:p>
                      <a:pPr algn="ctr"/>
                      <a:r>
                        <a:rPr lang="en-GB" sz="2000" b="1" noProof="0" dirty="0">
                          <a:solidFill>
                            <a:srgbClr val="FF0000"/>
                          </a:solidFill>
                        </a:rPr>
                        <a:t>no</a:t>
                      </a:r>
                    </a:p>
                  </a:txBody>
                  <a:tcPr/>
                </a:tc>
                <a:tc>
                  <a:txBody>
                    <a:bodyPr/>
                    <a:lstStyle/>
                    <a:p>
                      <a:pPr algn="ctr"/>
                      <a:r>
                        <a:rPr lang="en-GB" sz="2000" b="1" noProof="0">
                          <a:solidFill>
                            <a:srgbClr val="FF0000"/>
                          </a:solidFill>
                        </a:rPr>
                        <a:t>no</a:t>
                      </a:r>
                    </a:p>
                  </a:txBody>
                  <a:tcPr/>
                </a:tc>
                <a:extLst>
                  <a:ext uri="{0D108BD9-81ED-4DB2-BD59-A6C34878D82A}">
                    <a16:rowId xmlns:a16="http://schemas.microsoft.com/office/drawing/2014/main" val="595675896"/>
                  </a:ext>
                </a:extLst>
              </a:tr>
              <a:tr h="411602">
                <a:tc>
                  <a:txBody>
                    <a:bodyPr/>
                    <a:lstStyle/>
                    <a:p>
                      <a:r>
                        <a:rPr lang="en-GB" sz="2000" b="1" noProof="0" dirty="0"/>
                        <a:t>Structured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a:solidFill>
                            <a:srgbClr val="00B050"/>
                          </a:solidFill>
                        </a:rPr>
                        <a:t>yes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srgbClr val="00B050"/>
                          </a:solidFill>
                        </a:rPr>
                        <a:t>yes</a:t>
                      </a:r>
                    </a:p>
                  </a:txBody>
                  <a:tcPr/>
                </a:tc>
                <a:tc>
                  <a:txBody>
                    <a:bodyPr/>
                    <a:lstStyle/>
                    <a:p>
                      <a:pPr algn="ctr"/>
                      <a:r>
                        <a:rPr lang="en-GB" sz="2000" b="1" noProof="0">
                          <a:solidFill>
                            <a:srgbClr val="FF0000"/>
                          </a:solidFill>
                        </a:rPr>
                        <a:t>no</a:t>
                      </a:r>
                    </a:p>
                  </a:txBody>
                  <a:tcPr/>
                </a:tc>
                <a:extLst>
                  <a:ext uri="{0D108BD9-81ED-4DB2-BD59-A6C34878D82A}">
                    <a16:rowId xmlns:a16="http://schemas.microsoft.com/office/drawing/2014/main" val="3206576768"/>
                  </a:ext>
                </a:extLst>
              </a:tr>
              <a:tr h="441313">
                <a:tc>
                  <a:txBody>
                    <a:bodyPr/>
                    <a:lstStyle/>
                    <a:p>
                      <a:r>
                        <a:rPr lang="en-GB" sz="2000" b="1" noProof="0" dirty="0"/>
                        <a:t>Confirmation/Closed</a:t>
                      </a:r>
                      <a:r>
                        <a:rPr lang="hu-HU" sz="2000">
                          <a:ea typeface="Open Sans" panose="020B0606030504020204" pitchFamily="34" charset="0"/>
                          <a:cs typeface="Open Sans" panose="020B0606030504020204" pitchFamily="34" charset="0"/>
                        </a:rPr>
                        <a:t>*</a:t>
                      </a:r>
                      <a:endParaRPr lang="en-GB" sz="2000" b="1" noProof="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srgbClr val="00B050"/>
                          </a:solidFill>
                        </a:rPr>
                        <a:t>yes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a:solidFill>
                            <a:srgbClr val="00B050"/>
                          </a:solidFill>
                        </a:rPr>
                        <a:t>yes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srgbClr val="00B050"/>
                          </a:solidFill>
                        </a:rPr>
                        <a:t>yes</a:t>
                      </a:r>
                    </a:p>
                  </a:txBody>
                  <a:tcPr/>
                </a:tc>
                <a:extLst>
                  <a:ext uri="{0D108BD9-81ED-4DB2-BD59-A6C34878D82A}">
                    <a16:rowId xmlns:a16="http://schemas.microsoft.com/office/drawing/2014/main" val="1297644026"/>
                  </a:ext>
                </a:extLst>
              </a:tr>
            </a:tbl>
          </a:graphicData>
        </a:graphic>
      </p:graphicFrame>
      <p:sp>
        <p:nvSpPr>
          <p:cNvPr id="5" name="Téglalap 4">
            <a:extLst>
              <a:ext uri="{FF2B5EF4-FFF2-40B4-BE49-F238E27FC236}">
                <a16:creationId xmlns:a16="http://schemas.microsoft.com/office/drawing/2014/main" id="{CA177CBA-4F51-4270-BAD0-E3645407C3CE}"/>
              </a:ext>
            </a:extLst>
          </p:cNvPr>
          <p:cNvSpPr/>
          <p:nvPr/>
        </p:nvSpPr>
        <p:spPr>
          <a:xfrm>
            <a:off x="3" y="3999156"/>
            <a:ext cx="2011677" cy="2987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14" name="Egyenes összekötő nyíllal 13">
            <a:extLst>
              <a:ext uri="{FF2B5EF4-FFF2-40B4-BE49-F238E27FC236}">
                <a16:creationId xmlns:a16="http://schemas.microsoft.com/office/drawing/2014/main" id="{0041ED30-582F-9809-6926-C2B79C3BC082}"/>
              </a:ext>
            </a:extLst>
          </p:cNvPr>
          <p:cNvCxnSpPr>
            <a:cxnSpLocks/>
          </p:cNvCxnSpPr>
          <p:nvPr/>
        </p:nvCxnSpPr>
        <p:spPr>
          <a:xfrm flipV="1">
            <a:off x="7098204" y="4097630"/>
            <a:ext cx="0" cy="6431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35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11DD2953-3B3C-412C-83B3-53E08D6E6A91}"/>
              </a:ext>
            </a:extLst>
          </p:cNvPr>
          <p:cNvSpPr txBox="1"/>
          <p:nvPr/>
        </p:nvSpPr>
        <p:spPr>
          <a:xfrm>
            <a:off x="407963" y="124140"/>
            <a:ext cx="11827998" cy="584775"/>
          </a:xfrm>
          <a:prstGeom prst="rect">
            <a:avLst/>
          </a:prstGeom>
          <a:noFill/>
        </p:spPr>
        <p:txBody>
          <a:bodyPr wrap="square" rtlCol="0">
            <a:spAutoFit/>
          </a:bodyPr>
          <a:lstStyle/>
          <a:p>
            <a:r>
              <a:rPr lang="hu-HU" sz="3200" dirty="0">
                <a:solidFill>
                  <a:srgbClr val="012851"/>
                </a:solidFill>
                <a:latin typeface="Open Sans" panose="020B0606030504020204" pitchFamily="34" charset="0"/>
                <a:ea typeface="Open Sans" panose="020B0606030504020204" pitchFamily="34" charset="0"/>
                <a:cs typeface="Open Sans" panose="020B0606030504020204" pitchFamily="34" charset="0"/>
              </a:rPr>
              <a:t>II.1. R</a:t>
            </a:r>
            <a:r>
              <a:rPr lang="en-GB" sz="3200" dirty="0" err="1">
                <a:solidFill>
                  <a:srgbClr val="012851"/>
                </a:solidFill>
                <a:latin typeface="Open Sans" panose="020B0606030504020204" pitchFamily="34" charset="0"/>
                <a:ea typeface="Open Sans" panose="020B0606030504020204" pitchFamily="34" charset="0"/>
                <a:cs typeface="Open Sans" panose="020B0606030504020204" pitchFamily="34" charset="0"/>
              </a:rPr>
              <a:t>esearch</a:t>
            </a:r>
            <a:r>
              <a:rPr lang="en-GB" sz="3200" dirty="0">
                <a:solidFill>
                  <a:srgbClr val="012851"/>
                </a:solidFill>
                <a:latin typeface="Open Sans" panose="020B0606030504020204" pitchFamily="34" charset="0"/>
                <a:ea typeface="Open Sans" panose="020B0606030504020204" pitchFamily="34" charset="0"/>
                <a:cs typeface="Open Sans" panose="020B0606030504020204" pitchFamily="34" charset="0"/>
              </a:rPr>
              <a:t> method and sample</a:t>
            </a:r>
          </a:p>
        </p:txBody>
      </p:sp>
      <p:cxnSp>
        <p:nvCxnSpPr>
          <p:cNvPr id="6" name="Egyenes összekötő 5">
            <a:extLst>
              <a:ext uri="{FF2B5EF4-FFF2-40B4-BE49-F238E27FC236}">
                <a16:creationId xmlns:a16="http://schemas.microsoft.com/office/drawing/2014/main" id="{F2B5A38B-F1A4-46E5-A546-D8DA8D39A774}"/>
              </a:ext>
            </a:extLst>
          </p:cNvPr>
          <p:cNvCxnSpPr/>
          <p:nvPr/>
        </p:nvCxnSpPr>
        <p:spPr>
          <a:xfrm>
            <a:off x="838200" y="1145220"/>
            <a:ext cx="10676138" cy="0"/>
          </a:xfrm>
          <a:prstGeom prst="line">
            <a:avLst/>
          </a:prstGeom>
          <a:ln>
            <a:solidFill>
              <a:srgbClr val="012851"/>
            </a:solidFill>
          </a:ln>
        </p:spPr>
        <p:style>
          <a:lnRef idx="1">
            <a:schemeClr val="accent1"/>
          </a:lnRef>
          <a:fillRef idx="0">
            <a:schemeClr val="accent1"/>
          </a:fillRef>
          <a:effectRef idx="0">
            <a:schemeClr val="accent1"/>
          </a:effectRef>
          <a:fontRef idx="minor">
            <a:schemeClr val="tx1"/>
          </a:fontRef>
        </p:style>
      </p:cxnSp>
      <p:pic>
        <p:nvPicPr>
          <p:cNvPr id="10" name="Tartalom helye 14">
            <a:extLst>
              <a:ext uri="{FF2B5EF4-FFF2-40B4-BE49-F238E27FC236}">
                <a16:creationId xmlns:a16="http://schemas.microsoft.com/office/drawing/2014/main" id="{F9E9A11C-53B9-4E09-96FB-FAB945F9CB31}"/>
              </a:ext>
            </a:extLst>
          </p:cNvPr>
          <p:cNvPicPr>
            <a:picLocks noChangeAspect="1"/>
          </p:cNvPicPr>
          <p:nvPr/>
        </p:nvPicPr>
        <p:blipFill>
          <a:blip r:embed="rId2"/>
          <a:stretch>
            <a:fillRect/>
          </a:stretch>
        </p:blipFill>
        <p:spPr>
          <a:xfrm>
            <a:off x="43961" y="6059719"/>
            <a:ext cx="12192000" cy="850900"/>
          </a:xfrm>
          <a:prstGeom prst="rect">
            <a:avLst/>
          </a:prstGeom>
        </p:spPr>
      </p:pic>
      <p:sp>
        <p:nvSpPr>
          <p:cNvPr id="11" name="Cím 1">
            <a:extLst>
              <a:ext uri="{FF2B5EF4-FFF2-40B4-BE49-F238E27FC236}">
                <a16:creationId xmlns:a16="http://schemas.microsoft.com/office/drawing/2014/main" id="{0B2E556E-3FCC-469A-9020-E74E90D6BEA0}"/>
              </a:ext>
            </a:extLst>
          </p:cNvPr>
          <p:cNvSpPr txBox="1">
            <a:spLocks/>
          </p:cNvSpPr>
          <p:nvPr/>
        </p:nvSpPr>
        <p:spPr>
          <a:xfrm>
            <a:off x="2240564" y="6298994"/>
            <a:ext cx="7365636" cy="3341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ECRICE 2024, </a:t>
            </a:r>
            <a:r>
              <a:rPr lang="hu-HU" sz="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Lisbon</a:t>
            </a: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hu-HU" sz="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Portugal</a:t>
            </a: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hu-HU"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06.</a:t>
            </a: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09. 2024.</a:t>
            </a:r>
            <a:endParaRPr lang="hu-HU" sz="1200"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8" name="Táblázat 4">
            <a:extLst>
              <a:ext uri="{FF2B5EF4-FFF2-40B4-BE49-F238E27FC236}">
                <a16:creationId xmlns:a16="http://schemas.microsoft.com/office/drawing/2014/main" id="{9E516698-9770-6F57-7254-411EBB64BE31}"/>
              </a:ext>
            </a:extLst>
          </p:cNvPr>
          <p:cNvGraphicFramePr>
            <a:graphicFrameLocks noGrp="1"/>
          </p:cNvGraphicFramePr>
          <p:nvPr>
            <p:ph idx="1"/>
            <p:extLst>
              <p:ext uri="{D42A27DB-BD31-4B8C-83A1-F6EECF244321}">
                <p14:modId xmlns:p14="http://schemas.microsoft.com/office/powerpoint/2010/main" val="1447359740"/>
              </p:ext>
            </p:extLst>
          </p:nvPr>
        </p:nvGraphicFramePr>
        <p:xfrm>
          <a:off x="43961" y="857384"/>
          <a:ext cx="12192000" cy="5269179"/>
        </p:xfrm>
        <a:graphic>
          <a:graphicData uri="http://schemas.openxmlformats.org/drawingml/2006/table">
            <a:tbl>
              <a:tblPr firstRow="1" bandRow="1">
                <a:tableStyleId>{5C22544A-7EE6-4342-B048-85BDC9FD1C3A}</a:tableStyleId>
              </a:tblPr>
              <a:tblGrid>
                <a:gridCol w="3151163">
                  <a:extLst>
                    <a:ext uri="{9D8B030D-6E8A-4147-A177-3AD203B41FA5}">
                      <a16:colId xmlns:a16="http://schemas.microsoft.com/office/drawing/2014/main" val="2923725072"/>
                    </a:ext>
                  </a:extLst>
                </a:gridCol>
                <a:gridCol w="9040837">
                  <a:extLst>
                    <a:ext uri="{9D8B030D-6E8A-4147-A177-3AD203B41FA5}">
                      <a16:colId xmlns:a16="http://schemas.microsoft.com/office/drawing/2014/main" val="1347760699"/>
                    </a:ext>
                  </a:extLst>
                </a:gridCol>
              </a:tblGrid>
              <a:tr h="697179">
                <a:tc>
                  <a:txBody>
                    <a:bodyPr/>
                    <a:lstStyle/>
                    <a:p>
                      <a:endParaRPr lang="hu-HU" sz="2000" dirty="0"/>
                    </a:p>
                  </a:txBody>
                  <a:tcPr/>
                </a:tc>
                <a:tc>
                  <a:txBody>
                    <a:bodyPr/>
                    <a:lstStyle/>
                    <a:p>
                      <a:pPr algn="ctr"/>
                      <a:r>
                        <a:rPr lang="en-GB" sz="2400" noProof="0" dirty="0"/>
                        <a:t>Longitudinal research: 4 school years 2021-2025</a:t>
                      </a:r>
                      <a:r>
                        <a:rPr lang="hu-HU" sz="2400" noProof="0" dirty="0"/>
                        <a:t> (</a:t>
                      </a:r>
                      <a:r>
                        <a:rPr lang="hu-HU" sz="2400" noProof="0" dirty="0" err="1"/>
                        <a:t>Grade</a:t>
                      </a:r>
                      <a:r>
                        <a:rPr lang="hu-HU" sz="2400" noProof="0" dirty="0"/>
                        <a:t> 7-10)</a:t>
                      </a:r>
                      <a:endParaRPr lang="en-GB" sz="2400" noProof="0" dirty="0"/>
                    </a:p>
                  </a:txBody>
                  <a:tcPr/>
                </a:tc>
                <a:extLst>
                  <a:ext uri="{0D108BD9-81ED-4DB2-BD59-A6C34878D82A}">
                    <a16:rowId xmlns:a16="http://schemas.microsoft.com/office/drawing/2014/main" val="887964213"/>
                  </a:ext>
                </a:extLst>
              </a:tr>
              <a:tr h="394058">
                <a:tc>
                  <a:txBody>
                    <a:bodyPr/>
                    <a:lstStyle/>
                    <a:p>
                      <a:pPr algn="l"/>
                      <a:r>
                        <a:rPr lang="en-GB" sz="2400" noProof="0"/>
                        <a:t>Intervention</a:t>
                      </a:r>
                    </a:p>
                  </a:txBody>
                  <a:tcPr/>
                </a:tc>
                <a:tc>
                  <a:txBody>
                    <a:bodyPr/>
                    <a:lstStyle/>
                    <a:p>
                      <a:pPr algn="ctr"/>
                      <a:r>
                        <a:rPr lang="en-GB" sz="2400" noProof="0" dirty="0"/>
                        <a:t>6 lessons/school year (=24 lessons</a:t>
                      </a:r>
                      <a:r>
                        <a:rPr lang="hu-HU" sz="2400" noProof="0" dirty="0"/>
                        <a:t>, </a:t>
                      </a:r>
                      <a:r>
                        <a:rPr lang="en-GB" sz="2400" noProof="0" dirty="0"/>
                        <a:t>partially spent with the worksheets)</a:t>
                      </a:r>
                    </a:p>
                  </a:txBody>
                  <a:tcPr/>
                </a:tc>
                <a:extLst>
                  <a:ext uri="{0D108BD9-81ED-4DB2-BD59-A6C34878D82A}">
                    <a16:rowId xmlns:a16="http://schemas.microsoft.com/office/drawing/2014/main" val="3136691759"/>
                  </a:ext>
                </a:extLst>
              </a:tr>
              <a:tr h="449024">
                <a:tc>
                  <a:txBody>
                    <a:bodyPr/>
                    <a:lstStyle/>
                    <a:p>
                      <a:r>
                        <a:rPr lang="en-GB" sz="2400" noProof="0" dirty="0"/>
                        <a:t>Tests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noProof="0" dirty="0"/>
                        <a:t>Test 0 (</a:t>
                      </a:r>
                      <a:r>
                        <a:rPr lang="en-GB" sz="2400" b="1" noProof="0" dirty="0">
                          <a:solidFill>
                            <a:schemeClr val="tx1"/>
                          </a:solidFill>
                        </a:rPr>
                        <a:t>T0</a:t>
                      </a:r>
                      <a:r>
                        <a:rPr lang="en-GB" sz="2400" noProof="0" dirty="0"/>
                        <a:t>): September 20</a:t>
                      </a:r>
                      <a:r>
                        <a:rPr lang="hu-HU" sz="2400" noProof="0" dirty="0"/>
                        <a:t>21</a:t>
                      </a:r>
                      <a:r>
                        <a:rPr lang="en-GB" sz="2400" noProof="0" dirty="0"/>
                        <a:t>+</a:t>
                      </a:r>
                      <a:r>
                        <a:rPr lang="en-GB" sz="2400" b="1" noProof="0" dirty="0">
                          <a:solidFill>
                            <a:schemeClr val="tx1"/>
                          </a:solidFill>
                        </a:rPr>
                        <a:t>T1</a:t>
                      </a:r>
                      <a:r>
                        <a:rPr lang="hu-HU" sz="2400" b="1" noProof="0" dirty="0">
                          <a:solidFill>
                            <a:schemeClr val="tx1"/>
                          </a:solidFill>
                        </a:rPr>
                        <a:t> </a:t>
                      </a:r>
                      <a:r>
                        <a:rPr lang="hu-HU" sz="2400" b="0" noProof="0" dirty="0">
                          <a:solidFill>
                            <a:schemeClr val="tx1"/>
                          </a:solidFill>
                        </a:rPr>
                        <a:t>(</a:t>
                      </a:r>
                      <a:r>
                        <a:rPr lang="en-GB" sz="2400" b="0" noProof="0" dirty="0">
                          <a:solidFill>
                            <a:schemeClr val="tx1"/>
                          </a:solidFill>
                        </a:rPr>
                        <a:t>T2, T3</a:t>
                      </a:r>
                      <a:r>
                        <a:rPr lang="hu-HU" sz="2400" b="0" noProof="0" dirty="0">
                          <a:solidFill>
                            <a:schemeClr val="tx1"/>
                          </a:solidFill>
                        </a:rPr>
                        <a:t>, T4)</a:t>
                      </a:r>
                      <a:r>
                        <a:rPr lang="en-GB" sz="2400" noProof="0" dirty="0">
                          <a:solidFill>
                            <a:schemeClr val="tx1"/>
                          </a:solidFill>
                        </a:rPr>
                        <a:t>: </a:t>
                      </a:r>
                      <a:r>
                        <a:rPr lang="en-GB" sz="2400" noProof="0" dirty="0"/>
                        <a:t>end of each school year</a:t>
                      </a:r>
                    </a:p>
                  </a:txBody>
                  <a:tcPr/>
                </a:tc>
                <a:extLst>
                  <a:ext uri="{0D108BD9-81ED-4DB2-BD59-A6C34878D82A}">
                    <a16:rowId xmlns:a16="http://schemas.microsoft.com/office/drawing/2014/main" val="2186799495"/>
                  </a:ext>
                </a:extLst>
              </a:tr>
              <a:tr h="394058">
                <a:tc>
                  <a:txBody>
                    <a:bodyPr/>
                    <a:lstStyle/>
                    <a:p>
                      <a:r>
                        <a:rPr lang="en-GB" sz="2400" noProof="0"/>
                        <a:t>Number of students</a:t>
                      </a:r>
                    </a:p>
                  </a:txBody>
                  <a:tcPr/>
                </a:tc>
                <a:tc>
                  <a:txBody>
                    <a:bodyPr/>
                    <a:lstStyle/>
                    <a:p>
                      <a:pPr algn="ctr"/>
                      <a:r>
                        <a:rPr lang="en-GB" sz="2400" noProof="0" dirty="0"/>
                        <a:t>Initially: </a:t>
                      </a:r>
                      <a:r>
                        <a:rPr lang="hu-HU" sz="2400" noProof="0" dirty="0"/>
                        <a:t>931,</a:t>
                      </a:r>
                      <a:r>
                        <a:rPr lang="en-GB" sz="2400" noProof="0" dirty="0"/>
                        <a:t> but</a:t>
                      </a:r>
                      <a:r>
                        <a:rPr lang="hu-HU" sz="2400" noProof="0" dirty="0"/>
                        <a:t> </a:t>
                      </a:r>
                      <a:r>
                        <a:rPr lang="hu-HU" sz="2400" noProof="0" dirty="0">
                          <a:solidFill>
                            <a:srgbClr val="FF0000"/>
                          </a:solidFill>
                        </a:rPr>
                        <a:t>603</a:t>
                      </a:r>
                      <a:r>
                        <a:rPr lang="en-GB" sz="2400" noProof="0" dirty="0"/>
                        <a:t> filled in all the 4 tests</a:t>
                      </a:r>
                      <a:r>
                        <a:rPr lang="hu-HU" sz="2400" noProof="0" dirty="0"/>
                        <a:t> </a:t>
                      </a:r>
                      <a:r>
                        <a:rPr lang="hu-HU" sz="2400" noProof="0" dirty="0" err="1"/>
                        <a:t>till</a:t>
                      </a:r>
                      <a:r>
                        <a:rPr lang="hu-HU" sz="2400" noProof="0" dirty="0"/>
                        <a:t> </a:t>
                      </a:r>
                      <a:r>
                        <a:rPr lang="hu-HU" sz="2400" noProof="0" dirty="0" err="1"/>
                        <a:t>now</a:t>
                      </a:r>
                      <a:r>
                        <a:rPr lang="en-GB" sz="2400" noProof="0" dirty="0"/>
                        <a:t> (T0, T1, T2 and T3)</a:t>
                      </a:r>
                    </a:p>
                  </a:txBody>
                  <a:tcPr/>
                </a:tc>
                <a:extLst>
                  <a:ext uri="{0D108BD9-81ED-4DB2-BD59-A6C34878D82A}">
                    <a16:rowId xmlns:a16="http://schemas.microsoft.com/office/drawing/2014/main" val="4037063008"/>
                  </a:ext>
                </a:extLst>
              </a:tr>
              <a:tr h="394058">
                <a:tc>
                  <a:txBody>
                    <a:bodyPr/>
                    <a:lstStyle/>
                    <a:p>
                      <a:r>
                        <a:rPr lang="en-GB" sz="2400" noProof="0" dirty="0"/>
                        <a:t>Age of students (years)</a:t>
                      </a:r>
                    </a:p>
                  </a:txBody>
                  <a:tcPr/>
                </a:tc>
                <a:tc>
                  <a:txBody>
                    <a:bodyPr/>
                    <a:lstStyle/>
                    <a:p>
                      <a:pPr algn="ctr"/>
                      <a:r>
                        <a:rPr lang="hu-HU" sz="2400" b="0" noProof="0" dirty="0" err="1"/>
                        <a:t>Initially</a:t>
                      </a:r>
                      <a:r>
                        <a:rPr lang="hu-HU" sz="2400" b="0" noProof="0" dirty="0"/>
                        <a:t>: </a:t>
                      </a:r>
                      <a:r>
                        <a:rPr lang="en-GB" sz="2400" b="0" noProof="0" dirty="0"/>
                        <a:t>12</a:t>
                      </a:r>
                      <a:r>
                        <a:rPr lang="hu-HU" sz="2400" b="0" noProof="0" dirty="0"/>
                        <a:t>/</a:t>
                      </a:r>
                      <a:r>
                        <a:rPr lang="en-GB" sz="2400" b="0" noProof="0" dirty="0"/>
                        <a:t>13</a:t>
                      </a:r>
                      <a:r>
                        <a:rPr lang="hu-HU" sz="2400" b="0" noProof="0" dirty="0"/>
                        <a:t> in </a:t>
                      </a:r>
                      <a:r>
                        <a:rPr lang="hu-HU" sz="2400" b="0" noProof="0" dirty="0" err="1"/>
                        <a:t>the</a:t>
                      </a:r>
                      <a:r>
                        <a:rPr lang="hu-HU" sz="2400" b="0" noProof="0" dirty="0"/>
                        <a:t> 1</a:t>
                      </a:r>
                      <a:r>
                        <a:rPr lang="hu-HU" sz="2400" b="0" baseline="30000" noProof="0" dirty="0"/>
                        <a:t>st</a:t>
                      </a:r>
                      <a:r>
                        <a:rPr lang="hu-HU" sz="2400" b="0" noProof="0" dirty="0"/>
                        <a:t> </a:t>
                      </a:r>
                      <a:r>
                        <a:rPr lang="hu-HU" sz="2400" b="0" noProof="0" dirty="0" err="1"/>
                        <a:t>year</a:t>
                      </a:r>
                      <a:r>
                        <a:rPr lang="hu-HU" sz="2400" b="0" noProof="0" dirty="0"/>
                        <a:t>; 14/15 in </a:t>
                      </a:r>
                      <a:r>
                        <a:rPr lang="hu-HU" sz="2400" b="0" noProof="0" dirty="0" err="1"/>
                        <a:t>the</a:t>
                      </a:r>
                      <a:r>
                        <a:rPr lang="hu-HU" sz="2400" b="0" noProof="0" dirty="0"/>
                        <a:t> 3</a:t>
                      </a:r>
                      <a:r>
                        <a:rPr lang="hu-HU" sz="2400" b="0" baseline="30000" noProof="0" dirty="0"/>
                        <a:t>rd</a:t>
                      </a:r>
                      <a:r>
                        <a:rPr lang="hu-HU" sz="2400" b="0" noProof="0" dirty="0"/>
                        <a:t> </a:t>
                      </a:r>
                      <a:r>
                        <a:rPr lang="hu-HU" sz="2400" b="0" noProof="0" dirty="0" err="1"/>
                        <a:t>year</a:t>
                      </a:r>
                      <a:r>
                        <a:rPr lang="hu-HU" sz="2400" b="0" noProof="0" dirty="0"/>
                        <a:t> (2023/2024)</a:t>
                      </a:r>
                      <a:endParaRPr lang="en-GB" sz="2400" noProof="0" dirty="0">
                        <a:solidFill>
                          <a:srgbClr val="FF0000"/>
                        </a:solidFill>
                      </a:endParaRPr>
                    </a:p>
                  </a:txBody>
                  <a:tcPr/>
                </a:tc>
                <a:extLst>
                  <a:ext uri="{0D108BD9-81ED-4DB2-BD59-A6C34878D82A}">
                    <a16:rowId xmlns:a16="http://schemas.microsoft.com/office/drawing/2014/main" val="891010515"/>
                  </a:ext>
                </a:extLst>
              </a:tr>
              <a:tr h="394058">
                <a:tc>
                  <a:txBody>
                    <a:bodyPr/>
                    <a:lstStyle/>
                    <a:p>
                      <a:r>
                        <a:rPr lang="en-GB" sz="2400" noProof="0"/>
                        <a:t>Number of teachers</a:t>
                      </a:r>
                    </a:p>
                  </a:txBody>
                  <a:tcPr/>
                </a:tc>
                <a:tc>
                  <a:txBody>
                    <a:bodyPr/>
                    <a:lstStyle/>
                    <a:p>
                      <a:pPr algn="ctr"/>
                      <a:r>
                        <a:rPr lang="en-GB" sz="2400" noProof="0" dirty="0"/>
                        <a:t>Initially: 31, at present 26 (+2, who does not work with students)</a:t>
                      </a:r>
                    </a:p>
                  </a:txBody>
                  <a:tcPr/>
                </a:tc>
                <a:extLst>
                  <a:ext uri="{0D108BD9-81ED-4DB2-BD59-A6C34878D82A}">
                    <a16:rowId xmlns:a16="http://schemas.microsoft.com/office/drawing/2014/main" val="1836346026"/>
                  </a:ext>
                </a:extLst>
              </a:tr>
              <a:tr h="394058">
                <a:tc>
                  <a:txBody>
                    <a:bodyPr/>
                    <a:lstStyle/>
                    <a:p>
                      <a:r>
                        <a:rPr lang="en-GB" sz="2400" noProof="0"/>
                        <a:t>Number of schools</a:t>
                      </a:r>
                    </a:p>
                  </a:txBody>
                  <a:tcPr/>
                </a:tc>
                <a:tc>
                  <a:txBody>
                    <a:bodyPr/>
                    <a:lstStyle/>
                    <a:p>
                      <a:pPr algn="ctr"/>
                      <a:r>
                        <a:rPr lang="en-GB" sz="2400" noProof="0" dirty="0"/>
                        <a:t>Initially: 25, at present: 2</a:t>
                      </a:r>
                      <a:r>
                        <a:rPr lang="hu-HU" sz="2400" noProof="0" dirty="0"/>
                        <a:t>2</a:t>
                      </a:r>
                      <a:endParaRPr lang="en-GB" sz="2400" noProof="0" dirty="0"/>
                    </a:p>
                  </a:txBody>
                  <a:tcPr/>
                </a:tc>
                <a:extLst>
                  <a:ext uri="{0D108BD9-81ED-4DB2-BD59-A6C34878D82A}">
                    <a16:rowId xmlns:a16="http://schemas.microsoft.com/office/drawing/2014/main" val="2821142067"/>
                  </a:ext>
                </a:extLst>
              </a:tr>
              <a:tr h="394058">
                <a:tc>
                  <a:txBody>
                    <a:bodyPr/>
                    <a:lstStyle/>
                    <a:p>
                      <a:r>
                        <a:rPr lang="en-GB" sz="2400" noProof="0"/>
                        <a:t>Group 1 (control)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noProof="0" dirty="0"/>
                        <a:t>only step-by-step experiments</a:t>
                      </a:r>
                    </a:p>
                  </a:txBody>
                  <a:tcPr/>
                </a:tc>
                <a:extLst>
                  <a:ext uri="{0D108BD9-81ED-4DB2-BD59-A6C34878D82A}">
                    <a16:rowId xmlns:a16="http://schemas.microsoft.com/office/drawing/2014/main" val="2447019213"/>
                  </a:ext>
                </a:extLst>
              </a:tr>
              <a:tr h="394058">
                <a:tc>
                  <a:txBody>
                    <a:bodyPr/>
                    <a:lstStyle/>
                    <a:p>
                      <a:r>
                        <a:rPr lang="en-GB" sz="2400" noProof="0"/>
                        <a:t>Group 2 (experimental)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noProof="0" dirty="0" err="1">
                          <a:solidFill>
                            <a:schemeClr val="tx1"/>
                          </a:solidFill>
                          <a:highlight>
                            <a:srgbClr val="FFFF00"/>
                          </a:highlight>
                        </a:rPr>
                        <a:t>Schem</a:t>
                      </a:r>
                      <a:r>
                        <a:rPr lang="hu-HU" sz="2400" b="0" noProof="0" dirty="0">
                          <a:solidFill>
                            <a:schemeClr val="tx1"/>
                          </a:solidFill>
                          <a:highlight>
                            <a:srgbClr val="FFFF00"/>
                          </a:highlight>
                        </a:rPr>
                        <a:t>e</a:t>
                      </a:r>
                      <a:r>
                        <a:rPr lang="en-GB" sz="2400" b="0" noProof="0" dirty="0">
                          <a:solidFill>
                            <a:schemeClr val="tx1"/>
                          </a:solidFill>
                          <a:highlight>
                            <a:srgbClr val="FFFF00"/>
                          </a:highlight>
                        </a:rPr>
                        <a:t> to teach</a:t>
                      </a:r>
                      <a:r>
                        <a:rPr lang="hu-HU" sz="2400" b="0" noProof="0" dirty="0">
                          <a:solidFill>
                            <a:schemeClr val="tx1"/>
                          </a:solidFill>
                          <a:highlight>
                            <a:srgbClr val="FFFF00"/>
                          </a:highlight>
                        </a:rPr>
                        <a:t> </a:t>
                      </a:r>
                      <a:r>
                        <a:rPr lang="en-GB" sz="2400" b="0" noProof="0" dirty="0">
                          <a:solidFill>
                            <a:schemeClr val="tx1"/>
                          </a:solidFill>
                          <a:highlight>
                            <a:srgbClr val="FFFF00"/>
                          </a:highlight>
                        </a:rPr>
                        <a:t>experiment</a:t>
                      </a:r>
                      <a:r>
                        <a:rPr lang="hu-HU" sz="2400" b="0" noProof="0" dirty="0" err="1">
                          <a:solidFill>
                            <a:schemeClr val="tx1"/>
                          </a:solidFill>
                          <a:highlight>
                            <a:srgbClr val="FFFF00"/>
                          </a:highlight>
                        </a:rPr>
                        <a:t>al</a:t>
                      </a:r>
                      <a:r>
                        <a:rPr lang="en-GB" sz="2400" b="0" noProof="0" dirty="0">
                          <a:solidFill>
                            <a:schemeClr val="tx1"/>
                          </a:solidFill>
                          <a:highlight>
                            <a:srgbClr val="FFFF00"/>
                          </a:highlight>
                        </a:rPr>
                        <a:t> design</a:t>
                      </a:r>
                      <a:r>
                        <a:rPr lang="hu-HU" sz="2400" b="0" noProof="0" dirty="0">
                          <a:solidFill>
                            <a:schemeClr val="tx1"/>
                          </a:solidFill>
                          <a:highlight>
                            <a:srgbClr val="FFFF00"/>
                          </a:highlight>
                        </a:rPr>
                        <a:t> </a:t>
                      </a:r>
                      <a:r>
                        <a:rPr lang="hu-HU" sz="2400" b="1" noProof="0" dirty="0">
                          <a:solidFill>
                            <a:srgbClr val="FF0000"/>
                          </a:solidFill>
                        </a:rPr>
                        <a:t>AFTER </a:t>
                      </a:r>
                      <a:r>
                        <a:rPr lang="en-GB" sz="2400" b="1" noProof="0" dirty="0">
                          <a:solidFill>
                            <a:schemeClr val="tx1"/>
                          </a:solidFill>
                          <a:highlight>
                            <a:srgbClr val="FFFF00"/>
                          </a:highlight>
                        </a:rPr>
                        <a:t>step-by-step experiments</a:t>
                      </a:r>
                    </a:p>
                  </a:txBody>
                  <a:tcPr/>
                </a:tc>
                <a:extLst>
                  <a:ext uri="{0D108BD9-81ED-4DB2-BD59-A6C34878D82A}">
                    <a16:rowId xmlns:a16="http://schemas.microsoft.com/office/drawing/2014/main" val="758568418"/>
                  </a:ext>
                </a:extLst>
              </a:tr>
              <a:tr h="394058">
                <a:tc>
                  <a:txBody>
                    <a:bodyPr/>
                    <a:lstStyle/>
                    <a:p>
                      <a:r>
                        <a:rPr lang="en-GB" sz="2400" noProof="0" dirty="0"/>
                        <a:t>Group 3 (experimental)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noProof="0" dirty="0" err="1">
                          <a:solidFill>
                            <a:schemeClr val="tx1"/>
                          </a:solidFill>
                          <a:highlight>
                            <a:srgbClr val="FFFF00"/>
                          </a:highlight>
                        </a:rPr>
                        <a:t>Schem</a:t>
                      </a:r>
                      <a:r>
                        <a:rPr lang="hu-HU" sz="2400" b="0" noProof="0" dirty="0">
                          <a:solidFill>
                            <a:schemeClr val="tx1"/>
                          </a:solidFill>
                          <a:highlight>
                            <a:srgbClr val="FFFF00"/>
                          </a:highlight>
                        </a:rPr>
                        <a:t>e</a:t>
                      </a:r>
                      <a:r>
                        <a:rPr lang="en-GB" sz="2400" b="0" noProof="0" dirty="0">
                          <a:solidFill>
                            <a:schemeClr val="tx1"/>
                          </a:solidFill>
                          <a:highlight>
                            <a:srgbClr val="FFFF00"/>
                          </a:highlight>
                        </a:rPr>
                        <a:t> to help</a:t>
                      </a:r>
                      <a:r>
                        <a:rPr lang="hu-HU" sz="2400" b="0" noProof="0" dirty="0">
                          <a:solidFill>
                            <a:schemeClr val="tx1"/>
                          </a:solidFill>
                          <a:highlight>
                            <a:srgbClr val="FFFF00"/>
                          </a:highlight>
                        </a:rPr>
                        <a:t> </a:t>
                      </a:r>
                      <a:r>
                        <a:rPr lang="en-GB" sz="2400" b="0" noProof="0" dirty="0">
                          <a:solidFill>
                            <a:schemeClr val="tx1"/>
                          </a:solidFill>
                          <a:highlight>
                            <a:srgbClr val="FFFF00"/>
                          </a:highlight>
                        </a:rPr>
                        <a:t>experiment</a:t>
                      </a:r>
                      <a:r>
                        <a:rPr lang="hu-HU" sz="2400" b="0" noProof="0" dirty="0" err="1">
                          <a:solidFill>
                            <a:schemeClr val="tx1"/>
                          </a:solidFill>
                          <a:highlight>
                            <a:srgbClr val="FFFF00"/>
                          </a:highlight>
                        </a:rPr>
                        <a:t>al</a:t>
                      </a:r>
                      <a:r>
                        <a:rPr lang="en-GB" sz="2400" b="0" noProof="0" dirty="0">
                          <a:solidFill>
                            <a:schemeClr val="tx1"/>
                          </a:solidFill>
                          <a:highlight>
                            <a:srgbClr val="FFFF00"/>
                          </a:highlight>
                        </a:rPr>
                        <a:t> design</a:t>
                      </a:r>
                      <a:r>
                        <a:rPr lang="hu-HU" sz="2400" b="0" noProof="0" dirty="0">
                          <a:solidFill>
                            <a:schemeClr val="tx1"/>
                          </a:solidFill>
                          <a:highlight>
                            <a:srgbClr val="FFFF00"/>
                          </a:highlight>
                        </a:rPr>
                        <a:t> </a:t>
                      </a:r>
                      <a:r>
                        <a:rPr lang="hu-HU" sz="2400" b="1" noProof="0" dirty="0">
                          <a:solidFill>
                            <a:srgbClr val="FF0000"/>
                          </a:solidFill>
                        </a:rPr>
                        <a:t>BEFORE </a:t>
                      </a:r>
                      <a:r>
                        <a:rPr lang="en-GB" sz="2400" b="1" noProof="0" dirty="0">
                          <a:solidFill>
                            <a:schemeClr val="tx1"/>
                          </a:solidFill>
                          <a:highlight>
                            <a:srgbClr val="FFFF00"/>
                          </a:highlight>
                        </a:rPr>
                        <a:t>planning experiments</a:t>
                      </a:r>
                    </a:p>
                  </a:txBody>
                  <a:tcPr/>
                </a:tc>
                <a:extLst>
                  <a:ext uri="{0D108BD9-81ED-4DB2-BD59-A6C34878D82A}">
                    <a16:rowId xmlns:a16="http://schemas.microsoft.com/office/drawing/2014/main" val="3749041403"/>
                  </a:ext>
                </a:extLst>
              </a:tr>
              <a:tr h="394058">
                <a:tc>
                  <a:txBody>
                    <a:bodyPr/>
                    <a:lstStyle/>
                    <a:p>
                      <a:r>
                        <a:rPr lang="hu-HU" sz="2400" noProof="0" dirty="0">
                          <a:highlight>
                            <a:srgbClr val="FFFF00"/>
                          </a:highlight>
                        </a:rPr>
                        <a:t>+ </a:t>
                      </a:r>
                      <a:r>
                        <a:rPr lang="hu-HU" sz="2400" noProof="0" dirty="0" err="1">
                          <a:highlight>
                            <a:srgbClr val="FFFF00"/>
                          </a:highlight>
                        </a:rPr>
                        <a:t>Motivation</a:t>
                      </a:r>
                      <a:endParaRPr lang="en-GB" sz="2400" noProof="0" dirty="0">
                        <a:highlight>
                          <a:srgbClr val="FFFF00"/>
                        </a:highligh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noProof="0" dirty="0">
                          <a:solidFill>
                            <a:schemeClr val="tx1"/>
                          </a:solidFill>
                        </a:rPr>
                        <a:t>Context-based tasks</a:t>
                      </a:r>
                      <a:r>
                        <a:rPr lang="hu-HU" sz="2400" b="0" noProof="0" dirty="0">
                          <a:solidFill>
                            <a:schemeClr val="tx1"/>
                          </a:solidFill>
                        </a:rPr>
                        <a:t> </a:t>
                      </a:r>
                      <a:r>
                        <a:rPr lang="en-GB" sz="2400" b="0" noProof="0" dirty="0">
                          <a:solidFill>
                            <a:schemeClr val="tx1"/>
                          </a:solidFill>
                        </a:rPr>
                        <a:t>+</a:t>
                      </a:r>
                      <a:r>
                        <a:rPr lang="hu-HU" sz="2400" b="0" noProof="0" dirty="0">
                          <a:solidFill>
                            <a:schemeClr val="tx1"/>
                          </a:solidFill>
                        </a:rPr>
                        <a:t> </a:t>
                      </a:r>
                      <a:r>
                        <a:rPr lang="en-GB" sz="2400" b="0" noProof="0" dirty="0">
                          <a:solidFill>
                            <a:schemeClr val="tx1"/>
                          </a:solidFill>
                        </a:rPr>
                        <a:t>elements of systems thinking for all the students</a:t>
                      </a:r>
                    </a:p>
                  </a:txBody>
                  <a:tcPr/>
                </a:tc>
                <a:extLst>
                  <a:ext uri="{0D108BD9-81ED-4DB2-BD59-A6C34878D82A}">
                    <a16:rowId xmlns:a16="http://schemas.microsoft.com/office/drawing/2014/main" val="4064293128"/>
                  </a:ext>
                </a:extLst>
              </a:tr>
            </a:tbl>
          </a:graphicData>
        </a:graphic>
      </p:graphicFrame>
    </p:spTree>
    <p:extLst>
      <p:ext uri="{BB962C8B-B14F-4D97-AF65-F5344CB8AC3E}">
        <p14:creationId xmlns:p14="http://schemas.microsoft.com/office/powerpoint/2010/main" val="1766947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ím 1">
            <a:extLst>
              <a:ext uri="{FF2B5EF4-FFF2-40B4-BE49-F238E27FC236}">
                <a16:creationId xmlns:a16="http://schemas.microsoft.com/office/drawing/2014/main" id="{0DD0954D-4121-4088-9587-C0F9A9EDD37C}"/>
              </a:ext>
            </a:extLst>
          </p:cNvPr>
          <p:cNvSpPr>
            <a:spLocks noGrp="1"/>
          </p:cNvSpPr>
          <p:nvPr>
            <p:ph type="title"/>
          </p:nvPr>
        </p:nvSpPr>
        <p:spPr>
          <a:xfrm>
            <a:off x="-98474" y="32592"/>
            <a:ext cx="12322223" cy="546101"/>
          </a:xfrm>
        </p:spPr>
        <p:txBody>
          <a:bodyPr/>
          <a:lstStyle/>
          <a:p>
            <a:pPr algn="ctr" eaLnBrk="1" hangingPunct="1">
              <a:defRPr/>
            </a:pPr>
            <a:r>
              <a:rPr lang="hu-HU" altLang="hu-HU" sz="3200" b="0" cap="none" dirty="0">
                <a:solidFill>
                  <a:srgbClr val="012863"/>
                </a:solidFill>
                <a:latin typeface="Open Sans" panose="020B0606030504020204" pitchFamily="34" charset="0"/>
                <a:ea typeface="Open Sans" panose="020B0606030504020204" pitchFamily="34" charset="0"/>
                <a:cs typeface="Open Sans" panose="020B0606030504020204" pitchFamily="34" charset="0"/>
              </a:rPr>
              <a:t>II.2. R</a:t>
            </a:r>
            <a:r>
              <a:rPr lang="en-GB" altLang="hu-HU" sz="3200" b="0" cap="none" dirty="0" err="1">
                <a:solidFill>
                  <a:srgbClr val="012863"/>
                </a:solidFill>
                <a:latin typeface="Open Sans" panose="020B0606030504020204" pitchFamily="34" charset="0"/>
                <a:ea typeface="Open Sans" panose="020B0606030504020204" pitchFamily="34" charset="0"/>
                <a:cs typeface="Open Sans" panose="020B0606030504020204" pitchFamily="34" charset="0"/>
              </a:rPr>
              <a:t>esearch</a:t>
            </a:r>
            <a:r>
              <a:rPr lang="en-GB" altLang="hu-HU" sz="3200" b="0" cap="none" dirty="0">
                <a:solidFill>
                  <a:srgbClr val="012863"/>
                </a:solidFill>
                <a:latin typeface="Open Sans" panose="020B0606030504020204" pitchFamily="34" charset="0"/>
                <a:ea typeface="Open Sans" panose="020B0606030504020204" pitchFamily="34" charset="0"/>
                <a:cs typeface="Open Sans" panose="020B0606030504020204" pitchFamily="34" charset="0"/>
              </a:rPr>
              <a:t> model </a:t>
            </a:r>
            <a:r>
              <a:rPr lang="hu-HU" altLang="hu-HU" sz="3200" b="0" cap="none" dirty="0">
                <a:solidFill>
                  <a:srgbClr val="012863"/>
                </a:solidFill>
                <a:latin typeface="Open Sans" panose="020B0606030504020204" pitchFamily="34" charset="0"/>
                <a:ea typeface="Open Sans" panose="020B0606030504020204" pitchFamily="34" charset="0"/>
                <a:cs typeface="Open Sans" panose="020B0606030504020204" pitchFamily="34" charset="0"/>
              </a:rPr>
              <a:t>and </a:t>
            </a:r>
            <a:r>
              <a:rPr lang="hu-HU" altLang="hu-HU" sz="3200" b="0" cap="none" dirty="0" err="1">
                <a:solidFill>
                  <a:srgbClr val="012863"/>
                </a:solidFill>
                <a:latin typeface="Open Sans" panose="020B0606030504020204" pitchFamily="34" charset="0"/>
                <a:ea typeface="Open Sans" panose="020B0606030504020204" pitchFamily="34" charset="0"/>
                <a:cs typeface="Open Sans" panose="020B0606030504020204" pitchFamily="34" charset="0"/>
              </a:rPr>
              <a:t>questions</a:t>
            </a:r>
            <a:r>
              <a:rPr lang="hu-HU" altLang="hu-HU" sz="3200" b="0" cap="none" dirty="0">
                <a:solidFill>
                  <a:srgbClr val="012863"/>
                </a:solidFill>
                <a:latin typeface="Open Sans" panose="020B0606030504020204" pitchFamily="34" charset="0"/>
                <a:ea typeface="Open Sans" panose="020B0606030504020204" pitchFamily="34" charset="0"/>
                <a:cs typeface="Open Sans" panose="020B0606030504020204" pitchFamily="34" charset="0"/>
              </a:rPr>
              <a:t> </a:t>
            </a:r>
            <a:r>
              <a:rPr lang="en-GB" altLang="hu-HU" sz="3200" b="0" cap="none" dirty="0">
                <a:solidFill>
                  <a:srgbClr val="012863"/>
                </a:solidFill>
                <a:latin typeface="Open Sans" panose="020B0606030504020204" pitchFamily="34" charset="0"/>
                <a:ea typeface="Open Sans" panose="020B0606030504020204" pitchFamily="34" charset="0"/>
                <a:cs typeface="Open Sans" panose="020B0606030504020204" pitchFamily="34" charset="0"/>
              </a:rPr>
              <a:t>from September 20</a:t>
            </a:r>
            <a:r>
              <a:rPr lang="hu-HU" altLang="hu-HU" sz="3200" b="0" cap="none" dirty="0">
                <a:solidFill>
                  <a:srgbClr val="012863"/>
                </a:solidFill>
                <a:latin typeface="Open Sans" panose="020B0606030504020204" pitchFamily="34" charset="0"/>
                <a:ea typeface="Open Sans" panose="020B0606030504020204" pitchFamily="34" charset="0"/>
                <a:cs typeface="Open Sans" panose="020B0606030504020204" pitchFamily="34" charset="0"/>
              </a:rPr>
              <a:t>21</a:t>
            </a:r>
            <a:r>
              <a:rPr lang="en-GB" altLang="hu-HU" sz="3200" b="0" cap="none" dirty="0">
                <a:solidFill>
                  <a:srgbClr val="012863"/>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3" name="Lekerekített téglalap 2">
            <a:extLst>
              <a:ext uri="{FF2B5EF4-FFF2-40B4-BE49-F238E27FC236}">
                <a16:creationId xmlns:a16="http://schemas.microsoft.com/office/drawing/2014/main" id="{02D5382E-B534-43A0-84AE-512F28C92513}"/>
              </a:ext>
            </a:extLst>
          </p:cNvPr>
          <p:cNvSpPr/>
          <p:nvPr/>
        </p:nvSpPr>
        <p:spPr>
          <a:xfrm>
            <a:off x="1031083" y="581568"/>
            <a:ext cx="4483100" cy="2578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b="1" dirty="0">
                <a:solidFill>
                  <a:prstClr val="white"/>
                </a:solidFill>
                <a:latin typeface="Calibri" panose="020F0502020204030204" pitchFamily="34" charset="0"/>
              </a:rPr>
              <a:t>6 student sheets for 6 lessons </a:t>
            </a:r>
            <a:endParaRPr lang="hu-HU" dirty="0">
              <a:solidFill>
                <a:prstClr val="white"/>
              </a:solidFill>
              <a:latin typeface="Calibri" panose="020F0502020204030204" pitchFamily="34" charset="0"/>
            </a:endParaRPr>
          </a:p>
          <a:p>
            <a:pPr>
              <a:defRPr/>
            </a:pPr>
            <a:r>
              <a:rPr lang="en-GB" b="1" dirty="0">
                <a:solidFill>
                  <a:prstClr val="white"/>
                </a:solidFill>
                <a:latin typeface="Calibri" panose="020F0502020204030204" pitchFamily="34" charset="0"/>
              </a:rPr>
              <a:t>(</a:t>
            </a:r>
            <a:r>
              <a:rPr lang="hu-HU" b="1" dirty="0" err="1">
                <a:solidFill>
                  <a:srgbClr val="FF0000"/>
                </a:solidFill>
                <a:latin typeface="Calibri" panose="020F0502020204030204" pitchFamily="34" charset="0"/>
              </a:rPr>
              <a:t>taking</a:t>
            </a:r>
            <a:r>
              <a:rPr lang="hu-HU" b="1" dirty="0">
                <a:solidFill>
                  <a:srgbClr val="FF0000"/>
                </a:solidFill>
                <a:latin typeface="Calibri" panose="020F0502020204030204" pitchFamily="34" charset="0"/>
              </a:rPr>
              <a:t> </a:t>
            </a:r>
            <a:r>
              <a:rPr lang="hu-HU" b="1" dirty="0" err="1">
                <a:solidFill>
                  <a:srgbClr val="FF0000"/>
                </a:solidFill>
                <a:latin typeface="Calibri" panose="020F0502020204030204" pitchFamily="34" charset="0"/>
              </a:rPr>
              <a:t>only</a:t>
            </a:r>
            <a:r>
              <a:rPr lang="hu-HU" b="1" dirty="0">
                <a:solidFill>
                  <a:srgbClr val="FF0000"/>
                </a:solidFill>
                <a:latin typeface="Calibri" panose="020F0502020204030204" pitchFamily="34" charset="0"/>
              </a:rPr>
              <a:t> cca. 25-35</a:t>
            </a:r>
            <a:r>
              <a:rPr lang="en-GB" b="1" dirty="0">
                <a:solidFill>
                  <a:srgbClr val="FF0000"/>
                </a:solidFill>
                <a:latin typeface="Calibri" panose="020F0502020204030204" pitchFamily="34" charset="0"/>
              </a:rPr>
              <a:t> min</a:t>
            </a:r>
            <a:r>
              <a:rPr lang="en-GB" b="1" dirty="0">
                <a:solidFill>
                  <a:prstClr val="white"/>
                </a:solidFill>
                <a:latin typeface="Calibri" panose="020F0502020204030204" pitchFamily="34" charset="0"/>
              </a:rPr>
              <a:t>) in </a:t>
            </a:r>
            <a:r>
              <a:rPr lang="en-GB" b="1" u="sng" dirty="0">
                <a:solidFill>
                  <a:prstClr val="white"/>
                </a:solidFill>
                <a:latin typeface="Calibri" panose="020F0502020204030204" pitchFamily="34" charset="0"/>
              </a:rPr>
              <a:t>3 versions:</a:t>
            </a:r>
            <a:endParaRPr lang="hu-HU" dirty="0">
              <a:solidFill>
                <a:prstClr val="white"/>
              </a:solidFill>
              <a:latin typeface="Calibri" panose="020F0502020204030204" pitchFamily="34" charset="0"/>
            </a:endParaRPr>
          </a:p>
          <a:p>
            <a:pPr>
              <a:defRPr/>
            </a:pPr>
            <a:r>
              <a:rPr lang="en-GB" b="1" dirty="0">
                <a:solidFill>
                  <a:prstClr val="white"/>
                </a:solidFill>
                <a:latin typeface="Calibri" panose="020F0502020204030204" pitchFamily="34" charset="0"/>
              </a:rPr>
              <a:t>Type 1:</a:t>
            </a:r>
            <a:r>
              <a:rPr lang="hu-HU" b="1" dirty="0">
                <a:solidFill>
                  <a:prstClr val="white"/>
                </a:solidFill>
                <a:latin typeface="Calibri" panose="020F0502020204030204" pitchFamily="34" charset="0"/>
              </a:rPr>
              <a:t> </a:t>
            </a:r>
            <a:r>
              <a:rPr lang="hu-HU" b="1" dirty="0" err="1">
                <a:solidFill>
                  <a:prstClr val="white"/>
                </a:solidFill>
                <a:latin typeface="Calibri" panose="020F0502020204030204" pitchFamily="34" charset="0"/>
              </a:rPr>
              <a:t>only</a:t>
            </a:r>
            <a:r>
              <a:rPr lang="en-GB" b="1" dirty="0">
                <a:solidFill>
                  <a:prstClr val="white"/>
                </a:solidFill>
                <a:latin typeface="Calibri" panose="020F0502020204030204" pitchFamily="34" charset="0"/>
              </a:rPr>
              <a:t> step-by-step</a:t>
            </a:r>
            <a:r>
              <a:rPr lang="en-GB" dirty="0">
                <a:solidFill>
                  <a:prstClr val="white"/>
                </a:solidFill>
                <a:latin typeface="Calibri" panose="020F0502020204030204" pitchFamily="34" charset="0"/>
              </a:rPr>
              <a:t> experiments</a:t>
            </a:r>
            <a:endParaRPr lang="hu-HU" dirty="0">
              <a:solidFill>
                <a:prstClr val="white"/>
              </a:solidFill>
              <a:latin typeface="Calibri" panose="020F0502020204030204" pitchFamily="34" charset="0"/>
            </a:endParaRPr>
          </a:p>
          <a:p>
            <a:pPr>
              <a:defRPr/>
            </a:pPr>
            <a:r>
              <a:rPr lang="en-GB" b="1" dirty="0">
                <a:solidFill>
                  <a:prstClr val="white"/>
                </a:solidFill>
                <a:latin typeface="Calibri" panose="020F0502020204030204" pitchFamily="34" charset="0"/>
              </a:rPr>
              <a:t>Type 2: </a:t>
            </a:r>
            <a:r>
              <a:rPr lang="en-GB" dirty="0">
                <a:solidFill>
                  <a:prstClr val="white"/>
                </a:solidFill>
                <a:latin typeface="Calibri" panose="020F0502020204030204" pitchFamily="34" charset="0"/>
              </a:rPr>
              <a:t>step-by-step experiments +</a:t>
            </a:r>
            <a:r>
              <a:rPr lang="hu-HU" dirty="0">
                <a:solidFill>
                  <a:prstClr val="white"/>
                </a:solidFill>
                <a:latin typeface="Calibri" panose="020F0502020204030204" pitchFamily="34" charset="0"/>
              </a:rPr>
              <a:t> </a:t>
            </a:r>
            <a:r>
              <a:rPr lang="en-GB" b="1" dirty="0" err="1">
                <a:solidFill>
                  <a:srgbClr val="FFC000"/>
                </a:solidFill>
                <a:latin typeface="Calibri" panose="020F0502020204030204" pitchFamily="34" charset="0"/>
              </a:rPr>
              <a:t>schem</a:t>
            </a:r>
            <a:r>
              <a:rPr lang="hu-HU" b="1" dirty="0">
                <a:solidFill>
                  <a:srgbClr val="FFC000"/>
                </a:solidFill>
                <a:latin typeface="Calibri" panose="020F0502020204030204" pitchFamily="34" charset="0"/>
              </a:rPr>
              <a:t>e</a:t>
            </a:r>
            <a:r>
              <a:rPr lang="en-GB" b="1" dirty="0">
                <a:solidFill>
                  <a:srgbClr val="FFC000"/>
                </a:solidFill>
                <a:latin typeface="Calibri" panose="020F0502020204030204" pitchFamily="34" charset="0"/>
              </a:rPr>
              <a:t> </a:t>
            </a:r>
            <a:r>
              <a:rPr lang="hu-HU" b="1" dirty="0" err="1">
                <a:solidFill>
                  <a:srgbClr val="FFC000"/>
                </a:solidFill>
                <a:latin typeface="Calibri" panose="020F0502020204030204" pitchFamily="34" charset="0"/>
              </a:rPr>
              <a:t>filled</a:t>
            </a:r>
            <a:r>
              <a:rPr lang="hu-HU" b="1" dirty="0">
                <a:solidFill>
                  <a:srgbClr val="FFC000"/>
                </a:solidFill>
                <a:latin typeface="Calibri" panose="020F0502020204030204" pitchFamily="34" charset="0"/>
              </a:rPr>
              <a:t> in</a:t>
            </a:r>
            <a:r>
              <a:rPr lang="en-GB" b="1" dirty="0">
                <a:solidFill>
                  <a:srgbClr val="FFC000"/>
                </a:solidFill>
                <a:latin typeface="Calibri" panose="020F0502020204030204" pitchFamily="34" charset="0"/>
              </a:rPr>
              <a:t> AFTER </a:t>
            </a:r>
            <a:r>
              <a:rPr lang="en-GB" dirty="0">
                <a:latin typeface="Calibri" panose="020F0502020204030204" pitchFamily="34" charset="0"/>
              </a:rPr>
              <a:t>the experiments</a:t>
            </a:r>
            <a:endParaRPr lang="hu-HU" dirty="0">
              <a:latin typeface="Calibri" panose="020F0502020204030204" pitchFamily="34" charset="0"/>
            </a:endParaRPr>
          </a:p>
          <a:p>
            <a:pPr>
              <a:defRPr/>
            </a:pPr>
            <a:r>
              <a:rPr lang="en-GB" b="1" dirty="0">
                <a:solidFill>
                  <a:prstClr val="white"/>
                </a:solidFill>
                <a:latin typeface="Calibri" panose="020F0502020204030204" pitchFamily="34" charset="0"/>
              </a:rPr>
              <a:t>Type 3: </a:t>
            </a:r>
            <a:r>
              <a:rPr lang="en-GB" b="1" dirty="0" err="1">
                <a:solidFill>
                  <a:srgbClr val="FFFF00"/>
                </a:solidFill>
                <a:latin typeface="Calibri" panose="020F0502020204030204" pitchFamily="34" charset="0"/>
              </a:rPr>
              <a:t>schem</a:t>
            </a:r>
            <a:r>
              <a:rPr lang="hu-HU" b="1" dirty="0">
                <a:solidFill>
                  <a:srgbClr val="FFFF00"/>
                </a:solidFill>
                <a:latin typeface="Calibri" panose="020F0502020204030204" pitchFamily="34" charset="0"/>
              </a:rPr>
              <a:t>e</a:t>
            </a:r>
            <a:r>
              <a:rPr lang="en-GB" b="1" dirty="0">
                <a:solidFill>
                  <a:srgbClr val="FFFF00"/>
                </a:solidFill>
                <a:latin typeface="Calibri" panose="020F0502020204030204" pitchFamily="34" charset="0"/>
              </a:rPr>
              <a:t> filled </a:t>
            </a:r>
            <a:r>
              <a:rPr lang="hu-HU" b="1" dirty="0">
                <a:solidFill>
                  <a:srgbClr val="FFFF00"/>
                </a:solidFill>
                <a:latin typeface="Calibri" panose="020F0502020204030204" pitchFamily="34" charset="0"/>
              </a:rPr>
              <a:t>in BEFORE </a:t>
            </a:r>
            <a:r>
              <a:rPr lang="en-GB" dirty="0">
                <a:latin typeface="Calibri" panose="020F0502020204030204" pitchFamily="34" charset="0"/>
              </a:rPr>
              <a:t>the experiments</a:t>
            </a:r>
            <a:r>
              <a:rPr lang="hu-HU" dirty="0">
                <a:latin typeface="Calibri" panose="020F0502020204030204" pitchFamily="34" charset="0"/>
              </a:rPr>
              <a:t> </a:t>
            </a:r>
            <a:r>
              <a:rPr lang="en-GB" dirty="0">
                <a:latin typeface="Calibri" panose="020F0502020204030204" pitchFamily="34" charset="0"/>
              </a:rPr>
              <a:t>and used in practice</a:t>
            </a:r>
            <a:endParaRPr lang="hu-HU" dirty="0">
              <a:latin typeface="Calibri" panose="020F0502020204030204" pitchFamily="34" charset="0"/>
            </a:endParaRPr>
          </a:p>
        </p:txBody>
      </p:sp>
      <p:sp>
        <p:nvSpPr>
          <p:cNvPr id="8" name="Lekerekített téglalap 7">
            <a:extLst>
              <a:ext uri="{FF2B5EF4-FFF2-40B4-BE49-F238E27FC236}">
                <a16:creationId xmlns:a16="http://schemas.microsoft.com/office/drawing/2014/main" id="{4FD9F2EC-D8D5-40C1-A98F-29DA65A8EA7F}"/>
              </a:ext>
            </a:extLst>
          </p:cNvPr>
          <p:cNvSpPr/>
          <p:nvPr/>
        </p:nvSpPr>
        <p:spPr>
          <a:xfrm>
            <a:off x="2306639" y="3343275"/>
            <a:ext cx="1603375" cy="7381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dirty="0">
                <a:solidFill>
                  <a:prstClr val="white"/>
                </a:solidFill>
                <a:latin typeface="Calibri" panose="020F0502020204030204" pitchFamily="34" charset="0"/>
              </a:rPr>
              <a:t>Choosing sample</a:t>
            </a:r>
            <a:endParaRPr lang="hu-HU" sz="2000" dirty="0">
              <a:solidFill>
                <a:prstClr val="white"/>
              </a:solidFill>
              <a:latin typeface="Calibri" panose="020F0502020204030204" pitchFamily="34" charset="0"/>
            </a:endParaRPr>
          </a:p>
        </p:txBody>
      </p:sp>
      <p:sp>
        <p:nvSpPr>
          <p:cNvPr id="9" name="Lekerekített téglalap 8">
            <a:extLst>
              <a:ext uri="{FF2B5EF4-FFF2-40B4-BE49-F238E27FC236}">
                <a16:creationId xmlns:a16="http://schemas.microsoft.com/office/drawing/2014/main" id="{DD40A28E-8A9C-4F28-86AB-BD989F99BC7D}"/>
              </a:ext>
            </a:extLst>
          </p:cNvPr>
          <p:cNvSpPr/>
          <p:nvPr/>
        </p:nvSpPr>
        <p:spPr>
          <a:xfrm>
            <a:off x="2308226" y="4398964"/>
            <a:ext cx="1495425" cy="5413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dirty="0">
                <a:solidFill>
                  <a:prstClr val="white"/>
                </a:solidFill>
                <a:latin typeface="Calibri" panose="020F0502020204030204" pitchFamily="34" charset="0"/>
              </a:rPr>
              <a:t>Data collection</a:t>
            </a:r>
            <a:endParaRPr lang="hu-HU" sz="2000" dirty="0">
              <a:solidFill>
                <a:prstClr val="white"/>
              </a:solidFill>
              <a:latin typeface="Calibri" panose="020F0502020204030204" pitchFamily="34" charset="0"/>
            </a:endParaRPr>
          </a:p>
        </p:txBody>
      </p:sp>
      <p:sp>
        <p:nvSpPr>
          <p:cNvPr id="43" name="Lekerekített téglalap 42">
            <a:extLst>
              <a:ext uri="{FF2B5EF4-FFF2-40B4-BE49-F238E27FC236}">
                <a16:creationId xmlns:a16="http://schemas.microsoft.com/office/drawing/2014/main" id="{0D69A1E1-44FD-40E9-BF8B-3AF3598FF150}"/>
              </a:ext>
            </a:extLst>
          </p:cNvPr>
          <p:cNvSpPr/>
          <p:nvPr/>
        </p:nvSpPr>
        <p:spPr>
          <a:xfrm>
            <a:off x="6651229" y="4234658"/>
            <a:ext cx="2630488" cy="7334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solidFill>
                  <a:srgbClr val="FFC000"/>
                </a:solidFill>
                <a:latin typeface="Calibri" panose="020F0502020204030204" pitchFamily="34" charset="0"/>
              </a:rPr>
              <a:t>6 </a:t>
            </a:r>
            <a:r>
              <a:rPr lang="hu-HU" b="1" dirty="0">
                <a:solidFill>
                  <a:srgbClr val="FFC000"/>
                </a:solidFill>
                <a:latin typeface="Calibri" panose="020F0502020204030204" pitchFamily="34" charset="0"/>
              </a:rPr>
              <a:t>  T</a:t>
            </a:r>
            <a:r>
              <a:rPr lang="en-GB" b="1" dirty="0" err="1">
                <a:solidFill>
                  <a:srgbClr val="FFC000"/>
                </a:solidFill>
                <a:latin typeface="Calibri" panose="020F0502020204030204" pitchFamily="34" charset="0"/>
              </a:rPr>
              <a:t>ype</a:t>
            </a:r>
            <a:r>
              <a:rPr lang="en-GB" b="1" dirty="0">
                <a:solidFill>
                  <a:srgbClr val="FFC000"/>
                </a:solidFill>
                <a:latin typeface="Calibri" panose="020F0502020204030204" pitchFamily="34" charset="0"/>
              </a:rPr>
              <a:t> </a:t>
            </a:r>
            <a:r>
              <a:rPr lang="hu-HU" b="1" dirty="0">
                <a:solidFill>
                  <a:srgbClr val="FFC000"/>
                </a:solidFill>
                <a:latin typeface="Calibri" panose="020F0502020204030204" pitchFamily="34" charset="0"/>
              </a:rPr>
              <a:t>2</a:t>
            </a:r>
            <a:r>
              <a:rPr lang="en-GB" b="1" dirty="0">
                <a:solidFill>
                  <a:srgbClr val="FFC000"/>
                </a:solidFill>
                <a:latin typeface="Calibri" panose="020F0502020204030204" pitchFamily="34" charset="0"/>
              </a:rPr>
              <a:t> </a:t>
            </a:r>
            <a:r>
              <a:rPr lang="en-GB" b="1" dirty="0">
                <a:solidFill>
                  <a:prstClr val="white"/>
                </a:solidFill>
                <a:latin typeface="Calibri" panose="020F0502020204030204" pitchFamily="34" charset="0"/>
              </a:rPr>
              <a:t>student sheets</a:t>
            </a:r>
            <a:endParaRPr lang="hu-HU" b="1" dirty="0">
              <a:solidFill>
                <a:prstClr val="white"/>
              </a:solidFill>
              <a:latin typeface="Calibri" panose="020F0502020204030204" pitchFamily="34" charset="0"/>
            </a:endParaRPr>
          </a:p>
        </p:txBody>
      </p:sp>
      <p:sp>
        <p:nvSpPr>
          <p:cNvPr id="44" name="Lekerekített téglalap 43">
            <a:extLst>
              <a:ext uri="{FF2B5EF4-FFF2-40B4-BE49-F238E27FC236}">
                <a16:creationId xmlns:a16="http://schemas.microsoft.com/office/drawing/2014/main" id="{A6731F68-1BBA-4737-8E6C-24C6E254907F}"/>
              </a:ext>
            </a:extLst>
          </p:cNvPr>
          <p:cNvSpPr/>
          <p:nvPr/>
        </p:nvSpPr>
        <p:spPr>
          <a:xfrm>
            <a:off x="5191056" y="3381375"/>
            <a:ext cx="1323975" cy="7762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solidFill>
                  <a:prstClr val="white"/>
                </a:solidFill>
                <a:latin typeface="Calibri" panose="020F0502020204030204" pitchFamily="34" charset="0"/>
              </a:rPr>
              <a:t>Group</a:t>
            </a:r>
            <a:r>
              <a:rPr lang="hu-HU" b="1" dirty="0">
                <a:solidFill>
                  <a:prstClr val="white"/>
                </a:solidFill>
                <a:latin typeface="Calibri" panose="020F0502020204030204" pitchFamily="34" charset="0"/>
              </a:rPr>
              <a:t> </a:t>
            </a:r>
            <a:r>
              <a:rPr lang="hu-HU" b="1" dirty="0">
                <a:solidFill>
                  <a:prstClr val="white"/>
                </a:solidFill>
                <a:latin typeface="Calibri" panose="020F0502020204030204" pitchFamily="34" charset="0"/>
                <a:cs typeface="Arial" panose="020B0604020202020204" pitchFamily="34" charset="0"/>
              </a:rPr>
              <a:t>1</a:t>
            </a:r>
            <a:endParaRPr lang="en-GB" b="1" dirty="0">
              <a:solidFill>
                <a:prstClr val="white"/>
              </a:solidFill>
              <a:latin typeface="Calibri" panose="020F0502020204030204" pitchFamily="34" charset="0"/>
              <a:cs typeface="Arial" panose="020B0604020202020204" pitchFamily="34" charset="0"/>
            </a:endParaRPr>
          </a:p>
        </p:txBody>
      </p:sp>
      <p:sp>
        <p:nvSpPr>
          <p:cNvPr id="45" name="Lekerekített téglalap 44">
            <a:extLst>
              <a:ext uri="{FF2B5EF4-FFF2-40B4-BE49-F238E27FC236}">
                <a16:creationId xmlns:a16="http://schemas.microsoft.com/office/drawing/2014/main" id="{894377BD-9B4A-44FC-94F7-14C0504B0656}"/>
              </a:ext>
            </a:extLst>
          </p:cNvPr>
          <p:cNvSpPr/>
          <p:nvPr/>
        </p:nvSpPr>
        <p:spPr>
          <a:xfrm>
            <a:off x="5193705" y="4256985"/>
            <a:ext cx="1311275"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solidFill>
                  <a:prstClr val="white"/>
                </a:solidFill>
                <a:latin typeface="Calibri" panose="020F0502020204030204" pitchFamily="34" charset="0"/>
              </a:rPr>
              <a:t>Group</a:t>
            </a:r>
            <a:r>
              <a:rPr lang="hu-HU" b="1" dirty="0">
                <a:solidFill>
                  <a:prstClr val="white"/>
                </a:solidFill>
                <a:latin typeface="Calibri" panose="020F0502020204030204" pitchFamily="34" charset="0"/>
                <a:cs typeface="Arial" panose="020B0604020202020204" pitchFamily="34" charset="0"/>
              </a:rPr>
              <a:t> 2</a:t>
            </a:r>
            <a:endParaRPr lang="en-GB" b="1" dirty="0">
              <a:solidFill>
                <a:prstClr val="white"/>
              </a:solidFill>
              <a:latin typeface="Calibri" panose="020F0502020204030204" pitchFamily="34" charset="0"/>
              <a:cs typeface="Arial" panose="020B0604020202020204" pitchFamily="34" charset="0"/>
            </a:endParaRPr>
          </a:p>
        </p:txBody>
      </p:sp>
      <p:sp>
        <p:nvSpPr>
          <p:cNvPr id="46" name="Lekerekített téglalap 45">
            <a:extLst>
              <a:ext uri="{FF2B5EF4-FFF2-40B4-BE49-F238E27FC236}">
                <a16:creationId xmlns:a16="http://schemas.microsoft.com/office/drawing/2014/main" id="{427123A2-E070-44E4-8FF6-A49980EA4FCE}"/>
              </a:ext>
            </a:extLst>
          </p:cNvPr>
          <p:cNvSpPr/>
          <p:nvPr/>
        </p:nvSpPr>
        <p:spPr>
          <a:xfrm>
            <a:off x="9511903" y="4352926"/>
            <a:ext cx="695325" cy="53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solidFill>
                  <a:prstClr val="white"/>
                </a:solidFill>
                <a:latin typeface="Calibri" panose="020F0502020204030204" pitchFamily="34" charset="0"/>
              </a:rPr>
              <a:t>Post-test</a:t>
            </a:r>
            <a:endParaRPr lang="hu-HU" dirty="0">
              <a:solidFill>
                <a:prstClr val="white"/>
              </a:solidFill>
              <a:latin typeface="Calibri" panose="020F0502020204030204" pitchFamily="34" charset="0"/>
            </a:endParaRPr>
          </a:p>
        </p:txBody>
      </p:sp>
      <p:sp>
        <p:nvSpPr>
          <p:cNvPr id="47" name="Lekerekített téglalap 46">
            <a:extLst>
              <a:ext uri="{FF2B5EF4-FFF2-40B4-BE49-F238E27FC236}">
                <a16:creationId xmlns:a16="http://schemas.microsoft.com/office/drawing/2014/main" id="{67959975-FBA3-461B-8FB2-DF16CA4BD0BF}"/>
              </a:ext>
            </a:extLst>
          </p:cNvPr>
          <p:cNvSpPr/>
          <p:nvPr/>
        </p:nvSpPr>
        <p:spPr>
          <a:xfrm>
            <a:off x="9515476" y="3451225"/>
            <a:ext cx="695325" cy="5349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solidFill>
                  <a:prstClr val="white"/>
                </a:solidFill>
                <a:latin typeface="Calibri" panose="020F0502020204030204" pitchFamily="34" charset="0"/>
              </a:rPr>
              <a:t>Post-test</a:t>
            </a:r>
            <a:endParaRPr lang="hu-HU" dirty="0">
              <a:solidFill>
                <a:prstClr val="white"/>
              </a:solidFill>
              <a:latin typeface="Calibri" panose="020F0502020204030204" pitchFamily="34" charset="0"/>
            </a:endParaRPr>
          </a:p>
        </p:txBody>
      </p:sp>
      <p:sp>
        <p:nvSpPr>
          <p:cNvPr id="48" name="Lekerekített téglalap 47">
            <a:extLst>
              <a:ext uri="{FF2B5EF4-FFF2-40B4-BE49-F238E27FC236}">
                <a16:creationId xmlns:a16="http://schemas.microsoft.com/office/drawing/2014/main" id="{C0D3CA9E-2DF3-4F16-8EC3-1CD07B32C82A}"/>
              </a:ext>
            </a:extLst>
          </p:cNvPr>
          <p:cNvSpPr/>
          <p:nvPr/>
        </p:nvSpPr>
        <p:spPr>
          <a:xfrm>
            <a:off x="6654801" y="3349625"/>
            <a:ext cx="2632075" cy="7381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b="1" dirty="0">
                <a:solidFill>
                  <a:prstClr val="white"/>
                </a:solidFill>
                <a:latin typeface="Calibri" panose="020F0502020204030204" pitchFamily="34" charset="0"/>
              </a:rPr>
              <a:t>6   T</a:t>
            </a:r>
            <a:r>
              <a:rPr lang="en-GB" b="1" dirty="0" err="1">
                <a:solidFill>
                  <a:prstClr val="white"/>
                </a:solidFill>
                <a:latin typeface="Calibri" panose="020F0502020204030204" pitchFamily="34" charset="0"/>
              </a:rPr>
              <a:t>ype</a:t>
            </a:r>
            <a:r>
              <a:rPr lang="en-GB" b="1" dirty="0">
                <a:solidFill>
                  <a:prstClr val="white"/>
                </a:solidFill>
                <a:latin typeface="Calibri" panose="020F0502020204030204" pitchFamily="34" charset="0"/>
              </a:rPr>
              <a:t> 1 student sheets</a:t>
            </a:r>
            <a:endParaRPr lang="hu-HU" b="1" dirty="0">
              <a:solidFill>
                <a:prstClr val="white"/>
              </a:solidFill>
              <a:latin typeface="Calibri" panose="020F0502020204030204" pitchFamily="34" charset="0"/>
            </a:endParaRPr>
          </a:p>
        </p:txBody>
      </p:sp>
      <p:sp>
        <p:nvSpPr>
          <p:cNvPr id="49" name="Lekerekített téglalap 48">
            <a:extLst>
              <a:ext uri="{FF2B5EF4-FFF2-40B4-BE49-F238E27FC236}">
                <a16:creationId xmlns:a16="http://schemas.microsoft.com/office/drawing/2014/main" id="{2D2535DD-1801-40BC-AA03-F8E7E5D2A9A2}"/>
              </a:ext>
            </a:extLst>
          </p:cNvPr>
          <p:cNvSpPr/>
          <p:nvPr/>
        </p:nvSpPr>
        <p:spPr>
          <a:xfrm>
            <a:off x="4120446" y="3440114"/>
            <a:ext cx="711200" cy="24394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solidFill>
                  <a:prstClr val="white"/>
                </a:solidFill>
                <a:latin typeface="Calibri" panose="020F0502020204030204" pitchFamily="34" charset="0"/>
              </a:rPr>
              <a:t>Pre-test</a:t>
            </a:r>
            <a:endParaRPr lang="hu-HU" dirty="0">
              <a:solidFill>
                <a:prstClr val="white"/>
              </a:solidFill>
              <a:latin typeface="Calibri" panose="020F0502020204030204" pitchFamily="34" charset="0"/>
            </a:endParaRPr>
          </a:p>
        </p:txBody>
      </p:sp>
      <p:sp>
        <p:nvSpPr>
          <p:cNvPr id="50" name="Lekerekített téglalap 49">
            <a:extLst>
              <a:ext uri="{FF2B5EF4-FFF2-40B4-BE49-F238E27FC236}">
                <a16:creationId xmlns:a16="http://schemas.microsoft.com/office/drawing/2014/main" id="{C7FFC7C8-F12A-4D0F-84A2-54A7D0F5EE42}"/>
              </a:ext>
            </a:extLst>
          </p:cNvPr>
          <p:cNvSpPr/>
          <p:nvPr/>
        </p:nvSpPr>
        <p:spPr>
          <a:xfrm>
            <a:off x="5721934" y="2116138"/>
            <a:ext cx="4895268" cy="7413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dirty="0">
                <a:solidFill>
                  <a:prstClr val="white"/>
                </a:solidFill>
                <a:latin typeface="Calibri" panose="020F0502020204030204" pitchFamily="34" charset="0"/>
              </a:rPr>
              <a:t>Statistical analysis of data</a:t>
            </a:r>
            <a:endParaRPr lang="hu-HU" sz="2000" dirty="0">
              <a:solidFill>
                <a:prstClr val="white"/>
              </a:solidFill>
              <a:latin typeface="Calibri" panose="020F0502020204030204" pitchFamily="34" charset="0"/>
            </a:endParaRPr>
          </a:p>
        </p:txBody>
      </p:sp>
      <p:cxnSp>
        <p:nvCxnSpPr>
          <p:cNvPr id="99" name="Egyenes összekötő nyíllal 98">
            <a:extLst>
              <a:ext uri="{FF2B5EF4-FFF2-40B4-BE49-F238E27FC236}">
                <a16:creationId xmlns:a16="http://schemas.microsoft.com/office/drawing/2014/main" id="{B72CEC67-4DF2-49ED-82C6-131A5CFFBCDA}"/>
              </a:ext>
            </a:extLst>
          </p:cNvPr>
          <p:cNvCxnSpPr>
            <a:cxnSpLocks/>
          </p:cNvCxnSpPr>
          <p:nvPr/>
        </p:nvCxnSpPr>
        <p:spPr>
          <a:xfrm>
            <a:off x="2989264" y="4078289"/>
            <a:ext cx="7937" cy="3270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Téglalap: lekerekített 53">
            <a:extLst>
              <a:ext uri="{FF2B5EF4-FFF2-40B4-BE49-F238E27FC236}">
                <a16:creationId xmlns:a16="http://schemas.microsoft.com/office/drawing/2014/main" id="{F09307CC-6929-4411-8E9C-380B227B7E0B}"/>
              </a:ext>
            </a:extLst>
          </p:cNvPr>
          <p:cNvSpPr/>
          <p:nvPr/>
        </p:nvSpPr>
        <p:spPr>
          <a:xfrm>
            <a:off x="5193705" y="5121986"/>
            <a:ext cx="1336675" cy="768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solidFill>
                  <a:prstClr val="white"/>
                </a:solidFill>
                <a:latin typeface="Calibri" panose="020F0502020204030204" pitchFamily="34" charset="0"/>
              </a:rPr>
              <a:t>Group</a:t>
            </a:r>
            <a:r>
              <a:rPr lang="hu-HU" b="1" dirty="0">
                <a:solidFill>
                  <a:prstClr val="white"/>
                </a:solidFill>
                <a:latin typeface="Calibri" panose="020F0502020204030204" pitchFamily="34" charset="0"/>
              </a:rPr>
              <a:t> </a:t>
            </a:r>
            <a:r>
              <a:rPr lang="hu-HU" b="1" dirty="0">
                <a:solidFill>
                  <a:prstClr val="white"/>
                </a:solidFill>
                <a:latin typeface="Calibri" panose="020F0502020204030204" pitchFamily="34" charset="0"/>
                <a:cs typeface="Arial" panose="020B0604020202020204" pitchFamily="34" charset="0"/>
              </a:rPr>
              <a:t>3</a:t>
            </a:r>
            <a:endParaRPr lang="en-GB" b="1" dirty="0">
              <a:solidFill>
                <a:prstClr val="white"/>
              </a:solidFill>
              <a:latin typeface="Calibri" panose="020F0502020204030204" pitchFamily="34" charset="0"/>
              <a:cs typeface="Arial" panose="020B0604020202020204" pitchFamily="34" charset="0"/>
            </a:endParaRPr>
          </a:p>
        </p:txBody>
      </p:sp>
      <p:sp>
        <p:nvSpPr>
          <p:cNvPr id="150" name="Téglalap: lekerekített 149">
            <a:extLst>
              <a:ext uri="{FF2B5EF4-FFF2-40B4-BE49-F238E27FC236}">
                <a16:creationId xmlns:a16="http://schemas.microsoft.com/office/drawing/2014/main" id="{1D95BDBD-A4BD-4481-8324-069FDF6CB9B2}"/>
              </a:ext>
            </a:extLst>
          </p:cNvPr>
          <p:cNvSpPr/>
          <p:nvPr/>
        </p:nvSpPr>
        <p:spPr>
          <a:xfrm>
            <a:off x="6645275" y="5119689"/>
            <a:ext cx="2630488" cy="7254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solidFill>
                  <a:srgbClr val="FFFF00"/>
                </a:solidFill>
                <a:latin typeface="Calibri" panose="020F0502020204030204" pitchFamily="34" charset="0"/>
              </a:rPr>
              <a:t>6 </a:t>
            </a:r>
            <a:r>
              <a:rPr lang="hu-HU" b="1" dirty="0">
                <a:solidFill>
                  <a:srgbClr val="FFFF00"/>
                </a:solidFill>
                <a:latin typeface="Calibri" panose="020F0502020204030204" pitchFamily="34" charset="0"/>
              </a:rPr>
              <a:t>  T</a:t>
            </a:r>
            <a:r>
              <a:rPr lang="en-GB" b="1" dirty="0" err="1">
                <a:solidFill>
                  <a:srgbClr val="FFFF00"/>
                </a:solidFill>
                <a:latin typeface="Calibri" panose="020F0502020204030204" pitchFamily="34" charset="0"/>
              </a:rPr>
              <a:t>ype</a:t>
            </a:r>
            <a:r>
              <a:rPr lang="en-GB" b="1" dirty="0">
                <a:solidFill>
                  <a:srgbClr val="FFFF00"/>
                </a:solidFill>
                <a:latin typeface="Calibri" panose="020F0502020204030204" pitchFamily="34" charset="0"/>
              </a:rPr>
              <a:t> </a:t>
            </a:r>
            <a:r>
              <a:rPr lang="hu-HU" b="1" dirty="0">
                <a:solidFill>
                  <a:srgbClr val="FFFF00"/>
                </a:solidFill>
                <a:latin typeface="Calibri" panose="020F0502020204030204" pitchFamily="34" charset="0"/>
              </a:rPr>
              <a:t>3</a:t>
            </a:r>
            <a:r>
              <a:rPr lang="en-GB" b="1" dirty="0">
                <a:solidFill>
                  <a:srgbClr val="FFFF00"/>
                </a:solidFill>
                <a:latin typeface="Calibri" panose="020F0502020204030204" pitchFamily="34" charset="0"/>
              </a:rPr>
              <a:t> </a:t>
            </a:r>
            <a:r>
              <a:rPr lang="en-GB" b="1" dirty="0">
                <a:solidFill>
                  <a:prstClr val="white"/>
                </a:solidFill>
                <a:latin typeface="Calibri" panose="020F0502020204030204" pitchFamily="34" charset="0"/>
              </a:rPr>
              <a:t>student sheets</a:t>
            </a:r>
            <a:endParaRPr lang="hu-HU" b="1" dirty="0">
              <a:solidFill>
                <a:prstClr val="white"/>
              </a:solidFill>
              <a:latin typeface="Calibri" panose="020F0502020204030204" pitchFamily="34" charset="0"/>
            </a:endParaRPr>
          </a:p>
        </p:txBody>
      </p:sp>
      <p:sp>
        <p:nvSpPr>
          <p:cNvPr id="151" name="Téglalap: lekerekített 150">
            <a:extLst>
              <a:ext uri="{FF2B5EF4-FFF2-40B4-BE49-F238E27FC236}">
                <a16:creationId xmlns:a16="http://schemas.microsoft.com/office/drawing/2014/main" id="{92C75892-C50C-4F1B-8E41-A2D5B52F079F}"/>
              </a:ext>
            </a:extLst>
          </p:cNvPr>
          <p:cNvSpPr/>
          <p:nvPr/>
        </p:nvSpPr>
        <p:spPr>
          <a:xfrm>
            <a:off x="9515476" y="5216525"/>
            <a:ext cx="695325" cy="527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solidFill>
                  <a:prstClr val="white"/>
                </a:solidFill>
                <a:latin typeface="Calibri" panose="020F0502020204030204" pitchFamily="34" charset="0"/>
              </a:rPr>
              <a:t>Post-test</a:t>
            </a:r>
            <a:endParaRPr lang="hu-HU" dirty="0">
              <a:solidFill>
                <a:prstClr val="white"/>
              </a:solidFill>
              <a:latin typeface="Calibri" panose="020F0502020204030204" pitchFamily="34" charset="0"/>
            </a:endParaRPr>
          </a:p>
        </p:txBody>
      </p:sp>
      <p:cxnSp>
        <p:nvCxnSpPr>
          <p:cNvPr id="180" name="Egyenes összekötő nyíllal 179">
            <a:extLst>
              <a:ext uri="{FF2B5EF4-FFF2-40B4-BE49-F238E27FC236}">
                <a16:creationId xmlns:a16="http://schemas.microsoft.com/office/drawing/2014/main" id="{1360E7D8-ED63-4D6C-ABC7-2A3E883E2528}"/>
              </a:ext>
            </a:extLst>
          </p:cNvPr>
          <p:cNvCxnSpPr>
            <a:stCxn id="48" idx="3"/>
            <a:endCxn id="47" idx="1"/>
          </p:cNvCxnSpPr>
          <p:nvPr/>
        </p:nvCxnSpPr>
        <p:spPr>
          <a:xfrm flipV="1">
            <a:off x="9286875" y="3717925"/>
            <a:ext cx="228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2" name="Egyenes összekötő nyíllal 181">
            <a:extLst>
              <a:ext uri="{FF2B5EF4-FFF2-40B4-BE49-F238E27FC236}">
                <a16:creationId xmlns:a16="http://schemas.microsoft.com/office/drawing/2014/main" id="{EC21E37B-499B-4E79-B7D2-86BAF426E198}"/>
              </a:ext>
            </a:extLst>
          </p:cNvPr>
          <p:cNvCxnSpPr>
            <a:stCxn id="43" idx="3"/>
            <a:endCxn id="46" idx="1"/>
          </p:cNvCxnSpPr>
          <p:nvPr/>
        </p:nvCxnSpPr>
        <p:spPr>
          <a:xfrm>
            <a:off x="9281718" y="4601371"/>
            <a:ext cx="230185" cy="198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5" name="Egyenes összekötő nyíllal 184">
            <a:extLst>
              <a:ext uri="{FF2B5EF4-FFF2-40B4-BE49-F238E27FC236}">
                <a16:creationId xmlns:a16="http://schemas.microsoft.com/office/drawing/2014/main" id="{D41B6A27-42A5-4AD1-A6D9-1BEB6BFB2B0F}"/>
              </a:ext>
            </a:extLst>
          </p:cNvPr>
          <p:cNvCxnSpPr>
            <a:cxnSpLocks/>
            <a:stCxn id="150" idx="3"/>
            <a:endCxn id="151" idx="1"/>
          </p:cNvCxnSpPr>
          <p:nvPr/>
        </p:nvCxnSpPr>
        <p:spPr>
          <a:xfrm flipV="1">
            <a:off x="9275763" y="5480050"/>
            <a:ext cx="239712" cy="15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5" name="Egyenes összekötő 204">
            <a:extLst>
              <a:ext uri="{FF2B5EF4-FFF2-40B4-BE49-F238E27FC236}">
                <a16:creationId xmlns:a16="http://schemas.microsoft.com/office/drawing/2014/main" id="{8E3851EA-DDE5-4550-B301-0EA0E827F562}"/>
              </a:ext>
            </a:extLst>
          </p:cNvPr>
          <p:cNvCxnSpPr>
            <a:cxnSpLocks/>
            <a:stCxn id="150" idx="3"/>
            <a:endCxn id="150" idx="3"/>
          </p:cNvCxnSpPr>
          <p:nvPr/>
        </p:nvCxnSpPr>
        <p:spPr>
          <a:xfrm>
            <a:off x="9275763" y="54816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4" name="Egyenes összekötő nyíllal 233">
            <a:extLst>
              <a:ext uri="{FF2B5EF4-FFF2-40B4-BE49-F238E27FC236}">
                <a16:creationId xmlns:a16="http://schemas.microsoft.com/office/drawing/2014/main" id="{AE533259-E99C-45E7-82F9-392DFA340AB4}"/>
              </a:ext>
            </a:extLst>
          </p:cNvPr>
          <p:cNvCxnSpPr/>
          <p:nvPr/>
        </p:nvCxnSpPr>
        <p:spPr>
          <a:xfrm flipV="1">
            <a:off x="10499725" y="2835276"/>
            <a:ext cx="0" cy="26447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6" name="Egyenes összekötő nyíllal 235">
            <a:extLst>
              <a:ext uri="{FF2B5EF4-FFF2-40B4-BE49-F238E27FC236}">
                <a16:creationId xmlns:a16="http://schemas.microsoft.com/office/drawing/2014/main" id="{6DD383E4-94A6-4C7C-BAA7-1B5E740DD347}"/>
              </a:ext>
            </a:extLst>
          </p:cNvPr>
          <p:cNvCxnSpPr/>
          <p:nvPr/>
        </p:nvCxnSpPr>
        <p:spPr>
          <a:xfrm flipV="1">
            <a:off x="10379075" y="2844800"/>
            <a:ext cx="0" cy="1766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8" name="Egyenes összekötő nyíllal 237">
            <a:extLst>
              <a:ext uri="{FF2B5EF4-FFF2-40B4-BE49-F238E27FC236}">
                <a16:creationId xmlns:a16="http://schemas.microsoft.com/office/drawing/2014/main" id="{BB2AE152-B287-4E3C-8CD8-DA9F6041ABB0}"/>
              </a:ext>
            </a:extLst>
          </p:cNvPr>
          <p:cNvCxnSpPr/>
          <p:nvPr/>
        </p:nvCxnSpPr>
        <p:spPr>
          <a:xfrm flipV="1">
            <a:off x="10280650" y="2844801"/>
            <a:ext cx="0" cy="8556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2" name="Egyenes összekötő 241">
            <a:extLst>
              <a:ext uri="{FF2B5EF4-FFF2-40B4-BE49-F238E27FC236}">
                <a16:creationId xmlns:a16="http://schemas.microsoft.com/office/drawing/2014/main" id="{155E4841-98C6-4543-90C5-ECFBEAD51FB5}"/>
              </a:ext>
            </a:extLst>
          </p:cNvPr>
          <p:cNvCxnSpPr>
            <a:stCxn id="47" idx="3"/>
          </p:cNvCxnSpPr>
          <p:nvPr/>
        </p:nvCxnSpPr>
        <p:spPr>
          <a:xfrm flipV="1">
            <a:off x="10210800" y="3713163"/>
            <a:ext cx="69850" cy="4762"/>
          </a:xfrm>
          <a:prstGeom prst="line">
            <a:avLst/>
          </a:prstGeom>
        </p:spPr>
        <p:style>
          <a:lnRef idx="1">
            <a:schemeClr val="accent1"/>
          </a:lnRef>
          <a:fillRef idx="0">
            <a:schemeClr val="accent1"/>
          </a:fillRef>
          <a:effectRef idx="0">
            <a:schemeClr val="accent1"/>
          </a:effectRef>
          <a:fontRef idx="minor">
            <a:schemeClr val="tx1"/>
          </a:fontRef>
        </p:style>
      </p:cxnSp>
      <p:cxnSp>
        <p:nvCxnSpPr>
          <p:cNvPr id="244" name="Egyenes összekötő 243">
            <a:extLst>
              <a:ext uri="{FF2B5EF4-FFF2-40B4-BE49-F238E27FC236}">
                <a16:creationId xmlns:a16="http://schemas.microsoft.com/office/drawing/2014/main" id="{377FC3BF-02D8-4C17-B356-962B9DB5BEC7}"/>
              </a:ext>
            </a:extLst>
          </p:cNvPr>
          <p:cNvCxnSpPr>
            <a:stCxn id="46" idx="3"/>
          </p:cNvCxnSpPr>
          <p:nvPr/>
        </p:nvCxnSpPr>
        <p:spPr>
          <a:xfrm>
            <a:off x="10207228" y="4621213"/>
            <a:ext cx="168275" cy="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Egyenes összekötő 245">
            <a:extLst>
              <a:ext uri="{FF2B5EF4-FFF2-40B4-BE49-F238E27FC236}">
                <a16:creationId xmlns:a16="http://schemas.microsoft.com/office/drawing/2014/main" id="{0F705ABD-428D-4104-A8C9-483932E5BEFF}"/>
              </a:ext>
            </a:extLst>
          </p:cNvPr>
          <p:cNvCxnSpPr>
            <a:stCxn id="151" idx="3"/>
          </p:cNvCxnSpPr>
          <p:nvPr/>
        </p:nvCxnSpPr>
        <p:spPr>
          <a:xfrm>
            <a:off x="10210801" y="5480050"/>
            <a:ext cx="2889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2" name="Szövegdoboz 1">
            <a:extLst>
              <a:ext uri="{FF2B5EF4-FFF2-40B4-BE49-F238E27FC236}">
                <a16:creationId xmlns:a16="http://schemas.microsoft.com/office/drawing/2014/main" id="{68311AE2-0D0D-4AE0-A35D-727AF60B220B}"/>
              </a:ext>
            </a:extLst>
          </p:cNvPr>
          <p:cNvSpPr txBox="1"/>
          <p:nvPr/>
        </p:nvSpPr>
        <p:spPr>
          <a:xfrm>
            <a:off x="1774862" y="5991863"/>
            <a:ext cx="8842340" cy="830997"/>
          </a:xfrm>
          <a:prstGeom prst="rect">
            <a:avLst/>
          </a:prstGeom>
          <a:noFill/>
        </p:spPr>
        <p:txBody>
          <a:bodyPr wrap="square" rtlCol="0">
            <a:spAutoFit/>
          </a:bodyPr>
          <a:lstStyle/>
          <a:p>
            <a:pPr>
              <a:defRPr/>
            </a:pPr>
            <a:r>
              <a:rPr lang="en-GB" sz="2400" b="1" dirty="0"/>
              <a:t>Note: </a:t>
            </a:r>
            <a:r>
              <a:rPr lang="hu-HU" sz="2400" b="1" dirty="0"/>
              <a:t>C</a:t>
            </a:r>
            <a:r>
              <a:rPr lang="en-GB" sz="2400" b="1" dirty="0" err="1"/>
              <a:t>ontext</a:t>
            </a:r>
            <a:r>
              <a:rPr lang="en-GB" sz="2400" b="1" dirty="0"/>
              <a:t>-based and systems thinking tasks are on </a:t>
            </a:r>
            <a:r>
              <a:rPr lang="hu-HU" sz="2400" b="1" dirty="0" err="1"/>
              <a:t>each</a:t>
            </a:r>
            <a:r>
              <a:rPr lang="hu-HU" sz="2400" b="1" dirty="0"/>
              <a:t> </a:t>
            </a:r>
            <a:r>
              <a:rPr lang="hu-HU" sz="2400" b="1" dirty="0" err="1"/>
              <a:t>type</a:t>
            </a:r>
            <a:r>
              <a:rPr lang="hu-HU" sz="2400" b="1" dirty="0"/>
              <a:t> of </a:t>
            </a:r>
            <a:r>
              <a:rPr lang="hu-HU" sz="2400" b="1" dirty="0" err="1"/>
              <a:t>the</a:t>
            </a:r>
            <a:r>
              <a:rPr lang="en-GB" sz="2400" b="1" dirty="0"/>
              <a:t> students worksheets for </a:t>
            </a:r>
            <a:r>
              <a:rPr lang="en-GB" sz="2400" b="1" u="sng" dirty="0"/>
              <a:t>motivational </a:t>
            </a:r>
            <a:r>
              <a:rPr lang="en-GB" sz="2400" b="1" dirty="0"/>
              <a:t>purposes.</a:t>
            </a:r>
          </a:p>
        </p:txBody>
      </p:sp>
      <p:sp>
        <p:nvSpPr>
          <p:cNvPr id="4" name="Szövegdoboz 3">
            <a:extLst>
              <a:ext uri="{FF2B5EF4-FFF2-40B4-BE49-F238E27FC236}">
                <a16:creationId xmlns:a16="http://schemas.microsoft.com/office/drawing/2014/main" id="{7E95A509-93B2-4367-BFAD-C8CEDF4CA72B}"/>
              </a:ext>
            </a:extLst>
          </p:cNvPr>
          <p:cNvSpPr txBox="1"/>
          <p:nvPr/>
        </p:nvSpPr>
        <p:spPr>
          <a:xfrm>
            <a:off x="5470012" y="435670"/>
            <a:ext cx="6830018" cy="1785104"/>
          </a:xfrm>
          <a:prstGeom prst="rect">
            <a:avLst/>
          </a:prstGeom>
          <a:noFill/>
        </p:spPr>
        <p:txBody>
          <a:bodyPr wrap="square" rtlCol="0">
            <a:spAutoFit/>
          </a:bodyPr>
          <a:lstStyle/>
          <a:p>
            <a:r>
              <a:rPr lang="en-GB" sz="2200" b="1" dirty="0">
                <a:solidFill>
                  <a:srgbClr val="00B050"/>
                </a:solidFill>
              </a:rPr>
              <a:t>Direct teaching of the experimental design skills</a:t>
            </a:r>
            <a:r>
              <a:rPr lang="hu-HU" sz="2200" b="1" dirty="0">
                <a:solidFill>
                  <a:srgbClr val="00B050"/>
                </a:solidFill>
              </a:rPr>
              <a:t> </a:t>
            </a:r>
            <a:r>
              <a:rPr lang="en-GB" sz="2200" b="1" dirty="0">
                <a:solidFill>
                  <a:srgbClr val="00B050"/>
                </a:solidFill>
              </a:rPr>
              <a:t>worked better in </a:t>
            </a:r>
            <a:r>
              <a:rPr lang="hu-HU" sz="2200" b="1" dirty="0">
                <a:solidFill>
                  <a:srgbClr val="00B050"/>
                </a:solidFill>
              </a:rPr>
              <a:t>a</a:t>
            </a:r>
            <a:r>
              <a:rPr lang="en-GB" sz="2200" b="1" dirty="0">
                <a:solidFill>
                  <a:srgbClr val="00B050"/>
                </a:solidFill>
              </a:rPr>
              <a:t> previous project </a:t>
            </a:r>
            <a:r>
              <a:rPr lang="en-GB" sz="2200" b="1" dirty="0">
                <a:solidFill>
                  <a:srgbClr val="00B050"/>
                </a:solidFill>
                <a:latin typeface="Calibri" panose="020F0502020204030204" pitchFamily="34" charset="0"/>
                <a:cs typeface="Calibri" panose="020F0502020204030204" pitchFamily="34" charset="0"/>
              </a:rPr>
              <a:t>→ </a:t>
            </a:r>
            <a:endParaRPr lang="hu-HU" sz="2200" b="1" dirty="0">
              <a:solidFill>
                <a:srgbClr val="00B050"/>
              </a:solidFill>
              <a:latin typeface="Calibri" panose="020F0502020204030204" pitchFamily="34" charset="0"/>
              <a:cs typeface="Calibri" panose="020F0502020204030204" pitchFamily="34" charset="0"/>
            </a:endParaRPr>
          </a:p>
          <a:p>
            <a:r>
              <a:rPr lang="en-GB" sz="2200" b="1" dirty="0">
                <a:highlight>
                  <a:srgbClr val="FFFF00"/>
                </a:highlight>
                <a:latin typeface="Calibri" panose="020F0502020204030204" pitchFamily="34" charset="0"/>
                <a:cs typeface="Calibri" panose="020F0502020204030204" pitchFamily="34" charset="0"/>
              </a:rPr>
              <a:t>Has the teaching of using a </a:t>
            </a:r>
            <a:r>
              <a:rPr lang="en-GB" sz="2200" b="1" dirty="0" err="1">
                <a:highlight>
                  <a:srgbClr val="FFFF00"/>
                </a:highlight>
                <a:latin typeface="Calibri" panose="020F0502020204030204" pitchFamily="34" charset="0"/>
                <a:cs typeface="Calibri" panose="020F0502020204030204" pitchFamily="34" charset="0"/>
              </a:rPr>
              <a:t>schem</a:t>
            </a:r>
            <a:r>
              <a:rPr lang="hu-HU" sz="2200" b="1" dirty="0">
                <a:highlight>
                  <a:srgbClr val="FFFF00"/>
                </a:highlight>
                <a:latin typeface="Calibri" panose="020F0502020204030204" pitchFamily="34" charset="0"/>
                <a:cs typeface="Calibri" panose="020F0502020204030204" pitchFamily="34" charset="0"/>
              </a:rPr>
              <a:t>e</a:t>
            </a:r>
            <a:r>
              <a:rPr lang="en-GB" sz="2200" b="1" dirty="0">
                <a:highlight>
                  <a:srgbClr val="FFFF00"/>
                </a:highlight>
                <a:latin typeface="Calibri" panose="020F0502020204030204" pitchFamily="34" charset="0"/>
                <a:cs typeface="Calibri" panose="020F0502020204030204" pitchFamily="34" charset="0"/>
              </a:rPr>
              <a:t> to help experimental design even more effect on </a:t>
            </a:r>
            <a:r>
              <a:rPr lang="hu-HU" sz="2200" b="1" dirty="0" err="1">
                <a:highlight>
                  <a:srgbClr val="FFFF00"/>
                </a:highlight>
                <a:latin typeface="Calibri" panose="020F0502020204030204" pitchFamily="34" charset="0"/>
                <a:cs typeface="Calibri" panose="020F0502020204030204" pitchFamily="34" charset="0"/>
              </a:rPr>
              <a:t>experimental</a:t>
            </a:r>
            <a:r>
              <a:rPr lang="hu-HU" sz="2200" b="1" dirty="0">
                <a:highlight>
                  <a:srgbClr val="FFFF00"/>
                </a:highlight>
                <a:latin typeface="Calibri" panose="020F0502020204030204" pitchFamily="34" charset="0"/>
                <a:cs typeface="Calibri" panose="020F0502020204030204" pitchFamily="34" charset="0"/>
              </a:rPr>
              <a:t> design </a:t>
            </a:r>
            <a:r>
              <a:rPr lang="hu-HU" sz="2200" b="1" dirty="0" err="1">
                <a:highlight>
                  <a:srgbClr val="FFFF00"/>
                </a:highlight>
                <a:latin typeface="Calibri" panose="020F0502020204030204" pitchFamily="34" charset="0"/>
                <a:cs typeface="Calibri" panose="020F0502020204030204" pitchFamily="34" charset="0"/>
              </a:rPr>
              <a:t>skills</a:t>
            </a:r>
            <a:r>
              <a:rPr lang="hu-HU" sz="2200" b="1" dirty="0">
                <a:highlight>
                  <a:srgbClr val="FFFF00"/>
                </a:highlight>
                <a:latin typeface="Calibri" panose="020F0502020204030204" pitchFamily="34" charset="0"/>
                <a:cs typeface="Calibri" panose="020F0502020204030204" pitchFamily="34" charset="0"/>
              </a:rPr>
              <a:t> (</a:t>
            </a:r>
            <a:r>
              <a:rPr lang="en-GB" sz="2200" b="1" dirty="0">
                <a:highlight>
                  <a:srgbClr val="FFFF00"/>
                </a:highlight>
                <a:latin typeface="Calibri" panose="020F0502020204030204" pitchFamily="34" charset="0"/>
                <a:cs typeface="Calibri" panose="020F0502020204030204" pitchFamily="34" charset="0"/>
              </a:rPr>
              <a:t>EDS</a:t>
            </a:r>
            <a:r>
              <a:rPr lang="hu-HU" sz="2200" b="1" dirty="0">
                <a:highlight>
                  <a:srgbClr val="FFFF00"/>
                </a:highlight>
                <a:latin typeface="Calibri" panose="020F0502020204030204" pitchFamily="34" charset="0"/>
                <a:cs typeface="Calibri" panose="020F0502020204030204" pitchFamily="34" charset="0"/>
              </a:rPr>
              <a:t>)</a:t>
            </a:r>
            <a:r>
              <a:rPr lang="en-GB" sz="2200" b="1" dirty="0">
                <a:highlight>
                  <a:srgbClr val="FFFF00"/>
                </a:highlight>
                <a:latin typeface="Calibri" panose="020F0502020204030204" pitchFamily="34" charset="0"/>
                <a:cs typeface="Calibri" panose="020F0502020204030204" pitchFamily="34" charset="0"/>
              </a:rPr>
              <a:t>/</a:t>
            </a:r>
            <a:r>
              <a:rPr lang="hu-HU" sz="2200" b="1" dirty="0" err="1">
                <a:highlight>
                  <a:srgbClr val="FFFF00"/>
                </a:highlight>
                <a:latin typeface="Calibri" panose="020F0502020204030204" pitchFamily="34" charset="0"/>
                <a:cs typeface="Calibri" panose="020F0502020204030204" pitchFamily="34" charset="0"/>
              </a:rPr>
              <a:t>disciplinary</a:t>
            </a:r>
            <a:r>
              <a:rPr lang="hu-HU" sz="2200" b="1" dirty="0">
                <a:highlight>
                  <a:srgbClr val="FFFF00"/>
                </a:highlight>
                <a:latin typeface="Calibri" panose="020F0502020204030204" pitchFamily="34" charset="0"/>
                <a:cs typeface="Calibri" panose="020F0502020204030204" pitchFamily="34" charset="0"/>
              </a:rPr>
              <a:t> </a:t>
            </a:r>
            <a:r>
              <a:rPr lang="hu-HU" sz="2200" b="1" dirty="0" err="1">
                <a:highlight>
                  <a:srgbClr val="FFFF00"/>
                </a:highlight>
                <a:latin typeface="Calibri" panose="020F0502020204030204" pitchFamily="34" charset="0"/>
                <a:cs typeface="Calibri" panose="020F0502020204030204" pitchFamily="34" charset="0"/>
              </a:rPr>
              <a:t>content</a:t>
            </a:r>
            <a:r>
              <a:rPr lang="hu-HU" sz="2200" b="1" dirty="0">
                <a:highlight>
                  <a:srgbClr val="FFFF00"/>
                </a:highlight>
                <a:latin typeface="Calibri" panose="020F0502020204030204" pitchFamily="34" charset="0"/>
                <a:cs typeface="Calibri" panose="020F0502020204030204" pitchFamily="34" charset="0"/>
              </a:rPr>
              <a:t> </a:t>
            </a:r>
            <a:r>
              <a:rPr lang="hu-HU" sz="2200" b="1" dirty="0" err="1">
                <a:highlight>
                  <a:srgbClr val="FFFF00"/>
                </a:highlight>
                <a:latin typeface="Calibri" panose="020F0502020204030204" pitchFamily="34" charset="0"/>
                <a:cs typeface="Calibri" panose="020F0502020204030204" pitchFamily="34" charset="0"/>
              </a:rPr>
              <a:t>knowledge</a:t>
            </a:r>
            <a:r>
              <a:rPr lang="hu-HU" sz="2200" b="1" dirty="0">
                <a:highlight>
                  <a:srgbClr val="FFFF00"/>
                </a:highlight>
                <a:latin typeface="Calibri" panose="020F0502020204030204" pitchFamily="34" charset="0"/>
                <a:cs typeface="Calibri" panose="020F0502020204030204" pitchFamily="34" charset="0"/>
              </a:rPr>
              <a:t> (</a:t>
            </a:r>
            <a:r>
              <a:rPr lang="en-GB" sz="2200" b="1" dirty="0">
                <a:highlight>
                  <a:srgbClr val="FFFF00"/>
                </a:highlight>
                <a:latin typeface="Calibri" panose="020F0502020204030204" pitchFamily="34" charset="0"/>
                <a:cs typeface="Calibri" panose="020F0502020204030204" pitchFamily="34" charset="0"/>
              </a:rPr>
              <a:t>DCK</a:t>
            </a:r>
            <a:r>
              <a:rPr lang="hu-HU" sz="2200" b="1" dirty="0">
                <a:highlight>
                  <a:srgbClr val="FFFF00"/>
                </a:highlight>
                <a:latin typeface="Calibri" panose="020F0502020204030204" pitchFamily="34" charset="0"/>
                <a:cs typeface="Calibri" panose="020F0502020204030204" pitchFamily="34" charset="0"/>
              </a:rPr>
              <a:t>)</a:t>
            </a:r>
            <a:r>
              <a:rPr lang="en-GB" sz="2200" b="1" dirty="0">
                <a:highlight>
                  <a:srgbClr val="FFFF00"/>
                </a:highlight>
                <a:latin typeface="Calibri" panose="020F0502020204030204" pitchFamily="34" charset="0"/>
                <a:cs typeface="Calibri" panose="020F0502020204030204" pitchFamily="34" charset="0"/>
              </a:rPr>
              <a:t>/attitudes?</a:t>
            </a:r>
            <a:endParaRPr lang="en-GB" sz="2200" b="1" dirty="0">
              <a:highlight>
                <a:srgbClr val="FFFF00"/>
              </a:highlight>
            </a:endParaRPr>
          </a:p>
        </p:txBody>
      </p:sp>
      <p:cxnSp>
        <p:nvCxnSpPr>
          <p:cNvPr id="22" name="Egyenes összekötő nyíllal 21">
            <a:extLst>
              <a:ext uri="{FF2B5EF4-FFF2-40B4-BE49-F238E27FC236}">
                <a16:creationId xmlns:a16="http://schemas.microsoft.com/office/drawing/2014/main" id="{5899ED86-6369-FBFE-38D2-A5926D8B8EDA}"/>
              </a:ext>
            </a:extLst>
          </p:cNvPr>
          <p:cNvCxnSpPr>
            <a:stCxn id="9" idx="3"/>
            <a:endCxn id="49" idx="1"/>
          </p:cNvCxnSpPr>
          <p:nvPr/>
        </p:nvCxnSpPr>
        <p:spPr>
          <a:xfrm flipV="1">
            <a:off x="3803651" y="4659817"/>
            <a:ext cx="316795" cy="98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Egyenes összekötő nyíllal 23">
            <a:extLst>
              <a:ext uri="{FF2B5EF4-FFF2-40B4-BE49-F238E27FC236}">
                <a16:creationId xmlns:a16="http://schemas.microsoft.com/office/drawing/2014/main" id="{7408F976-4313-96FC-5D11-95BCA553DEEF}"/>
              </a:ext>
            </a:extLst>
          </p:cNvPr>
          <p:cNvCxnSpPr>
            <a:stCxn id="49" idx="3"/>
            <a:endCxn id="45" idx="1"/>
          </p:cNvCxnSpPr>
          <p:nvPr/>
        </p:nvCxnSpPr>
        <p:spPr>
          <a:xfrm flipV="1">
            <a:off x="4831646" y="4657035"/>
            <a:ext cx="362059" cy="27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Egyenes összekötő nyíllal 25">
            <a:extLst>
              <a:ext uri="{FF2B5EF4-FFF2-40B4-BE49-F238E27FC236}">
                <a16:creationId xmlns:a16="http://schemas.microsoft.com/office/drawing/2014/main" id="{10D0A391-370B-CF6A-A9A0-1B86570AEB26}"/>
              </a:ext>
            </a:extLst>
          </p:cNvPr>
          <p:cNvCxnSpPr>
            <a:stCxn id="49" idx="3"/>
            <a:endCxn id="44" idx="1"/>
          </p:cNvCxnSpPr>
          <p:nvPr/>
        </p:nvCxnSpPr>
        <p:spPr>
          <a:xfrm flipV="1">
            <a:off x="4831646" y="3769519"/>
            <a:ext cx="359410" cy="8902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Egyenes összekötő nyíllal 27">
            <a:extLst>
              <a:ext uri="{FF2B5EF4-FFF2-40B4-BE49-F238E27FC236}">
                <a16:creationId xmlns:a16="http://schemas.microsoft.com/office/drawing/2014/main" id="{8DB0C3D2-1DD3-3A3D-0BE7-C9C5F0CD0B01}"/>
              </a:ext>
            </a:extLst>
          </p:cNvPr>
          <p:cNvCxnSpPr>
            <a:stCxn id="49" idx="3"/>
            <a:endCxn id="54" idx="1"/>
          </p:cNvCxnSpPr>
          <p:nvPr/>
        </p:nvCxnSpPr>
        <p:spPr>
          <a:xfrm>
            <a:off x="4831646" y="4659817"/>
            <a:ext cx="362059" cy="8463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Egyenes összekötő nyíllal 39">
            <a:extLst>
              <a:ext uri="{FF2B5EF4-FFF2-40B4-BE49-F238E27FC236}">
                <a16:creationId xmlns:a16="http://schemas.microsoft.com/office/drawing/2014/main" id="{BF35E33C-5D99-9BF5-3A08-08448603AFA0}"/>
              </a:ext>
            </a:extLst>
          </p:cNvPr>
          <p:cNvCxnSpPr>
            <a:cxnSpLocks/>
          </p:cNvCxnSpPr>
          <p:nvPr/>
        </p:nvCxnSpPr>
        <p:spPr>
          <a:xfrm flipV="1">
            <a:off x="4831646" y="2857500"/>
            <a:ext cx="890288" cy="593725"/>
          </a:xfrm>
          <a:prstGeom prst="straightConnector1">
            <a:avLst/>
          </a:prstGeom>
          <a:ln>
            <a:headEnd type="triangle"/>
            <a:tailEnd type="triangle"/>
          </a:ln>
        </p:spPr>
        <p:style>
          <a:lnRef idx="3">
            <a:schemeClr val="accent5"/>
          </a:lnRef>
          <a:fillRef idx="0">
            <a:schemeClr val="accent5"/>
          </a:fillRef>
          <a:effectRef idx="2">
            <a:schemeClr val="accent5"/>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59" name="Szabadkéz 58">
                <a:extLst>
                  <a:ext uri="{FF2B5EF4-FFF2-40B4-BE49-F238E27FC236}">
                    <a16:creationId xmlns:a16="http://schemas.microsoft.com/office/drawing/2014/main" id="{411BE5A4-574C-C42A-9831-3CE588C3D38D}"/>
                  </a:ext>
                </a:extLst>
              </p14:cNvPr>
              <p14:cNvContentPartPr/>
              <p14:nvPr/>
            </p14:nvContentPartPr>
            <p14:xfrm>
              <a:off x="9351502" y="6220102"/>
              <a:ext cx="360" cy="360"/>
            </p14:xfrm>
          </p:contentPart>
        </mc:Choice>
        <mc:Fallback xmlns="">
          <p:pic>
            <p:nvPicPr>
              <p:cNvPr id="59" name="Szabadkéz 58">
                <a:extLst>
                  <a:ext uri="{FF2B5EF4-FFF2-40B4-BE49-F238E27FC236}">
                    <a16:creationId xmlns:a16="http://schemas.microsoft.com/office/drawing/2014/main" id="{411BE5A4-574C-C42A-9831-3CE588C3D38D}"/>
                  </a:ext>
                </a:extLst>
              </p:cNvPr>
              <p:cNvPicPr/>
              <p:nvPr/>
            </p:nvPicPr>
            <p:blipFill>
              <a:blip r:embed="rId4"/>
              <a:stretch>
                <a:fillRect/>
              </a:stretch>
            </p:blipFill>
            <p:spPr>
              <a:xfrm>
                <a:off x="9342502" y="6211102"/>
                <a:ext cx="18000" cy="18000"/>
              </a:xfrm>
              <a:prstGeom prst="rect">
                <a:avLst/>
              </a:prstGeom>
            </p:spPr>
          </p:pic>
        </mc:Fallback>
      </mc:AlternateContent>
      <p:grpSp>
        <p:nvGrpSpPr>
          <p:cNvPr id="65" name="Csoportba foglalás 64">
            <a:extLst>
              <a:ext uri="{FF2B5EF4-FFF2-40B4-BE49-F238E27FC236}">
                <a16:creationId xmlns:a16="http://schemas.microsoft.com/office/drawing/2014/main" id="{3CAB8958-0963-5A79-5453-BBD4CB460015}"/>
              </a:ext>
            </a:extLst>
          </p:cNvPr>
          <p:cNvGrpSpPr/>
          <p:nvPr/>
        </p:nvGrpSpPr>
        <p:grpSpPr>
          <a:xfrm>
            <a:off x="8919502" y="6206422"/>
            <a:ext cx="2880" cy="360"/>
            <a:chOff x="8919502" y="6206422"/>
            <a:chExt cx="2880" cy="360"/>
          </a:xfrm>
        </p:grpSpPr>
        <mc:AlternateContent xmlns:mc="http://schemas.openxmlformats.org/markup-compatibility/2006" xmlns:p14="http://schemas.microsoft.com/office/powerpoint/2010/main">
          <mc:Choice Requires="p14">
            <p:contentPart p14:bwMode="auto" r:id="rId5">
              <p14:nvContentPartPr>
                <p14:cNvPr id="60" name="Szabadkéz 59">
                  <a:extLst>
                    <a:ext uri="{FF2B5EF4-FFF2-40B4-BE49-F238E27FC236}">
                      <a16:creationId xmlns:a16="http://schemas.microsoft.com/office/drawing/2014/main" id="{EA7ABC34-F824-BFF7-2E81-FA598BEC8866}"/>
                    </a:ext>
                  </a:extLst>
                </p14:cNvPr>
                <p14:cNvContentPartPr/>
                <p14:nvPr/>
              </p14:nvContentPartPr>
              <p14:xfrm>
                <a:off x="8922022" y="6206422"/>
                <a:ext cx="360" cy="360"/>
              </p14:xfrm>
            </p:contentPart>
          </mc:Choice>
          <mc:Fallback xmlns="">
            <p:pic>
              <p:nvPicPr>
                <p:cNvPr id="60" name="Szabadkéz 59">
                  <a:extLst>
                    <a:ext uri="{FF2B5EF4-FFF2-40B4-BE49-F238E27FC236}">
                      <a16:creationId xmlns:a16="http://schemas.microsoft.com/office/drawing/2014/main" id="{EA7ABC34-F824-BFF7-2E81-FA598BEC8866}"/>
                    </a:ext>
                  </a:extLst>
                </p:cNvPr>
                <p:cNvPicPr/>
                <p:nvPr/>
              </p:nvPicPr>
              <p:blipFill>
                <a:blip r:embed="rId4"/>
                <a:stretch>
                  <a:fillRect/>
                </a:stretch>
              </p:blipFill>
              <p:spPr>
                <a:xfrm>
                  <a:off x="8913022" y="619778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1" name="Szabadkéz 60">
                  <a:extLst>
                    <a:ext uri="{FF2B5EF4-FFF2-40B4-BE49-F238E27FC236}">
                      <a16:creationId xmlns:a16="http://schemas.microsoft.com/office/drawing/2014/main" id="{FC56413B-9E44-6490-2E33-5892A7F4A52D}"/>
                    </a:ext>
                  </a:extLst>
                </p14:cNvPr>
                <p14:cNvContentPartPr/>
                <p14:nvPr/>
              </p14:nvContentPartPr>
              <p14:xfrm>
                <a:off x="8919502" y="6206422"/>
                <a:ext cx="2880" cy="360"/>
              </p14:xfrm>
            </p:contentPart>
          </mc:Choice>
          <mc:Fallback xmlns="">
            <p:pic>
              <p:nvPicPr>
                <p:cNvPr id="61" name="Szabadkéz 60">
                  <a:extLst>
                    <a:ext uri="{FF2B5EF4-FFF2-40B4-BE49-F238E27FC236}">
                      <a16:creationId xmlns:a16="http://schemas.microsoft.com/office/drawing/2014/main" id="{FC56413B-9E44-6490-2E33-5892A7F4A52D}"/>
                    </a:ext>
                  </a:extLst>
                </p:cNvPr>
                <p:cNvPicPr/>
                <p:nvPr/>
              </p:nvPicPr>
              <p:blipFill>
                <a:blip r:embed="rId7"/>
                <a:stretch>
                  <a:fillRect/>
                </a:stretch>
              </p:blipFill>
              <p:spPr>
                <a:xfrm>
                  <a:off x="8910862" y="6197782"/>
                  <a:ext cx="2052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66" name="Szabadkéz 65">
                <a:extLst>
                  <a:ext uri="{FF2B5EF4-FFF2-40B4-BE49-F238E27FC236}">
                    <a16:creationId xmlns:a16="http://schemas.microsoft.com/office/drawing/2014/main" id="{67955006-5C9D-E661-EDF2-1B802BC24059}"/>
                  </a:ext>
                </a:extLst>
              </p14:cNvPr>
              <p14:cNvContentPartPr/>
              <p14:nvPr/>
            </p14:nvContentPartPr>
            <p14:xfrm>
              <a:off x="9171142" y="6150982"/>
              <a:ext cx="360" cy="360"/>
            </p14:xfrm>
          </p:contentPart>
        </mc:Choice>
        <mc:Fallback xmlns="">
          <p:pic>
            <p:nvPicPr>
              <p:cNvPr id="66" name="Szabadkéz 65">
                <a:extLst>
                  <a:ext uri="{FF2B5EF4-FFF2-40B4-BE49-F238E27FC236}">
                    <a16:creationId xmlns:a16="http://schemas.microsoft.com/office/drawing/2014/main" id="{67955006-5C9D-E661-EDF2-1B802BC24059}"/>
                  </a:ext>
                </a:extLst>
              </p:cNvPr>
              <p:cNvPicPr/>
              <p:nvPr/>
            </p:nvPicPr>
            <p:blipFill>
              <a:blip r:embed="rId4"/>
              <a:stretch>
                <a:fillRect/>
              </a:stretch>
            </p:blipFill>
            <p:spPr>
              <a:xfrm>
                <a:off x="9162502" y="6141982"/>
                <a:ext cx="18000" cy="18000"/>
              </a:xfrm>
              <a:prstGeom prst="rect">
                <a:avLst/>
              </a:prstGeom>
            </p:spPr>
          </p:pic>
        </mc:Fallback>
      </mc:AlternateContent>
      <p:grpSp>
        <p:nvGrpSpPr>
          <p:cNvPr id="74" name="Csoportba foglalás 73">
            <a:extLst>
              <a:ext uri="{FF2B5EF4-FFF2-40B4-BE49-F238E27FC236}">
                <a16:creationId xmlns:a16="http://schemas.microsoft.com/office/drawing/2014/main" id="{9F8FC695-078C-C515-0B91-56A56DB8DF5D}"/>
              </a:ext>
            </a:extLst>
          </p:cNvPr>
          <p:cNvGrpSpPr/>
          <p:nvPr/>
        </p:nvGrpSpPr>
        <p:grpSpPr>
          <a:xfrm>
            <a:off x="8825182" y="6220102"/>
            <a:ext cx="360" cy="14400"/>
            <a:chOff x="8825182" y="6220102"/>
            <a:chExt cx="360" cy="14400"/>
          </a:xfrm>
        </p:grpSpPr>
        <mc:AlternateContent xmlns:mc="http://schemas.openxmlformats.org/markup-compatibility/2006" xmlns:p14="http://schemas.microsoft.com/office/powerpoint/2010/main">
          <mc:Choice Requires="p14">
            <p:contentPart p14:bwMode="auto" r:id="rId9">
              <p14:nvContentPartPr>
                <p14:cNvPr id="62" name="Szabadkéz 61">
                  <a:extLst>
                    <a:ext uri="{FF2B5EF4-FFF2-40B4-BE49-F238E27FC236}">
                      <a16:creationId xmlns:a16="http://schemas.microsoft.com/office/drawing/2014/main" id="{0B59DFF6-F6AC-3FAB-75D0-14564CA9229F}"/>
                    </a:ext>
                  </a:extLst>
                </p14:cNvPr>
                <p14:cNvContentPartPr/>
                <p14:nvPr/>
              </p14:nvContentPartPr>
              <p14:xfrm>
                <a:off x="8825182" y="6234142"/>
                <a:ext cx="360" cy="360"/>
              </p14:xfrm>
            </p:contentPart>
          </mc:Choice>
          <mc:Fallback xmlns="">
            <p:pic>
              <p:nvPicPr>
                <p:cNvPr id="62" name="Szabadkéz 61">
                  <a:extLst>
                    <a:ext uri="{FF2B5EF4-FFF2-40B4-BE49-F238E27FC236}">
                      <a16:creationId xmlns:a16="http://schemas.microsoft.com/office/drawing/2014/main" id="{0B59DFF6-F6AC-3FAB-75D0-14564CA9229F}"/>
                    </a:ext>
                  </a:extLst>
                </p:cNvPr>
                <p:cNvPicPr/>
                <p:nvPr/>
              </p:nvPicPr>
              <p:blipFill>
                <a:blip r:embed="rId4"/>
                <a:stretch>
                  <a:fillRect/>
                </a:stretch>
              </p:blipFill>
              <p:spPr>
                <a:xfrm>
                  <a:off x="8816182" y="622550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3" name="Szabadkéz 62">
                  <a:extLst>
                    <a:ext uri="{FF2B5EF4-FFF2-40B4-BE49-F238E27FC236}">
                      <a16:creationId xmlns:a16="http://schemas.microsoft.com/office/drawing/2014/main" id="{FB9C88CF-4216-9171-0C51-6C3E635B2AF6}"/>
                    </a:ext>
                  </a:extLst>
                </p14:cNvPr>
                <p14:cNvContentPartPr/>
                <p14:nvPr/>
              </p14:nvContentPartPr>
              <p14:xfrm>
                <a:off x="8825182" y="6234142"/>
                <a:ext cx="360" cy="360"/>
              </p14:xfrm>
            </p:contentPart>
          </mc:Choice>
          <mc:Fallback xmlns="">
            <p:pic>
              <p:nvPicPr>
                <p:cNvPr id="63" name="Szabadkéz 62">
                  <a:extLst>
                    <a:ext uri="{FF2B5EF4-FFF2-40B4-BE49-F238E27FC236}">
                      <a16:creationId xmlns:a16="http://schemas.microsoft.com/office/drawing/2014/main" id="{FB9C88CF-4216-9171-0C51-6C3E635B2AF6}"/>
                    </a:ext>
                  </a:extLst>
                </p:cNvPr>
                <p:cNvPicPr/>
                <p:nvPr/>
              </p:nvPicPr>
              <p:blipFill>
                <a:blip r:embed="rId4"/>
                <a:stretch>
                  <a:fillRect/>
                </a:stretch>
              </p:blipFill>
              <p:spPr>
                <a:xfrm>
                  <a:off x="8816182" y="622550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7" name="Szabadkéz 66">
                  <a:extLst>
                    <a:ext uri="{FF2B5EF4-FFF2-40B4-BE49-F238E27FC236}">
                      <a16:creationId xmlns:a16="http://schemas.microsoft.com/office/drawing/2014/main" id="{4F7586A5-5E8F-6331-52DD-FCA8CF6B4B08}"/>
                    </a:ext>
                  </a:extLst>
                </p14:cNvPr>
                <p14:cNvContentPartPr/>
                <p14:nvPr/>
              </p14:nvContentPartPr>
              <p14:xfrm>
                <a:off x="8825182" y="6220102"/>
                <a:ext cx="360" cy="360"/>
              </p14:xfrm>
            </p:contentPart>
          </mc:Choice>
          <mc:Fallback xmlns="">
            <p:pic>
              <p:nvPicPr>
                <p:cNvPr id="67" name="Szabadkéz 66">
                  <a:extLst>
                    <a:ext uri="{FF2B5EF4-FFF2-40B4-BE49-F238E27FC236}">
                      <a16:creationId xmlns:a16="http://schemas.microsoft.com/office/drawing/2014/main" id="{4F7586A5-5E8F-6331-52DD-FCA8CF6B4B08}"/>
                    </a:ext>
                  </a:extLst>
                </p:cNvPr>
                <p:cNvPicPr/>
                <p:nvPr/>
              </p:nvPicPr>
              <p:blipFill>
                <a:blip r:embed="rId4"/>
                <a:stretch>
                  <a:fillRect/>
                </a:stretch>
              </p:blipFill>
              <p:spPr>
                <a:xfrm>
                  <a:off x="8816182" y="621110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68" name="Szabadkéz 67">
                  <a:extLst>
                    <a:ext uri="{FF2B5EF4-FFF2-40B4-BE49-F238E27FC236}">
                      <a16:creationId xmlns:a16="http://schemas.microsoft.com/office/drawing/2014/main" id="{7EEFA7A5-91FF-5871-CFB9-70F24571F4BF}"/>
                    </a:ext>
                  </a:extLst>
                </p14:cNvPr>
                <p14:cNvContentPartPr/>
                <p14:nvPr/>
              </p14:nvContentPartPr>
              <p14:xfrm>
                <a:off x="8825182" y="6220102"/>
                <a:ext cx="360" cy="360"/>
              </p14:xfrm>
            </p:contentPart>
          </mc:Choice>
          <mc:Fallback xmlns="">
            <p:pic>
              <p:nvPicPr>
                <p:cNvPr id="68" name="Szabadkéz 67">
                  <a:extLst>
                    <a:ext uri="{FF2B5EF4-FFF2-40B4-BE49-F238E27FC236}">
                      <a16:creationId xmlns:a16="http://schemas.microsoft.com/office/drawing/2014/main" id="{7EEFA7A5-91FF-5871-CFB9-70F24571F4BF}"/>
                    </a:ext>
                  </a:extLst>
                </p:cNvPr>
                <p:cNvPicPr/>
                <p:nvPr/>
              </p:nvPicPr>
              <p:blipFill>
                <a:blip r:embed="rId4"/>
                <a:stretch>
                  <a:fillRect/>
                </a:stretch>
              </p:blipFill>
              <p:spPr>
                <a:xfrm>
                  <a:off x="8816182" y="6211102"/>
                  <a:ext cx="18000" cy="18000"/>
                </a:xfrm>
                <a:prstGeom prst="rect">
                  <a:avLst/>
                </a:prstGeom>
              </p:spPr>
            </p:pic>
          </mc:Fallback>
        </mc:AlternateContent>
      </p:grpSp>
      <p:grpSp>
        <p:nvGrpSpPr>
          <p:cNvPr id="73" name="Csoportba foglalás 72">
            <a:extLst>
              <a:ext uri="{FF2B5EF4-FFF2-40B4-BE49-F238E27FC236}">
                <a16:creationId xmlns:a16="http://schemas.microsoft.com/office/drawing/2014/main" id="{47C4413B-CB0B-7EB4-89A8-278BC3C6F0D8}"/>
              </a:ext>
            </a:extLst>
          </p:cNvPr>
          <p:cNvGrpSpPr/>
          <p:nvPr/>
        </p:nvGrpSpPr>
        <p:grpSpPr>
          <a:xfrm>
            <a:off x="6635662" y="6220102"/>
            <a:ext cx="360" cy="360"/>
            <a:chOff x="6635662" y="6220102"/>
            <a:chExt cx="360" cy="360"/>
          </a:xfrm>
        </p:grpSpPr>
        <mc:AlternateContent xmlns:mc="http://schemas.openxmlformats.org/markup-compatibility/2006" xmlns:p14="http://schemas.microsoft.com/office/powerpoint/2010/main">
          <mc:Choice Requires="p14">
            <p:contentPart p14:bwMode="auto" r:id="rId13">
              <p14:nvContentPartPr>
                <p14:cNvPr id="69" name="Szabadkéz 68">
                  <a:extLst>
                    <a:ext uri="{FF2B5EF4-FFF2-40B4-BE49-F238E27FC236}">
                      <a16:creationId xmlns:a16="http://schemas.microsoft.com/office/drawing/2014/main" id="{E831B1B1-40D2-44E6-363C-710113078565}"/>
                    </a:ext>
                  </a:extLst>
                </p14:cNvPr>
                <p14:cNvContentPartPr/>
                <p14:nvPr/>
              </p14:nvContentPartPr>
              <p14:xfrm>
                <a:off x="6635662" y="6220102"/>
                <a:ext cx="360" cy="360"/>
              </p14:xfrm>
            </p:contentPart>
          </mc:Choice>
          <mc:Fallback xmlns="">
            <p:pic>
              <p:nvPicPr>
                <p:cNvPr id="69" name="Szabadkéz 68">
                  <a:extLst>
                    <a:ext uri="{FF2B5EF4-FFF2-40B4-BE49-F238E27FC236}">
                      <a16:creationId xmlns:a16="http://schemas.microsoft.com/office/drawing/2014/main" id="{E831B1B1-40D2-44E6-363C-710113078565}"/>
                    </a:ext>
                  </a:extLst>
                </p:cNvPr>
                <p:cNvPicPr/>
                <p:nvPr/>
              </p:nvPicPr>
              <p:blipFill>
                <a:blip r:embed="rId4"/>
                <a:stretch>
                  <a:fillRect/>
                </a:stretch>
              </p:blipFill>
              <p:spPr>
                <a:xfrm>
                  <a:off x="6627022" y="621110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70" name="Szabadkéz 69">
                  <a:extLst>
                    <a:ext uri="{FF2B5EF4-FFF2-40B4-BE49-F238E27FC236}">
                      <a16:creationId xmlns:a16="http://schemas.microsoft.com/office/drawing/2014/main" id="{3BBF6478-C3B2-72D6-2961-41F22BD6431E}"/>
                    </a:ext>
                  </a:extLst>
                </p14:cNvPr>
                <p14:cNvContentPartPr/>
                <p14:nvPr/>
              </p14:nvContentPartPr>
              <p14:xfrm>
                <a:off x="6635662" y="6220102"/>
                <a:ext cx="360" cy="360"/>
              </p14:xfrm>
            </p:contentPart>
          </mc:Choice>
          <mc:Fallback xmlns="">
            <p:pic>
              <p:nvPicPr>
                <p:cNvPr id="70" name="Szabadkéz 69">
                  <a:extLst>
                    <a:ext uri="{FF2B5EF4-FFF2-40B4-BE49-F238E27FC236}">
                      <a16:creationId xmlns:a16="http://schemas.microsoft.com/office/drawing/2014/main" id="{3BBF6478-C3B2-72D6-2961-41F22BD6431E}"/>
                    </a:ext>
                  </a:extLst>
                </p:cNvPr>
                <p:cNvPicPr/>
                <p:nvPr/>
              </p:nvPicPr>
              <p:blipFill>
                <a:blip r:embed="rId4"/>
                <a:stretch>
                  <a:fillRect/>
                </a:stretch>
              </p:blipFill>
              <p:spPr>
                <a:xfrm>
                  <a:off x="6627022" y="6211102"/>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
            <p14:nvContentPartPr>
              <p14:cNvPr id="71" name="Szabadkéz 70">
                <a:extLst>
                  <a:ext uri="{FF2B5EF4-FFF2-40B4-BE49-F238E27FC236}">
                    <a16:creationId xmlns:a16="http://schemas.microsoft.com/office/drawing/2014/main" id="{2B4522E7-F50F-AA9C-6BBA-1592CC10FC63}"/>
                  </a:ext>
                </a:extLst>
              </p14:cNvPr>
              <p14:cNvContentPartPr/>
              <p14:nvPr/>
            </p14:nvContentPartPr>
            <p14:xfrm>
              <a:off x="6261982" y="2895142"/>
              <a:ext cx="360" cy="360"/>
            </p14:xfrm>
          </p:contentPart>
        </mc:Choice>
        <mc:Fallback xmlns="">
          <p:pic>
            <p:nvPicPr>
              <p:cNvPr id="71" name="Szabadkéz 70">
                <a:extLst>
                  <a:ext uri="{FF2B5EF4-FFF2-40B4-BE49-F238E27FC236}">
                    <a16:creationId xmlns:a16="http://schemas.microsoft.com/office/drawing/2014/main" id="{2B4522E7-F50F-AA9C-6BBA-1592CC10FC63}"/>
                  </a:ext>
                </a:extLst>
              </p:cNvPr>
              <p:cNvPicPr/>
              <p:nvPr/>
            </p:nvPicPr>
            <p:blipFill>
              <a:blip r:embed="rId4"/>
              <a:stretch>
                <a:fillRect/>
              </a:stretch>
            </p:blipFill>
            <p:spPr>
              <a:xfrm>
                <a:off x="6252982" y="288614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72" name="Szabadkéz 71">
                <a:extLst>
                  <a:ext uri="{FF2B5EF4-FFF2-40B4-BE49-F238E27FC236}">
                    <a16:creationId xmlns:a16="http://schemas.microsoft.com/office/drawing/2014/main" id="{8BCCDF7B-169D-A93A-EB29-2936CBBF49DD}"/>
                  </a:ext>
                </a:extLst>
              </p14:cNvPr>
              <p14:cNvContentPartPr/>
              <p14:nvPr/>
            </p14:nvContentPartPr>
            <p14:xfrm>
              <a:off x="5361262" y="789502"/>
              <a:ext cx="360" cy="360"/>
            </p14:xfrm>
          </p:contentPart>
        </mc:Choice>
        <mc:Fallback xmlns="">
          <p:pic>
            <p:nvPicPr>
              <p:cNvPr id="72" name="Szabadkéz 71">
                <a:extLst>
                  <a:ext uri="{FF2B5EF4-FFF2-40B4-BE49-F238E27FC236}">
                    <a16:creationId xmlns:a16="http://schemas.microsoft.com/office/drawing/2014/main" id="{8BCCDF7B-169D-A93A-EB29-2936CBBF49DD}"/>
                  </a:ext>
                </a:extLst>
              </p:cNvPr>
              <p:cNvPicPr/>
              <p:nvPr/>
            </p:nvPicPr>
            <p:blipFill>
              <a:blip r:embed="rId4"/>
              <a:stretch>
                <a:fillRect/>
              </a:stretch>
            </p:blipFill>
            <p:spPr>
              <a:xfrm>
                <a:off x="5352622" y="780502"/>
                <a:ext cx="18000" cy="18000"/>
              </a:xfrm>
              <a:prstGeom prst="rect">
                <a:avLst/>
              </a:prstGeom>
            </p:spPr>
          </p:pic>
        </mc:Fallback>
      </mc:AlternateContent>
    </p:spTree>
    <p:extLst>
      <p:ext uri="{BB962C8B-B14F-4D97-AF65-F5344CB8AC3E}">
        <p14:creationId xmlns:p14="http://schemas.microsoft.com/office/powerpoint/2010/main" val="3705215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11DD2953-3B3C-412C-83B3-53E08D6E6A91}"/>
              </a:ext>
            </a:extLst>
          </p:cNvPr>
          <p:cNvSpPr txBox="1"/>
          <p:nvPr/>
        </p:nvSpPr>
        <p:spPr>
          <a:xfrm>
            <a:off x="665582" y="204436"/>
            <a:ext cx="10515600" cy="584775"/>
          </a:xfrm>
          <a:prstGeom prst="rect">
            <a:avLst/>
          </a:prstGeom>
          <a:noFill/>
        </p:spPr>
        <p:txBody>
          <a:bodyPr wrap="square" rtlCol="0">
            <a:spAutoFit/>
          </a:bodyPr>
          <a:lstStyle/>
          <a:p>
            <a:r>
              <a:rPr lang="hu-HU" sz="3200" dirty="0">
                <a:solidFill>
                  <a:srgbClr val="012851"/>
                </a:solidFill>
                <a:latin typeface="Open Sans" panose="020B0606030504020204" pitchFamily="34" charset="0"/>
                <a:ea typeface="Open Sans" panose="020B0606030504020204" pitchFamily="34" charset="0"/>
                <a:cs typeface="Open Sans" panose="020B0606030504020204" pitchFamily="34" charset="0"/>
              </a:rPr>
              <a:t>II.3. </a:t>
            </a:r>
            <a:r>
              <a:rPr lang="hu-HU" sz="3200" dirty="0">
                <a:solidFill>
                  <a:srgbClr val="012851"/>
                </a:solidFill>
                <a:ea typeface="Open Sans" panose="020B0606030504020204" pitchFamily="34" charset="0"/>
                <a:cs typeface="Open Sans" panose="020B0606030504020204" pitchFamily="34" charset="0"/>
              </a:rPr>
              <a:t>An </a:t>
            </a:r>
            <a:r>
              <a:rPr lang="hu-HU" sz="3200" dirty="0" err="1">
                <a:solidFill>
                  <a:srgbClr val="012851"/>
                </a:solidFill>
                <a:ea typeface="Open Sans" panose="020B0606030504020204" pitchFamily="34" charset="0"/>
                <a:cs typeface="Open Sans" panose="020B0606030504020204" pitchFamily="34" charset="0"/>
              </a:rPr>
              <a:t>example</a:t>
            </a:r>
            <a:r>
              <a:rPr lang="hu-HU" sz="3200" dirty="0">
                <a:solidFill>
                  <a:srgbClr val="012851"/>
                </a:solidFill>
                <a:ea typeface="Open Sans" panose="020B0606030504020204" pitchFamily="34" charset="0"/>
                <a:cs typeface="Open Sans" panose="020B0606030504020204" pitchFamily="34" charset="0"/>
              </a:rPr>
              <a:t> of </a:t>
            </a:r>
            <a:r>
              <a:rPr lang="hu-HU" sz="3200" dirty="0" err="1">
                <a:solidFill>
                  <a:srgbClr val="012851"/>
                </a:solidFill>
                <a:ea typeface="Open Sans" panose="020B0606030504020204" pitchFamily="34" charset="0"/>
                <a:cs typeface="Open Sans" panose="020B0606030504020204" pitchFamily="34" charset="0"/>
              </a:rPr>
              <a:t>worksheets</a:t>
            </a:r>
            <a:r>
              <a:rPr lang="hu-HU" sz="3200" dirty="0">
                <a:solidFill>
                  <a:srgbClr val="012851"/>
                </a:solidFill>
                <a:ea typeface="Open Sans" panose="020B0606030504020204" pitchFamily="34" charset="0"/>
                <a:cs typeface="Open Sans" panose="020B0606030504020204" pitchFamily="34" charset="0"/>
              </a:rPr>
              <a:t> in Year 3</a:t>
            </a:r>
          </a:p>
        </p:txBody>
      </p:sp>
      <p:cxnSp>
        <p:nvCxnSpPr>
          <p:cNvPr id="6" name="Egyenes összekötő 5">
            <a:extLst>
              <a:ext uri="{FF2B5EF4-FFF2-40B4-BE49-F238E27FC236}">
                <a16:creationId xmlns:a16="http://schemas.microsoft.com/office/drawing/2014/main" id="{F2B5A38B-F1A4-46E5-A546-D8DA8D39A774}"/>
              </a:ext>
            </a:extLst>
          </p:cNvPr>
          <p:cNvCxnSpPr/>
          <p:nvPr/>
        </p:nvCxnSpPr>
        <p:spPr>
          <a:xfrm>
            <a:off x="838200" y="1145220"/>
            <a:ext cx="10676138" cy="0"/>
          </a:xfrm>
          <a:prstGeom prst="line">
            <a:avLst/>
          </a:prstGeom>
          <a:ln>
            <a:solidFill>
              <a:srgbClr val="012851"/>
            </a:solidFill>
          </a:ln>
        </p:spPr>
        <p:style>
          <a:lnRef idx="1">
            <a:schemeClr val="accent1"/>
          </a:lnRef>
          <a:fillRef idx="0">
            <a:schemeClr val="accent1"/>
          </a:fillRef>
          <a:effectRef idx="0">
            <a:schemeClr val="accent1"/>
          </a:effectRef>
          <a:fontRef idx="minor">
            <a:schemeClr val="tx1"/>
          </a:fontRef>
        </p:style>
      </p:cxnSp>
      <p:sp>
        <p:nvSpPr>
          <p:cNvPr id="7" name="Szövegdoboz 6">
            <a:extLst>
              <a:ext uri="{FF2B5EF4-FFF2-40B4-BE49-F238E27FC236}">
                <a16:creationId xmlns:a16="http://schemas.microsoft.com/office/drawing/2014/main" id="{7C606D4C-42F0-4D2C-BC92-C9B942C4BA38}"/>
              </a:ext>
            </a:extLst>
          </p:cNvPr>
          <p:cNvSpPr txBox="1"/>
          <p:nvPr/>
        </p:nvSpPr>
        <p:spPr>
          <a:xfrm>
            <a:off x="129819" y="1145220"/>
            <a:ext cx="9101139" cy="5262979"/>
          </a:xfrm>
          <a:prstGeom prst="rect">
            <a:avLst/>
          </a:prstGeom>
          <a:noFill/>
        </p:spPr>
        <p:txBody>
          <a:bodyPr wrap="square" rtlCol="0">
            <a:spAutoFit/>
          </a:bodyPr>
          <a:lstStyle/>
          <a:p>
            <a:pPr algn="ctr"/>
            <a:r>
              <a:rPr lang="hu-HU" sz="2400" b="1" dirty="0" err="1">
                <a:solidFill>
                  <a:schemeClr val="tx2"/>
                </a:solidFill>
              </a:rPr>
              <a:t>Title</a:t>
            </a:r>
            <a:r>
              <a:rPr lang="hu-HU" sz="2400" b="1" dirty="0">
                <a:solidFill>
                  <a:schemeClr val="tx2"/>
                </a:solidFill>
              </a:rPr>
              <a:t> of w</a:t>
            </a:r>
            <a:r>
              <a:rPr lang="en-GB" sz="2400" b="1" dirty="0" err="1">
                <a:solidFill>
                  <a:schemeClr val="tx2"/>
                </a:solidFill>
              </a:rPr>
              <a:t>orksheet</a:t>
            </a:r>
            <a:r>
              <a:rPr lang="en-GB" sz="2400" b="1" dirty="0">
                <a:solidFill>
                  <a:schemeClr val="tx2"/>
                </a:solidFill>
              </a:rPr>
              <a:t> </a:t>
            </a:r>
            <a:r>
              <a:rPr lang="hu-HU" sz="2400" b="1" dirty="0">
                <a:solidFill>
                  <a:schemeClr val="tx2"/>
                </a:solidFill>
              </a:rPr>
              <a:t>1</a:t>
            </a:r>
            <a:r>
              <a:rPr lang="en-GB" sz="2400" b="1" dirty="0">
                <a:solidFill>
                  <a:schemeClr val="tx2"/>
                </a:solidFill>
              </a:rPr>
              <a:t>3</a:t>
            </a:r>
            <a:r>
              <a:rPr lang="en-GB" sz="2400" b="1" dirty="0">
                <a:solidFill>
                  <a:schemeClr val="tx2"/>
                </a:solidFill>
                <a:effectLst/>
                <a:ea typeface="Calibri" panose="020F0502020204030204" pitchFamily="34" charset="0"/>
                <a:cs typeface="Calibri" panose="020F0502020204030204" pitchFamily="34" charset="0"/>
              </a:rPr>
              <a:t>: Exploding colours</a:t>
            </a:r>
            <a:endParaRPr lang="hu-HU" sz="2400" b="1" dirty="0">
              <a:solidFill>
                <a:schemeClr val="tx2"/>
              </a:solidFill>
              <a:effectLst/>
              <a:ea typeface="Calibri" panose="020F0502020204030204" pitchFamily="34" charset="0"/>
              <a:cs typeface="Calibri" panose="020F0502020204030204" pitchFamily="34" charset="0"/>
            </a:endParaRPr>
          </a:p>
          <a:p>
            <a:pPr algn="ctr"/>
            <a:endParaRPr lang="hu-HU" sz="2400" b="1" dirty="0">
              <a:solidFill>
                <a:srgbClr val="012863"/>
              </a:solidFill>
            </a:endParaRPr>
          </a:p>
          <a:p>
            <a:pPr marL="457200" indent="-457200">
              <a:buFont typeface="Arial" panose="020B0604020202020204" pitchFamily="34" charset="0"/>
              <a:buChar char="•"/>
            </a:pPr>
            <a:r>
              <a:rPr lang="hu-HU" sz="2400" b="1" dirty="0" err="1">
                <a:latin typeface="Calibri" panose="020F0502020204030204" pitchFamily="34" charset="0"/>
                <a:ea typeface="Calibri" panose="020F0502020204030204" pitchFamily="34" charset="0"/>
                <a:cs typeface="Times New Roman" panose="02020603050405020304" pitchFamily="18" charset="0"/>
              </a:rPr>
              <a:t>Topic</a:t>
            </a:r>
            <a:r>
              <a:rPr lang="hu-HU" sz="2400" b="1" dirty="0">
                <a:latin typeface="Calibri" panose="020F0502020204030204" pitchFamily="34" charset="0"/>
                <a:ea typeface="Calibri" panose="020F0502020204030204" pitchFamily="34" charset="0"/>
                <a:cs typeface="Times New Roman" panose="02020603050405020304" pitchFamily="18" charset="0"/>
              </a:rPr>
              <a:t>: </a:t>
            </a:r>
            <a:r>
              <a:rPr lang="hu-HU" sz="2400" dirty="0" err="1">
                <a:effectLst/>
                <a:latin typeface="Calibri" panose="020F0502020204030204" pitchFamily="34" charset="0"/>
                <a:ea typeface="Calibri" panose="020F0502020204030204" pitchFamily="34" charset="0"/>
              </a:rPr>
              <a:t>ground</a:t>
            </a:r>
            <a:r>
              <a:rPr lang="hu-HU" sz="2400" dirty="0">
                <a:effectLst/>
                <a:latin typeface="Calibri" panose="020F0502020204030204" pitchFamily="34" charset="0"/>
                <a:ea typeface="Calibri" panose="020F0502020204030204" pitchFamily="34" charset="0"/>
              </a:rPr>
              <a:t> </a:t>
            </a:r>
            <a:r>
              <a:rPr lang="hu-HU" sz="2400" dirty="0" err="1">
                <a:effectLst/>
                <a:latin typeface="Calibri" panose="020F0502020204030204" pitchFamily="34" charset="0"/>
                <a:ea typeface="Calibri" panose="020F0502020204030204" pitchFamily="34" charset="0"/>
              </a:rPr>
              <a:t>state</a:t>
            </a:r>
            <a:r>
              <a:rPr lang="hu-HU" sz="2400" dirty="0">
                <a:effectLst/>
                <a:latin typeface="Calibri" panose="020F0502020204030204" pitchFamily="34" charset="0"/>
                <a:ea typeface="Calibri" panose="020F0502020204030204" pitchFamily="34" charset="0"/>
              </a:rPr>
              <a:t> and </a:t>
            </a:r>
            <a:r>
              <a:rPr lang="hu-HU" sz="2400" dirty="0" err="1">
                <a:effectLst/>
                <a:latin typeface="Calibri" panose="020F0502020204030204" pitchFamily="34" charset="0"/>
                <a:ea typeface="Calibri" panose="020F0502020204030204" pitchFamily="34" charset="0"/>
              </a:rPr>
              <a:t>excited</a:t>
            </a:r>
            <a:r>
              <a:rPr lang="hu-HU" sz="2400" dirty="0">
                <a:effectLst/>
                <a:latin typeface="Calibri" panose="020F0502020204030204" pitchFamily="34" charset="0"/>
                <a:ea typeface="Calibri" panose="020F0502020204030204" pitchFamily="34" charset="0"/>
              </a:rPr>
              <a:t> </a:t>
            </a:r>
            <a:r>
              <a:rPr lang="hu-HU" sz="2400" dirty="0" err="1">
                <a:effectLst/>
                <a:latin typeface="Calibri" panose="020F0502020204030204" pitchFamily="34" charset="0"/>
                <a:ea typeface="Calibri" panose="020F0502020204030204" pitchFamily="34" charset="0"/>
              </a:rPr>
              <a:t>state</a:t>
            </a:r>
            <a:r>
              <a:rPr lang="hu-HU" sz="2400" dirty="0">
                <a:effectLst/>
                <a:latin typeface="Calibri" panose="020F0502020204030204" pitchFamily="34" charset="0"/>
                <a:ea typeface="Calibri" panose="020F0502020204030204" pitchFamily="34" charset="0"/>
              </a:rPr>
              <a:t> of </a:t>
            </a:r>
            <a:r>
              <a:rPr lang="hu-HU" sz="2400" dirty="0" err="1">
                <a:effectLst/>
                <a:latin typeface="Calibri" panose="020F0502020204030204" pitchFamily="34" charset="0"/>
                <a:ea typeface="Calibri" panose="020F0502020204030204" pitchFamily="34" charset="0"/>
              </a:rPr>
              <a:t>atoms</a:t>
            </a:r>
            <a:r>
              <a:rPr lang="hu-HU" sz="2400" dirty="0">
                <a:effectLst/>
                <a:latin typeface="Calibri" panose="020F0502020204030204" pitchFamily="34" charset="0"/>
                <a:ea typeface="Calibri" panose="020F0502020204030204" pitchFamily="34" charset="0"/>
              </a:rPr>
              <a:t>, </a:t>
            </a:r>
            <a:r>
              <a:rPr lang="hu-HU" sz="2400" dirty="0" err="1">
                <a:effectLst/>
                <a:latin typeface="Calibri" panose="020F0502020204030204" pitchFamily="34" charset="0"/>
                <a:ea typeface="Calibri" panose="020F0502020204030204" pitchFamily="34" charset="0"/>
              </a:rPr>
              <a:t>flame</a:t>
            </a:r>
            <a:r>
              <a:rPr lang="hu-HU" sz="2400" dirty="0">
                <a:effectLst/>
                <a:latin typeface="Calibri" panose="020F0502020204030204" pitchFamily="34" charset="0"/>
                <a:ea typeface="Calibri" panose="020F0502020204030204" pitchFamily="34" charset="0"/>
              </a:rPr>
              <a:t> </a:t>
            </a:r>
            <a:r>
              <a:rPr lang="hu-HU" sz="2400" dirty="0" err="1">
                <a:effectLst/>
                <a:latin typeface="Calibri" panose="020F0502020204030204" pitchFamily="34" charset="0"/>
                <a:ea typeface="Calibri" panose="020F0502020204030204" pitchFamily="34" charset="0"/>
              </a:rPr>
              <a:t>tests</a:t>
            </a:r>
            <a:endParaRPr lang="hu-HU" sz="2400" b="1" dirty="0">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r>
              <a:rPr lang="hu-HU" sz="2400" b="1" dirty="0" err="1">
                <a:latin typeface="Calibri" panose="020F0502020204030204" pitchFamily="34" charset="0"/>
                <a:ea typeface="Calibri" panose="020F0502020204030204" pitchFamily="34" charset="0"/>
                <a:cs typeface="Times New Roman" panose="02020603050405020304" pitchFamily="18" charset="0"/>
              </a:rPr>
              <a:t>Introduction</a:t>
            </a:r>
            <a:r>
              <a:rPr lang="hu-HU" sz="2400" b="1" dirty="0">
                <a:latin typeface="Calibri" panose="020F0502020204030204" pitchFamily="34" charset="0"/>
                <a:ea typeface="Calibri" panose="020F0502020204030204" pitchFamily="34" charset="0"/>
                <a:cs typeface="Times New Roman" panose="02020603050405020304" pitchFamily="18" charset="0"/>
              </a:rPr>
              <a:t>: </a:t>
            </a:r>
            <a:r>
              <a:rPr lang="hu-HU" sz="2400" dirty="0" err="1">
                <a:latin typeface="Calibri" panose="020F0502020204030204" pitchFamily="34" charset="0"/>
                <a:ea typeface="Calibri" panose="020F0502020204030204" pitchFamily="34" charset="0"/>
                <a:cs typeface="Times New Roman" panose="02020603050405020304" pitchFamily="18" charset="0"/>
              </a:rPr>
              <a:t>history</a:t>
            </a:r>
            <a:r>
              <a:rPr lang="hu-HU" sz="2400" dirty="0">
                <a:latin typeface="Calibri" panose="020F0502020204030204" pitchFamily="34" charset="0"/>
                <a:ea typeface="Calibri" panose="020F0502020204030204" pitchFamily="34" charset="0"/>
                <a:cs typeface="Times New Roman" panose="02020603050405020304" pitchFamily="18" charset="0"/>
              </a:rPr>
              <a:t> and </a:t>
            </a:r>
            <a:r>
              <a:rPr lang="hu-HU" sz="2400" dirty="0" err="1">
                <a:latin typeface="Calibri" panose="020F0502020204030204" pitchFamily="34" charset="0"/>
                <a:ea typeface="Calibri" panose="020F0502020204030204" pitchFamily="34" charset="0"/>
                <a:cs typeface="Times New Roman" panose="02020603050405020304" pitchFamily="18" charset="0"/>
              </a:rPr>
              <a:t>present</a:t>
            </a:r>
            <a:r>
              <a:rPr lang="hu-HU" sz="2400" dirty="0">
                <a:latin typeface="Calibri" panose="020F0502020204030204" pitchFamily="34" charset="0"/>
                <a:ea typeface="Calibri" panose="020F0502020204030204" pitchFamily="34" charset="0"/>
                <a:cs typeface="Times New Roman" panose="02020603050405020304" pitchFamily="18" charset="0"/>
              </a:rPr>
              <a:t> </a:t>
            </a:r>
            <a:r>
              <a:rPr lang="hu-HU" sz="2400" dirty="0" err="1">
                <a:latin typeface="Calibri" panose="020F0502020204030204" pitchFamily="34" charset="0"/>
                <a:ea typeface="Calibri" panose="020F0502020204030204" pitchFamily="34" charset="0"/>
                <a:cs typeface="Times New Roman" panose="02020603050405020304" pitchFamily="18" charset="0"/>
              </a:rPr>
              <a:t>use</a:t>
            </a:r>
            <a:r>
              <a:rPr lang="hu-HU" sz="2400" dirty="0">
                <a:latin typeface="Calibri" panose="020F0502020204030204" pitchFamily="34" charset="0"/>
                <a:ea typeface="Calibri" panose="020F0502020204030204" pitchFamily="34" charset="0"/>
                <a:cs typeface="Times New Roman" panose="02020603050405020304" pitchFamily="18" charset="0"/>
              </a:rPr>
              <a:t> of </a:t>
            </a:r>
            <a:r>
              <a:rPr lang="hu-HU" sz="2400" dirty="0" err="1">
                <a:latin typeface="Calibri" panose="020F0502020204030204" pitchFamily="34" charset="0"/>
                <a:ea typeface="Calibri" panose="020F0502020204030204" pitchFamily="34" charset="0"/>
                <a:cs typeface="Times New Roman" panose="02020603050405020304" pitchFamily="18" charset="0"/>
              </a:rPr>
              <a:t>fireworks</a:t>
            </a:r>
            <a:endParaRPr lang="hu-HU" sz="2400" dirty="0">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r>
              <a:rPr lang="hu-HU" sz="2400" b="1" dirty="0" err="1">
                <a:latin typeface="Calibri" panose="020F0502020204030204" pitchFamily="34" charset="0"/>
                <a:ea typeface="Calibri" panose="020F0502020204030204" pitchFamily="34" charset="0"/>
                <a:cs typeface="Times New Roman" panose="02020603050405020304" pitchFamily="18" charset="0"/>
              </a:rPr>
              <a:t>Previous</a:t>
            </a:r>
            <a:r>
              <a:rPr lang="hu-HU" sz="2400" b="1" dirty="0">
                <a:latin typeface="Calibri" panose="020F0502020204030204" pitchFamily="34" charset="0"/>
                <a:ea typeface="Calibri" panose="020F0502020204030204" pitchFamily="34" charset="0"/>
                <a:cs typeface="Times New Roman" panose="02020603050405020304" pitchFamily="18" charset="0"/>
              </a:rPr>
              <a:t> </a:t>
            </a:r>
            <a:r>
              <a:rPr lang="hu-HU" sz="2400" b="1" dirty="0" err="1">
                <a:latin typeface="Calibri" panose="020F0502020204030204" pitchFamily="34" charset="0"/>
                <a:ea typeface="Calibri" panose="020F0502020204030204" pitchFamily="34" charset="0"/>
                <a:cs typeface="Times New Roman" panose="02020603050405020304" pitchFamily="18" charset="0"/>
              </a:rPr>
              <a:t>knowledge</a:t>
            </a:r>
            <a:r>
              <a:rPr lang="hu-HU" sz="2400" b="1" dirty="0">
                <a:latin typeface="Calibri" panose="020F0502020204030204" pitchFamily="34" charset="0"/>
                <a:ea typeface="Calibri" panose="020F0502020204030204" pitchFamily="34" charset="0"/>
                <a:cs typeface="Times New Roman" panose="02020603050405020304" pitchFamily="18" charset="0"/>
              </a:rPr>
              <a:t> </a:t>
            </a:r>
            <a:r>
              <a:rPr lang="hu-HU" sz="2400" dirty="0">
                <a:latin typeface="Calibri" panose="020F0502020204030204" pitchFamily="34" charset="0"/>
                <a:ea typeface="Calibri" panose="020F0502020204030204" pitchFamily="34" charset="0"/>
                <a:cs typeface="Times New Roman" panose="02020603050405020304" pitchFamily="18" charset="0"/>
              </a:rPr>
              <a:t>(</a:t>
            </a:r>
            <a:r>
              <a:rPr lang="hu-HU" sz="2400" dirty="0" err="1">
                <a:latin typeface="Calibri" panose="020F0502020204030204" pitchFamily="34" charset="0"/>
                <a:ea typeface="Calibri" panose="020F0502020204030204" pitchFamily="34" charset="0"/>
                <a:cs typeface="Times New Roman" panose="02020603050405020304" pitchFamily="18" charset="0"/>
              </a:rPr>
              <a:t>on</a:t>
            </a:r>
            <a:r>
              <a:rPr lang="hu-HU" sz="2400" dirty="0">
                <a:latin typeface="Calibri" panose="020F0502020204030204" pitchFamily="34" charset="0"/>
                <a:ea typeface="Calibri" panose="020F0502020204030204" pitchFamily="34" charset="0"/>
                <a:cs typeface="Times New Roman" panose="02020603050405020304" pitchFamily="18" charset="0"/>
              </a:rPr>
              <a:t> </a:t>
            </a:r>
            <a:r>
              <a:rPr lang="hu-HU" sz="2400" dirty="0" err="1">
                <a:latin typeface="Calibri" panose="020F0502020204030204" pitchFamily="34" charset="0"/>
                <a:ea typeface="Calibri" panose="020F0502020204030204" pitchFamily="34" charset="0"/>
                <a:cs typeface="Times New Roman" panose="02020603050405020304" pitchFamily="18" charset="0"/>
              </a:rPr>
              <a:t>worksheet</a:t>
            </a:r>
            <a:r>
              <a:rPr lang="hu-HU" sz="2400" dirty="0">
                <a:latin typeface="Calibri" panose="020F0502020204030204" pitchFamily="34" charset="0"/>
                <a:ea typeface="Calibri" panose="020F0502020204030204" pitchFamily="34" charset="0"/>
                <a:cs typeface="Times New Roman" panose="02020603050405020304" pitchFamily="18" charset="0"/>
              </a:rPr>
              <a:t>):</a:t>
            </a:r>
          </a:p>
          <a:p>
            <a:pPr marL="914400" lvl="1" indent="-457200">
              <a:buFont typeface="Arial" panose="020B0604020202020204" pitchFamily="34" charset="0"/>
              <a:buChar char="•"/>
            </a:pPr>
            <a:r>
              <a:rPr lang="hu-HU" sz="2400" b="1" dirty="0" err="1">
                <a:latin typeface="Calibri" panose="020F0502020204030204" pitchFamily="34" charset="0"/>
                <a:ea typeface="Calibri" panose="020F0502020204030204" pitchFamily="34" charset="0"/>
                <a:cs typeface="Times New Roman" panose="02020603050405020304" pitchFamily="18" charset="0"/>
              </a:rPr>
              <a:t>Concepts</a:t>
            </a:r>
            <a:r>
              <a:rPr lang="hu-HU" sz="2400" b="1" dirty="0">
                <a:latin typeface="Calibri" panose="020F0502020204030204" pitchFamily="34" charset="0"/>
                <a:ea typeface="Calibri" panose="020F0502020204030204" pitchFamily="34" charset="0"/>
                <a:cs typeface="Times New Roman" panose="02020603050405020304" pitchFamily="18" charset="0"/>
              </a:rPr>
              <a:t>: </a:t>
            </a:r>
            <a:r>
              <a:rPr lang="hu-HU" sz="2400" dirty="0" err="1">
                <a:latin typeface="Calibri" panose="020F0502020204030204" pitchFamily="34" charset="0"/>
                <a:ea typeface="Calibri" panose="020F0502020204030204" pitchFamily="34" charset="0"/>
                <a:cs typeface="Times New Roman" panose="02020603050405020304" pitchFamily="18" charset="0"/>
              </a:rPr>
              <a:t>ground</a:t>
            </a:r>
            <a:r>
              <a:rPr lang="hu-HU" sz="2400" dirty="0">
                <a:latin typeface="Calibri" panose="020F0502020204030204" pitchFamily="34" charset="0"/>
                <a:ea typeface="Calibri" panose="020F0502020204030204" pitchFamily="34" charset="0"/>
                <a:cs typeface="Times New Roman" panose="02020603050405020304" pitchFamily="18" charset="0"/>
              </a:rPr>
              <a:t> </a:t>
            </a:r>
            <a:r>
              <a:rPr lang="hu-HU" sz="2400" dirty="0" err="1">
                <a:latin typeface="Calibri" panose="020F0502020204030204" pitchFamily="34" charset="0"/>
                <a:ea typeface="Calibri" panose="020F0502020204030204" pitchFamily="34" charset="0"/>
                <a:cs typeface="Times New Roman" panose="02020603050405020304" pitchFamily="18" charset="0"/>
              </a:rPr>
              <a:t>state</a:t>
            </a:r>
            <a:r>
              <a:rPr lang="hu-HU" sz="2400" dirty="0">
                <a:latin typeface="Calibri" panose="020F0502020204030204" pitchFamily="34" charset="0"/>
                <a:ea typeface="Calibri" panose="020F0502020204030204" pitchFamily="34" charset="0"/>
                <a:cs typeface="Times New Roman" panose="02020603050405020304" pitchFamily="18" charset="0"/>
              </a:rPr>
              <a:t> of atom, </a:t>
            </a:r>
            <a:r>
              <a:rPr lang="hu-HU" sz="2400" dirty="0" err="1">
                <a:latin typeface="Calibri" panose="020F0502020204030204" pitchFamily="34" charset="0"/>
                <a:ea typeface="Calibri" panose="020F0502020204030204" pitchFamily="34" charset="0"/>
                <a:cs typeface="Times New Roman" panose="02020603050405020304" pitchFamily="18" charset="0"/>
              </a:rPr>
              <a:t>excitation</a:t>
            </a:r>
            <a:r>
              <a:rPr lang="hu-HU" sz="2400" dirty="0">
                <a:latin typeface="Calibri" panose="020F0502020204030204" pitchFamily="34" charset="0"/>
                <a:ea typeface="Calibri" panose="020F0502020204030204" pitchFamily="34" charset="0"/>
                <a:cs typeface="Times New Roman" panose="02020603050405020304" pitchFamily="18" charset="0"/>
              </a:rPr>
              <a:t> </a:t>
            </a:r>
            <a:r>
              <a:rPr lang="hu-HU" sz="2400" dirty="0" err="1">
                <a:latin typeface="Calibri" panose="020F0502020204030204" pitchFamily="34" charset="0"/>
                <a:ea typeface="Calibri" panose="020F0502020204030204" pitchFamily="34" charset="0"/>
                <a:cs typeface="Times New Roman" panose="02020603050405020304" pitchFamily="18" charset="0"/>
              </a:rPr>
              <a:t>energy</a:t>
            </a:r>
            <a:endParaRPr lang="hu-HU" sz="2400" dirty="0">
              <a:latin typeface="Calibri" panose="020F0502020204030204" pitchFamily="34" charset="0"/>
              <a:ea typeface="Calibri" panose="020F0502020204030204" pitchFamily="34" charset="0"/>
              <a:cs typeface="Times New Roman" panose="02020603050405020304" pitchFamily="18" charset="0"/>
            </a:endParaRPr>
          </a:p>
          <a:p>
            <a:pPr marL="914400" lvl="1" indent="-457200">
              <a:buFont typeface="Arial" panose="020B0604020202020204" pitchFamily="34" charset="0"/>
              <a:buChar char="•"/>
            </a:pPr>
            <a:r>
              <a:rPr lang="en-GB" sz="2400" b="1" dirty="0">
                <a:effectLst/>
                <a:latin typeface="Calibri" panose="020F0502020204030204" pitchFamily="34" charset="0"/>
                <a:ea typeface="Times New Roman" panose="02020603050405020304" pitchFamily="18" charset="0"/>
              </a:rPr>
              <a:t>W</a:t>
            </a:r>
            <a:r>
              <a:rPr lang="en-GB" sz="2400" b="1" dirty="0">
                <a:effectLst/>
                <a:latin typeface="Calibri" panose="020F0502020204030204" pitchFamily="34" charset="0"/>
                <a:ea typeface="Calibri" panose="020F0502020204030204" pitchFamily="34" charset="0"/>
              </a:rPr>
              <a:t>avelength</a:t>
            </a:r>
            <a:r>
              <a:rPr lang="en-GB" sz="2400" b="1" dirty="0">
                <a:effectLst/>
                <a:latin typeface="Calibri" panose="020F0502020204030204" pitchFamily="34" charset="0"/>
                <a:ea typeface="Times New Roman" panose="02020603050405020304" pitchFamily="18" charset="0"/>
              </a:rPr>
              <a:t>, </a:t>
            </a:r>
            <a:r>
              <a:rPr lang="en-GB" sz="2400" b="1" i="1" dirty="0">
                <a:effectLst/>
                <a:latin typeface="Calibri" panose="020F0502020204030204" pitchFamily="34" charset="0"/>
                <a:ea typeface="Times New Roman" panose="02020603050405020304" pitchFamily="18" charset="0"/>
              </a:rPr>
              <a:t>λ</a:t>
            </a:r>
            <a:r>
              <a:rPr lang="en-GB" sz="2400" b="1" dirty="0">
                <a:effectLst/>
                <a:latin typeface="Calibri" panose="020F0502020204030204" pitchFamily="34" charset="0"/>
                <a:ea typeface="Times New Roman" panose="02020603050405020304" pitchFamily="18" charset="0"/>
              </a:rPr>
              <a:t> (nm)</a:t>
            </a:r>
            <a:r>
              <a:rPr lang="hu-HU" sz="2400" b="1" dirty="0">
                <a:effectLst/>
                <a:latin typeface="Calibri" panose="020F0502020204030204" pitchFamily="34" charset="0"/>
                <a:ea typeface="Times New Roman" panose="02020603050405020304" pitchFamily="18" charset="0"/>
                <a:cs typeface="Times New Roman" panose="02020603050405020304" pitchFamily="18" charset="0"/>
              </a:rPr>
              <a:t> of </a:t>
            </a:r>
            <a:r>
              <a:rPr lang="hu-HU" sz="2400" b="1" dirty="0" err="1">
                <a:effectLst/>
                <a:latin typeface="Calibri" panose="020F0502020204030204" pitchFamily="34" charset="0"/>
                <a:ea typeface="Times New Roman" panose="02020603050405020304" pitchFamily="18" charset="0"/>
                <a:cs typeface="Times New Roman" panose="02020603050405020304" pitchFamily="18" charset="0"/>
              </a:rPr>
              <a:t>visible</a:t>
            </a:r>
            <a:r>
              <a:rPr lang="hu-HU" sz="2400" b="1" dirty="0">
                <a:effectLst/>
                <a:latin typeface="Calibri" panose="020F0502020204030204" pitchFamily="34" charset="0"/>
                <a:ea typeface="Times New Roman" panose="02020603050405020304" pitchFamily="18" charset="0"/>
                <a:cs typeface="Times New Roman" panose="02020603050405020304" pitchFamily="18" charset="0"/>
              </a:rPr>
              <a:t> </a:t>
            </a:r>
            <a:r>
              <a:rPr lang="hu-HU" sz="2400" b="1" dirty="0" err="1">
                <a:effectLst/>
                <a:latin typeface="Calibri" panose="020F0502020204030204" pitchFamily="34" charset="0"/>
                <a:ea typeface="Times New Roman" panose="02020603050405020304" pitchFamily="18" charset="0"/>
                <a:cs typeface="Times New Roman" panose="02020603050405020304" pitchFamily="18" charset="0"/>
              </a:rPr>
              <a:t>colours</a:t>
            </a:r>
            <a:r>
              <a:rPr lang="hu-HU" sz="2400" b="1" dirty="0">
                <a:effectLst/>
                <a:latin typeface="Calibri" panose="020F0502020204030204" pitchFamily="34" charset="0"/>
                <a:ea typeface="Times New Roman" panose="02020603050405020304" pitchFamily="18" charset="0"/>
                <a:cs typeface="Times New Roman" panose="02020603050405020304" pitchFamily="18" charset="0"/>
              </a:rPr>
              <a:t> </a:t>
            </a:r>
            <a:r>
              <a:rPr lang="hu-HU" sz="2400" dirty="0">
                <a:effectLst/>
                <a:latin typeface="Calibri" panose="020F0502020204030204" pitchFamily="34" charset="0"/>
                <a:ea typeface="Times New Roman" panose="02020603050405020304" pitchFamily="18" charset="0"/>
                <a:cs typeface="Times New Roman" panose="02020603050405020304" pitchFamily="18" charset="0"/>
              </a:rPr>
              <a:t>(in a </a:t>
            </a:r>
            <a:r>
              <a:rPr lang="hu-HU" sz="2400" dirty="0" err="1">
                <a:effectLst/>
                <a:latin typeface="Calibri" panose="020F0502020204030204" pitchFamily="34" charset="0"/>
                <a:ea typeface="Times New Roman" panose="02020603050405020304" pitchFamily="18" charset="0"/>
                <a:cs typeface="Times New Roman" panose="02020603050405020304" pitchFamily="18" charset="0"/>
              </a:rPr>
              <a:t>table</a:t>
            </a:r>
            <a:r>
              <a:rPr lang="hu-HU" sz="2400" dirty="0">
                <a:effectLst/>
                <a:latin typeface="Calibri" panose="020F0502020204030204" pitchFamily="34" charset="0"/>
                <a:ea typeface="Times New Roman" panose="02020603050405020304" pitchFamily="18" charset="0"/>
                <a:cs typeface="Times New Roman" panose="02020603050405020304" pitchFamily="18" charset="0"/>
              </a:rPr>
              <a:t>)</a:t>
            </a:r>
          </a:p>
          <a:p>
            <a:pPr marL="914400" lvl="1" indent="-457200">
              <a:buFont typeface="Arial" panose="020B0604020202020204" pitchFamily="34" charset="0"/>
              <a:buChar char="•"/>
            </a:pPr>
            <a:r>
              <a:rPr lang="en-GB" sz="2400" b="1" dirty="0">
                <a:effectLst/>
                <a:latin typeface="Calibri" panose="020F0502020204030204" pitchFamily="34" charset="0"/>
                <a:ea typeface="Calibri" panose="020F0502020204030204" pitchFamily="34" charset="0"/>
              </a:rPr>
              <a:t>The energy of a photon of radiation is inversely proportional to its wavelength</a:t>
            </a:r>
            <a:r>
              <a:rPr lang="hu-HU" sz="2400" b="1" dirty="0">
                <a:effectLst/>
                <a:latin typeface="Calibri" panose="020F0502020204030204" pitchFamily="34" charset="0"/>
                <a:ea typeface="Calibri" panose="020F0502020204030204" pitchFamily="34" charset="0"/>
                <a:cs typeface="Times New Roman" panose="02020603050405020304" pitchFamily="18" charset="0"/>
              </a:rPr>
              <a:t> </a:t>
            </a:r>
            <a:r>
              <a:rPr lang="hu-HU" sz="2400" dirty="0">
                <a:effectLst/>
                <a:latin typeface="Calibri" panose="020F0502020204030204" pitchFamily="34" charset="0"/>
                <a:ea typeface="Calibri" panose="020F0502020204030204" pitchFamily="34" charset="0"/>
                <a:cs typeface="Times New Roman" panose="02020603050405020304" pitchFamily="18" charset="0"/>
              </a:rPr>
              <a:t>(+ formula)</a:t>
            </a:r>
            <a:endParaRPr lang="hu-HU"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914400" lvl="1" indent="-457200">
              <a:buFont typeface="Arial" panose="020B0604020202020204" pitchFamily="34" charset="0"/>
              <a:buChar char="•"/>
            </a:pPr>
            <a:r>
              <a:rPr lang="hu-HU" sz="2400" b="1" dirty="0" err="1">
                <a:latin typeface="Calibri" panose="020F0502020204030204" pitchFamily="34" charset="0"/>
                <a:ea typeface="Calibri" panose="020F0502020204030204" pitchFamily="34" charset="0"/>
                <a:cs typeface="Times New Roman" panose="02020603050405020304" pitchFamily="18" charset="0"/>
              </a:rPr>
              <a:t>Experiment</a:t>
            </a:r>
            <a:r>
              <a:rPr lang="hu-HU" sz="2400" b="1" dirty="0">
                <a:latin typeface="Calibri" panose="020F0502020204030204" pitchFamily="34" charset="0"/>
                <a:ea typeface="Calibri" panose="020F0502020204030204" pitchFamily="34" charset="0"/>
                <a:cs typeface="Times New Roman" panose="02020603050405020304" pitchFamily="18" charset="0"/>
              </a:rPr>
              <a:t>: </a:t>
            </a:r>
            <a:r>
              <a:rPr lang="hu-HU" sz="2400" dirty="0" err="1">
                <a:latin typeface="Calibri" panose="020F0502020204030204" pitchFamily="34" charset="0"/>
                <a:ea typeface="Calibri" panose="020F0502020204030204" pitchFamily="34" charset="0"/>
                <a:cs typeface="Times New Roman" panose="02020603050405020304" pitchFamily="18" charset="0"/>
              </a:rPr>
              <a:t>flame</a:t>
            </a:r>
            <a:r>
              <a:rPr lang="hu-HU" sz="2400" dirty="0">
                <a:latin typeface="Calibri" panose="020F0502020204030204" pitchFamily="34" charset="0"/>
                <a:ea typeface="Calibri" panose="020F0502020204030204" pitchFamily="34" charset="0"/>
                <a:cs typeface="Times New Roman" panose="02020603050405020304" pitchFamily="18" charset="0"/>
              </a:rPr>
              <a:t> test of </a:t>
            </a:r>
            <a:r>
              <a:rPr lang="hu-HU" sz="2400" dirty="0" err="1">
                <a:latin typeface="Calibri" panose="020F0502020204030204" pitchFamily="34" charset="0"/>
                <a:ea typeface="Calibri" panose="020F0502020204030204" pitchFamily="34" charset="0"/>
                <a:cs typeface="Times New Roman" panose="02020603050405020304" pitchFamily="18" charset="0"/>
              </a:rPr>
              <a:t>sodium</a:t>
            </a:r>
            <a:r>
              <a:rPr lang="hu-HU" sz="2400" dirty="0">
                <a:latin typeface="Calibri" panose="020F0502020204030204" pitchFamily="34" charset="0"/>
                <a:ea typeface="Calibri" panose="020F0502020204030204" pitchFamily="34" charset="0"/>
                <a:cs typeface="Times New Roman" panose="02020603050405020304" pitchFamily="18" charset="0"/>
              </a:rPr>
              <a:t> (recipe)</a:t>
            </a:r>
          </a:p>
          <a:p>
            <a:pPr marL="457200" indent="-457200">
              <a:buFont typeface="Arial" panose="020B0604020202020204" pitchFamily="34" charset="0"/>
              <a:buChar char="•"/>
            </a:pPr>
            <a:r>
              <a:rPr lang="hu-HU" sz="2400" b="1" dirty="0">
                <a:latin typeface="Calibri" panose="020F0502020204030204" pitchFamily="34" charset="0"/>
                <a:ea typeface="Calibri" panose="020F0502020204030204" pitchFamily="34" charset="0"/>
                <a:cs typeface="Times New Roman" panose="02020603050405020304" pitchFamily="18" charset="0"/>
              </a:rPr>
              <a:t>Research </a:t>
            </a:r>
            <a:r>
              <a:rPr lang="en-GB" sz="2400" b="1" dirty="0">
                <a:latin typeface="Calibri" panose="020F0502020204030204" pitchFamily="34" charset="0"/>
                <a:ea typeface="Calibri" panose="020F0502020204030204" pitchFamily="34" charset="0"/>
                <a:cs typeface="Times New Roman" panose="02020603050405020304" pitchFamily="18" charset="0"/>
              </a:rPr>
              <a:t>question</a:t>
            </a:r>
            <a:r>
              <a:rPr lang="hu-HU" sz="2400" dirty="0">
                <a:latin typeface="Calibri" panose="020F0502020204030204" pitchFamily="34" charset="0"/>
                <a:ea typeface="Calibri" panose="020F0502020204030204" pitchFamily="34" charset="0"/>
                <a:cs typeface="Times New Roman" panose="02020603050405020304" pitchFamily="18" charset="0"/>
              </a:rPr>
              <a:t>: </a:t>
            </a:r>
            <a:r>
              <a:rPr lang="hu-HU"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H</a:t>
            </a:r>
            <a:r>
              <a:rPr lang="en-GB"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ow could you</a:t>
            </a:r>
            <a:r>
              <a:rPr lang="en-GB"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find</a:t>
            </a:r>
            <a:r>
              <a:rPr lang="en-GB"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out, whether the excitation energy of unknown salt 1 and 2 is higher or lower than the excitation energy of sodium?</a:t>
            </a:r>
            <a:endParaRPr lang="en-GB" sz="2400" dirty="0">
              <a:latin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endParaRPr lang="en-GB" sz="2400" dirty="0"/>
          </a:p>
        </p:txBody>
      </p:sp>
      <p:pic>
        <p:nvPicPr>
          <p:cNvPr id="10" name="Tartalom helye 14">
            <a:extLst>
              <a:ext uri="{FF2B5EF4-FFF2-40B4-BE49-F238E27FC236}">
                <a16:creationId xmlns:a16="http://schemas.microsoft.com/office/drawing/2014/main" id="{F9E9A11C-53B9-4E09-96FB-FAB945F9CB31}"/>
              </a:ext>
            </a:extLst>
          </p:cNvPr>
          <p:cNvPicPr>
            <a:picLocks noChangeAspect="1"/>
          </p:cNvPicPr>
          <p:nvPr/>
        </p:nvPicPr>
        <p:blipFill>
          <a:blip r:embed="rId2"/>
          <a:stretch>
            <a:fillRect/>
          </a:stretch>
        </p:blipFill>
        <p:spPr>
          <a:xfrm>
            <a:off x="0" y="6060587"/>
            <a:ext cx="12192000" cy="850900"/>
          </a:xfrm>
          <a:prstGeom prst="rect">
            <a:avLst/>
          </a:prstGeom>
        </p:spPr>
      </p:pic>
      <p:sp>
        <p:nvSpPr>
          <p:cNvPr id="11" name="Cím 1">
            <a:extLst>
              <a:ext uri="{FF2B5EF4-FFF2-40B4-BE49-F238E27FC236}">
                <a16:creationId xmlns:a16="http://schemas.microsoft.com/office/drawing/2014/main" id="{0B2E556E-3FCC-469A-9020-E74E90D6BEA0}"/>
              </a:ext>
            </a:extLst>
          </p:cNvPr>
          <p:cNvSpPr txBox="1">
            <a:spLocks/>
          </p:cNvSpPr>
          <p:nvPr/>
        </p:nvSpPr>
        <p:spPr>
          <a:xfrm>
            <a:off x="2240564" y="6298994"/>
            <a:ext cx="7365636" cy="3341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ECRICE 2024, </a:t>
            </a:r>
            <a:r>
              <a:rPr lang="hu-HU" sz="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Lisbon</a:t>
            </a: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hu-HU" sz="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Portugal</a:t>
            </a: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hu-HU"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06.</a:t>
            </a: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09. 2024.</a:t>
            </a:r>
            <a:endParaRPr lang="hu-HU" sz="1200"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21">
            <a:extLst>
              <a:ext uri="{FF2B5EF4-FFF2-40B4-BE49-F238E27FC236}">
                <a16:creationId xmlns:a16="http://schemas.microsoft.com/office/drawing/2014/main" id="{01607616-B22D-8342-EE3E-614BFF5C9EE4}"/>
              </a:ext>
            </a:extLst>
          </p:cNvPr>
          <p:cNvSpPr>
            <a:spLocks noChangeArrowheads="1"/>
          </p:cNvSpPr>
          <p:nvPr/>
        </p:nvSpPr>
        <p:spPr bwMode="auto">
          <a:xfrm>
            <a:off x="358774" y="27504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sp>
        <p:nvSpPr>
          <p:cNvPr id="35" name="Rectangle 56">
            <a:extLst>
              <a:ext uri="{FF2B5EF4-FFF2-40B4-BE49-F238E27FC236}">
                <a16:creationId xmlns:a16="http://schemas.microsoft.com/office/drawing/2014/main" id="{2A42B805-17C6-A01C-E858-5F5E86A7D9D7}"/>
              </a:ext>
            </a:extLst>
          </p:cNvPr>
          <p:cNvSpPr>
            <a:spLocks noChangeArrowheads="1"/>
          </p:cNvSpPr>
          <p:nvPr/>
        </p:nvSpPr>
        <p:spPr bwMode="auto">
          <a:xfrm>
            <a:off x="158309" y="-25905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sp>
        <p:nvSpPr>
          <p:cNvPr id="62" name="Rectangle 64">
            <a:extLst>
              <a:ext uri="{FF2B5EF4-FFF2-40B4-BE49-F238E27FC236}">
                <a16:creationId xmlns:a16="http://schemas.microsoft.com/office/drawing/2014/main" id="{BC1A408D-14E3-D3F2-5454-B182EBE564A4}"/>
              </a:ext>
            </a:extLst>
          </p:cNvPr>
          <p:cNvSpPr>
            <a:spLocks noChangeArrowheads="1"/>
          </p:cNvSpPr>
          <p:nvPr/>
        </p:nvSpPr>
        <p:spPr bwMode="auto">
          <a:xfrm>
            <a:off x="158309" y="19814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sp>
        <p:nvSpPr>
          <p:cNvPr id="118" name="Rectangle 134">
            <a:extLst>
              <a:ext uri="{FF2B5EF4-FFF2-40B4-BE49-F238E27FC236}">
                <a16:creationId xmlns:a16="http://schemas.microsoft.com/office/drawing/2014/main" id="{811B415E-6923-885C-A3C5-D31EB0297671}"/>
              </a:ext>
            </a:extLst>
          </p:cNvPr>
          <p:cNvSpPr>
            <a:spLocks noChangeArrowheads="1"/>
          </p:cNvSpPr>
          <p:nvPr/>
        </p:nvSpPr>
        <p:spPr bwMode="auto">
          <a:xfrm>
            <a:off x="5641145" y="370958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pic>
        <p:nvPicPr>
          <p:cNvPr id="4" name="Kép 3">
            <a:extLst>
              <a:ext uri="{FF2B5EF4-FFF2-40B4-BE49-F238E27FC236}">
                <a16:creationId xmlns:a16="http://schemas.microsoft.com/office/drawing/2014/main" id="{6750A8C3-D65A-45F3-AE8F-2AFB672EEFEE}"/>
              </a:ext>
            </a:extLst>
          </p:cNvPr>
          <p:cNvPicPr>
            <a:picLocks noChangeAspect="1"/>
          </p:cNvPicPr>
          <p:nvPr/>
        </p:nvPicPr>
        <p:blipFill>
          <a:blip r:embed="rId3"/>
          <a:stretch>
            <a:fillRect/>
          </a:stretch>
        </p:blipFill>
        <p:spPr>
          <a:xfrm rot="5400000">
            <a:off x="9675706" y="2788759"/>
            <a:ext cx="2792961" cy="2094721"/>
          </a:xfrm>
          <a:prstGeom prst="rect">
            <a:avLst/>
          </a:prstGeom>
        </p:spPr>
      </p:pic>
      <p:pic>
        <p:nvPicPr>
          <p:cNvPr id="8" name="Kép 7">
            <a:extLst>
              <a:ext uri="{FF2B5EF4-FFF2-40B4-BE49-F238E27FC236}">
                <a16:creationId xmlns:a16="http://schemas.microsoft.com/office/drawing/2014/main" id="{93F99443-0BCC-438B-8BE3-F209C41BE502}"/>
              </a:ext>
            </a:extLst>
          </p:cNvPr>
          <p:cNvPicPr>
            <a:picLocks noChangeAspect="1"/>
          </p:cNvPicPr>
          <p:nvPr/>
        </p:nvPicPr>
        <p:blipFill>
          <a:blip r:embed="rId4"/>
          <a:stretch>
            <a:fillRect/>
          </a:stretch>
        </p:blipFill>
        <p:spPr>
          <a:xfrm>
            <a:off x="7815854" y="0"/>
            <a:ext cx="4417943" cy="2038039"/>
          </a:xfrm>
          <a:prstGeom prst="rect">
            <a:avLst/>
          </a:prstGeom>
        </p:spPr>
      </p:pic>
    </p:spTree>
    <p:extLst>
      <p:ext uri="{BB962C8B-B14F-4D97-AF65-F5344CB8AC3E}">
        <p14:creationId xmlns:p14="http://schemas.microsoft.com/office/powerpoint/2010/main" val="2589409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11DD2953-3B3C-412C-83B3-53E08D6E6A91}"/>
              </a:ext>
            </a:extLst>
          </p:cNvPr>
          <p:cNvSpPr txBox="1"/>
          <p:nvPr/>
        </p:nvSpPr>
        <p:spPr>
          <a:xfrm>
            <a:off x="665582" y="204436"/>
            <a:ext cx="10515600" cy="584775"/>
          </a:xfrm>
          <a:prstGeom prst="rect">
            <a:avLst/>
          </a:prstGeom>
          <a:noFill/>
        </p:spPr>
        <p:txBody>
          <a:bodyPr wrap="square" rtlCol="0">
            <a:spAutoFit/>
          </a:bodyPr>
          <a:lstStyle/>
          <a:p>
            <a:r>
              <a:rPr lang="hu-HU" sz="3200" dirty="0">
                <a:solidFill>
                  <a:srgbClr val="012851"/>
                </a:solidFill>
                <a:latin typeface="Open Sans" panose="020B0606030504020204" pitchFamily="34" charset="0"/>
                <a:ea typeface="Open Sans" panose="020B0606030504020204" pitchFamily="34" charset="0"/>
                <a:cs typeface="Open Sans" panose="020B0606030504020204" pitchFamily="34" charset="0"/>
              </a:rPr>
              <a:t>II.3. </a:t>
            </a:r>
            <a:r>
              <a:rPr lang="hu-HU" sz="3200" dirty="0">
                <a:solidFill>
                  <a:srgbClr val="012851"/>
                </a:solidFill>
                <a:ea typeface="Open Sans" panose="020B0606030504020204" pitchFamily="34" charset="0"/>
                <a:cs typeface="Open Sans" panose="020B0606030504020204" pitchFamily="34" charset="0"/>
              </a:rPr>
              <a:t>An </a:t>
            </a:r>
            <a:r>
              <a:rPr lang="hu-HU" sz="3200" dirty="0" err="1">
                <a:solidFill>
                  <a:srgbClr val="012851"/>
                </a:solidFill>
                <a:ea typeface="Open Sans" panose="020B0606030504020204" pitchFamily="34" charset="0"/>
                <a:cs typeface="Open Sans" panose="020B0606030504020204" pitchFamily="34" charset="0"/>
              </a:rPr>
              <a:t>example</a:t>
            </a:r>
            <a:r>
              <a:rPr lang="hu-HU" sz="3200" dirty="0">
                <a:solidFill>
                  <a:srgbClr val="012851"/>
                </a:solidFill>
                <a:ea typeface="Open Sans" panose="020B0606030504020204" pitchFamily="34" charset="0"/>
                <a:cs typeface="Open Sans" panose="020B0606030504020204" pitchFamily="34" charset="0"/>
              </a:rPr>
              <a:t> of </a:t>
            </a:r>
            <a:r>
              <a:rPr lang="hu-HU" sz="3200" dirty="0" err="1">
                <a:solidFill>
                  <a:srgbClr val="012851"/>
                </a:solidFill>
                <a:ea typeface="Open Sans" panose="020B0606030504020204" pitchFamily="34" charset="0"/>
                <a:cs typeface="Open Sans" panose="020B0606030504020204" pitchFamily="34" charset="0"/>
              </a:rPr>
              <a:t>worksheets</a:t>
            </a:r>
            <a:r>
              <a:rPr lang="hu-HU" sz="3200" dirty="0">
                <a:solidFill>
                  <a:srgbClr val="012851"/>
                </a:solidFill>
                <a:ea typeface="Open Sans" panose="020B0606030504020204" pitchFamily="34" charset="0"/>
                <a:cs typeface="Open Sans" panose="020B0606030504020204" pitchFamily="34" charset="0"/>
              </a:rPr>
              <a:t> in Year 3</a:t>
            </a:r>
          </a:p>
        </p:txBody>
      </p:sp>
      <p:cxnSp>
        <p:nvCxnSpPr>
          <p:cNvPr id="6" name="Egyenes összekötő 5">
            <a:extLst>
              <a:ext uri="{FF2B5EF4-FFF2-40B4-BE49-F238E27FC236}">
                <a16:creationId xmlns:a16="http://schemas.microsoft.com/office/drawing/2014/main" id="{F2B5A38B-F1A4-46E5-A546-D8DA8D39A774}"/>
              </a:ext>
            </a:extLst>
          </p:cNvPr>
          <p:cNvCxnSpPr/>
          <p:nvPr/>
        </p:nvCxnSpPr>
        <p:spPr>
          <a:xfrm>
            <a:off x="838200" y="1145220"/>
            <a:ext cx="10676138" cy="0"/>
          </a:xfrm>
          <a:prstGeom prst="line">
            <a:avLst/>
          </a:prstGeom>
          <a:ln>
            <a:solidFill>
              <a:srgbClr val="012851"/>
            </a:solidFill>
          </a:ln>
        </p:spPr>
        <p:style>
          <a:lnRef idx="1">
            <a:schemeClr val="accent1"/>
          </a:lnRef>
          <a:fillRef idx="0">
            <a:schemeClr val="accent1"/>
          </a:fillRef>
          <a:effectRef idx="0">
            <a:schemeClr val="accent1"/>
          </a:effectRef>
          <a:fontRef idx="minor">
            <a:schemeClr val="tx1"/>
          </a:fontRef>
        </p:style>
      </p:cxnSp>
      <p:sp>
        <p:nvSpPr>
          <p:cNvPr id="7" name="Szövegdoboz 6">
            <a:extLst>
              <a:ext uri="{FF2B5EF4-FFF2-40B4-BE49-F238E27FC236}">
                <a16:creationId xmlns:a16="http://schemas.microsoft.com/office/drawing/2014/main" id="{7C606D4C-42F0-4D2C-BC92-C9B942C4BA38}"/>
              </a:ext>
            </a:extLst>
          </p:cNvPr>
          <p:cNvSpPr txBox="1"/>
          <p:nvPr/>
        </p:nvSpPr>
        <p:spPr>
          <a:xfrm>
            <a:off x="158309" y="760532"/>
            <a:ext cx="9606200" cy="3416320"/>
          </a:xfrm>
          <a:prstGeom prst="rect">
            <a:avLst/>
          </a:prstGeom>
          <a:noFill/>
        </p:spPr>
        <p:txBody>
          <a:bodyPr wrap="square" rtlCol="0">
            <a:spAutoFit/>
          </a:bodyPr>
          <a:lstStyle/>
          <a:p>
            <a:r>
              <a:rPr lang="hu-HU" sz="2400" b="1" dirty="0"/>
              <a:t>	</a:t>
            </a:r>
            <a:r>
              <a:rPr lang="hu-HU" sz="2400" b="1" dirty="0">
                <a:solidFill>
                  <a:srgbClr val="012863"/>
                </a:solidFill>
              </a:rPr>
              <a:t>Context-</a:t>
            </a:r>
            <a:r>
              <a:rPr lang="hu-HU" sz="2400" b="1" dirty="0" err="1">
                <a:solidFill>
                  <a:srgbClr val="012863"/>
                </a:solidFill>
              </a:rPr>
              <a:t>based</a:t>
            </a:r>
            <a:r>
              <a:rPr lang="hu-HU" sz="2400" b="1" dirty="0">
                <a:solidFill>
                  <a:srgbClr val="012863"/>
                </a:solidFill>
              </a:rPr>
              <a:t>/</a:t>
            </a:r>
            <a:r>
              <a:rPr lang="hu-HU" sz="2400" b="1" dirty="0" err="1">
                <a:solidFill>
                  <a:srgbClr val="012863"/>
                </a:solidFill>
              </a:rPr>
              <a:t>systems</a:t>
            </a:r>
            <a:r>
              <a:rPr lang="hu-HU" sz="2400" b="1" dirty="0">
                <a:solidFill>
                  <a:srgbClr val="012863"/>
                </a:solidFill>
              </a:rPr>
              <a:t> </a:t>
            </a:r>
            <a:r>
              <a:rPr lang="hu-HU" sz="2400" b="1" dirty="0" err="1">
                <a:solidFill>
                  <a:srgbClr val="012863"/>
                </a:solidFill>
              </a:rPr>
              <a:t>thinking</a:t>
            </a:r>
            <a:r>
              <a:rPr lang="hu-HU" sz="2400" b="1" dirty="0">
                <a:solidFill>
                  <a:srgbClr val="012863"/>
                </a:solidFill>
              </a:rPr>
              <a:t> </a:t>
            </a:r>
            <a:r>
              <a:rPr lang="hu-HU" sz="2400" b="1" dirty="0" err="1">
                <a:solidFill>
                  <a:srgbClr val="012863"/>
                </a:solidFill>
              </a:rPr>
              <a:t>task</a:t>
            </a:r>
            <a:endParaRPr lang="hu-HU" sz="2400" b="1" dirty="0">
              <a:solidFill>
                <a:srgbClr val="012863"/>
              </a:solidFill>
            </a:endParaRPr>
          </a:p>
          <a:p>
            <a:pPr marL="457200" indent="-457200">
              <a:buFont typeface="Arial" panose="020B0604020202020204" pitchFamily="34" charset="0"/>
              <a:buChar char="•"/>
            </a:pPr>
            <a:r>
              <a:rPr lang="hu-HU" sz="2400" dirty="0">
                <a:cs typeface="Times New Roman" panose="02020603050405020304" pitchFamily="18" charset="0"/>
              </a:rPr>
              <a:t>Text: </a:t>
            </a:r>
            <a:r>
              <a:rPr lang="hu-HU" sz="2400" dirty="0" err="1">
                <a:cs typeface="Times New Roman" panose="02020603050405020304" pitchFamily="18" charset="0"/>
              </a:rPr>
              <a:t>Disadvantages</a:t>
            </a:r>
            <a:r>
              <a:rPr lang="hu-HU" sz="2400" dirty="0">
                <a:cs typeface="Times New Roman" panose="02020603050405020304" pitchFamily="18" charset="0"/>
              </a:rPr>
              <a:t> of </a:t>
            </a:r>
            <a:r>
              <a:rPr lang="hu-HU" sz="2400" dirty="0" err="1">
                <a:cs typeface="Times New Roman" panose="02020603050405020304" pitchFamily="18" charset="0"/>
              </a:rPr>
              <a:t>fireworks</a:t>
            </a:r>
            <a:r>
              <a:rPr lang="hu-HU" sz="2400" dirty="0">
                <a:cs typeface="Times New Roman" panose="02020603050405020304" pitchFamily="18" charset="0"/>
              </a:rPr>
              <a:t>:</a:t>
            </a:r>
          </a:p>
          <a:p>
            <a:pPr marL="1257300" lvl="2" indent="-342900">
              <a:buFont typeface="Arial" panose="020B0604020202020204" pitchFamily="34" charset="0"/>
              <a:buChar char="•"/>
            </a:pPr>
            <a:r>
              <a:rPr lang="hu-HU" sz="2400" dirty="0" err="1">
                <a:cs typeface="Times New Roman" panose="02020603050405020304" pitchFamily="18" charset="0"/>
              </a:rPr>
              <a:t>environmental</a:t>
            </a:r>
            <a:r>
              <a:rPr lang="hu-HU" sz="2400" dirty="0">
                <a:cs typeface="Times New Roman" panose="02020603050405020304" pitchFamily="18" charset="0"/>
              </a:rPr>
              <a:t> </a:t>
            </a:r>
            <a:r>
              <a:rPr lang="hu-HU" sz="2400" dirty="0" err="1">
                <a:cs typeface="Times New Roman" panose="02020603050405020304" pitchFamily="18" charset="0"/>
              </a:rPr>
              <a:t>pollution</a:t>
            </a:r>
            <a:endParaRPr lang="hu-HU" sz="2400" dirty="0">
              <a:cs typeface="Times New Roman" panose="02020603050405020304" pitchFamily="18" charset="0"/>
            </a:endParaRPr>
          </a:p>
          <a:p>
            <a:pPr marL="1257300" lvl="2" indent="-342900">
              <a:buFont typeface="Arial" panose="020B0604020202020204" pitchFamily="34" charset="0"/>
              <a:buChar char="•"/>
            </a:pPr>
            <a:r>
              <a:rPr lang="hu-HU" sz="2400" dirty="0" err="1">
                <a:cs typeface="Times New Roman" panose="02020603050405020304" pitchFamily="18" charset="0"/>
              </a:rPr>
              <a:t>scared</a:t>
            </a:r>
            <a:r>
              <a:rPr lang="hu-HU" sz="2400" dirty="0">
                <a:cs typeface="Times New Roman" panose="02020603050405020304" pitchFamily="18" charset="0"/>
              </a:rPr>
              <a:t> </a:t>
            </a:r>
            <a:r>
              <a:rPr lang="hu-HU" sz="2400" dirty="0" err="1">
                <a:cs typeface="Times New Roman" panose="02020603050405020304" pitchFamily="18" charset="0"/>
              </a:rPr>
              <a:t>animals</a:t>
            </a:r>
            <a:endParaRPr lang="hu-HU" sz="2400" dirty="0">
              <a:cs typeface="Times New Roman" panose="02020603050405020304" pitchFamily="18" charset="0"/>
            </a:endParaRPr>
          </a:p>
          <a:p>
            <a:pPr marL="1257300" lvl="2" indent="-342900">
              <a:buFont typeface="Arial" panose="020B0604020202020204" pitchFamily="34" charset="0"/>
              <a:buChar char="•"/>
            </a:pPr>
            <a:r>
              <a:rPr lang="hu-HU" sz="2400" dirty="0" err="1">
                <a:cs typeface="Times New Roman" panose="02020603050405020304" pitchFamily="18" charset="0"/>
              </a:rPr>
              <a:t>expenses</a:t>
            </a:r>
            <a:endParaRPr lang="hu-HU" sz="2400" dirty="0">
              <a:cs typeface="Times New Roman" panose="02020603050405020304" pitchFamily="18" charset="0"/>
            </a:endParaRPr>
          </a:p>
          <a:p>
            <a:pPr marL="457200" indent="-457200">
              <a:buFont typeface="Arial" panose="020B0604020202020204" pitchFamily="34" charset="0"/>
              <a:buChar char="•"/>
            </a:pPr>
            <a:r>
              <a:rPr lang="hu-HU" sz="2400" dirty="0">
                <a:cs typeface="Times New Roman" panose="02020603050405020304" pitchFamily="18" charset="0"/>
              </a:rPr>
              <a:t>and </a:t>
            </a:r>
            <a:r>
              <a:rPr lang="hu-HU" sz="2400" dirty="0" err="1">
                <a:cs typeface="Times New Roman" panose="02020603050405020304" pitchFamily="18" charset="0"/>
              </a:rPr>
              <a:t>possible</a:t>
            </a:r>
            <a:r>
              <a:rPr lang="hu-HU" sz="2400" dirty="0">
                <a:cs typeface="Times New Roman" panose="02020603050405020304" pitchFamily="18" charset="0"/>
              </a:rPr>
              <a:t> </a:t>
            </a:r>
            <a:r>
              <a:rPr lang="hu-HU" sz="2400" dirty="0" err="1">
                <a:cs typeface="Times New Roman" panose="02020603050405020304" pitchFamily="18" charset="0"/>
              </a:rPr>
              <a:t>replacement</a:t>
            </a:r>
            <a:r>
              <a:rPr lang="hu-HU" sz="2400" dirty="0">
                <a:cs typeface="Times New Roman" panose="02020603050405020304" pitchFamily="18" charset="0"/>
              </a:rPr>
              <a:t> (</a:t>
            </a:r>
            <a:r>
              <a:rPr lang="hu-HU" sz="2400" dirty="0" err="1">
                <a:cs typeface="Times New Roman" panose="02020603050405020304" pitchFamily="18" charset="0"/>
              </a:rPr>
              <a:t>sound</a:t>
            </a:r>
            <a:r>
              <a:rPr lang="hu-HU" sz="2400" dirty="0">
                <a:cs typeface="Times New Roman" panose="02020603050405020304" pitchFamily="18" charset="0"/>
              </a:rPr>
              <a:t> and </a:t>
            </a:r>
            <a:r>
              <a:rPr lang="hu-HU" sz="2400" dirty="0" err="1">
                <a:cs typeface="Times New Roman" panose="02020603050405020304" pitchFamily="18" charset="0"/>
              </a:rPr>
              <a:t>light</a:t>
            </a:r>
            <a:r>
              <a:rPr lang="hu-HU" sz="2400" dirty="0">
                <a:cs typeface="Times New Roman" panose="02020603050405020304" pitchFamily="18" charset="0"/>
              </a:rPr>
              <a:t> show)</a:t>
            </a:r>
          </a:p>
          <a:p>
            <a:pPr marL="457200" indent="-457200">
              <a:buFont typeface="Arial" panose="020B0604020202020204" pitchFamily="34" charset="0"/>
              <a:buChar char="•"/>
            </a:pPr>
            <a:r>
              <a:rPr lang="hu-HU" sz="2400" dirty="0" err="1">
                <a:cs typeface="Times New Roman" panose="02020603050405020304" pitchFamily="18" charset="0"/>
              </a:rPr>
              <a:t>Task</a:t>
            </a:r>
            <a:r>
              <a:rPr lang="hu-HU" sz="2400" dirty="0">
                <a:cs typeface="Times New Roman" panose="02020603050405020304" pitchFamily="18" charset="0"/>
              </a:rPr>
              <a:t>:</a:t>
            </a:r>
          </a:p>
          <a:p>
            <a:pPr marL="457200" indent="-457200">
              <a:buFont typeface="Arial" panose="020B0604020202020204" pitchFamily="34" charset="0"/>
              <a:buChar char="•"/>
            </a:pPr>
            <a:endParaRPr lang="hu-HU" sz="2400" dirty="0">
              <a:cs typeface="Times New Roman" panose="02020603050405020304" pitchFamily="18" charset="0"/>
            </a:endParaRPr>
          </a:p>
          <a:p>
            <a:pPr marL="457200" indent="-457200">
              <a:buFont typeface="Arial" panose="020B0604020202020204" pitchFamily="34" charset="0"/>
              <a:buChar char="•"/>
            </a:pPr>
            <a:endParaRPr lang="en-GB" sz="2400" dirty="0"/>
          </a:p>
        </p:txBody>
      </p:sp>
      <p:pic>
        <p:nvPicPr>
          <p:cNvPr id="10" name="Tartalom helye 14">
            <a:extLst>
              <a:ext uri="{FF2B5EF4-FFF2-40B4-BE49-F238E27FC236}">
                <a16:creationId xmlns:a16="http://schemas.microsoft.com/office/drawing/2014/main" id="{F9E9A11C-53B9-4E09-96FB-FAB945F9CB31}"/>
              </a:ext>
            </a:extLst>
          </p:cNvPr>
          <p:cNvPicPr>
            <a:picLocks noChangeAspect="1"/>
          </p:cNvPicPr>
          <p:nvPr/>
        </p:nvPicPr>
        <p:blipFill>
          <a:blip r:embed="rId2"/>
          <a:stretch>
            <a:fillRect/>
          </a:stretch>
        </p:blipFill>
        <p:spPr>
          <a:xfrm>
            <a:off x="0" y="6060587"/>
            <a:ext cx="12192000" cy="850900"/>
          </a:xfrm>
          <a:prstGeom prst="rect">
            <a:avLst/>
          </a:prstGeom>
        </p:spPr>
      </p:pic>
      <p:sp>
        <p:nvSpPr>
          <p:cNvPr id="11" name="Cím 1">
            <a:extLst>
              <a:ext uri="{FF2B5EF4-FFF2-40B4-BE49-F238E27FC236}">
                <a16:creationId xmlns:a16="http://schemas.microsoft.com/office/drawing/2014/main" id="{0B2E556E-3FCC-469A-9020-E74E90D6BEA0}"/>
              </a:ext>
            </a:extLst>
          </p:cNvPr>
          <p:cNvSpPr txBox="1">
            <a:spLocks/>
          </p:cNvSpPr>
          <p:nvPr/>
        </p:nvSpPr>
        <p:spPr>
          <a:xfrm>
            <a:off x="2240564" y="6298994"/>
            <a:ext cx="7365636" cy="3341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ECRICE 2024, </a:t>
            </a:r>
            <a:r>
              <a:rPr lang="hu-HU" sz="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Lisbon</a:t>
            </a: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hu-HU" sz="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Portugal</a:t>
            </a: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hu-HU"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06.</a:t>
            </a: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09. 2024.</a:t>
            </a:r>
            <a:endParaRPr lang="hu-HU" sz="1200"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21">
            <a:extLst>
              <a:ext uri="{FF2B5EF4-FFF2-40B4-BE49-F238E27FC236}">
                <a16:creationId xmlns:a16="http://schemas.microsoft.com/office/drawing/2014/main" id="{01607616-B22D-8342-EE3E-614BFF5C9EE4}"/>
              </a:ext>
            </a:extLst>
          </p:cNvPr>
          <p:cNvSpPr>
            <a:spLocks noChangeArrowheads="1"/>
          </p:cNvSpPr>
          <p:nvPr/>
        </p:nvSpPr>
        <p:spPr bwMode="auto">
          <a:xfrm>
            <a:off x="358774" y="27504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sp>
        <p:nvSpPr>
          <p:cNvPr id="35" name="Rectangle 56">
            <a:extLst>
              <a:ext uri="{FF2B5EF4-FFF2-40B4-BE49-F238E27FC236}">
                <a16:creationId xmlns:a16="http://schemas.microsoft.com/office/drawing/2014/main" id="{2A42B805-17C6-A01C-E858-5F5E86A7D9D7}"/>
              </a:ext>
            </a:extLst>
          </p:cNvPr>
          <p:cNvSpPr>
            <a:spLocks noChangeArrowheads="1"/>
          </p:cNvSpPr>
          <p:nvPr/>
        </p:nvSpPr>
        <p:spPr bwMode="auto">
          <a:xfrm>
            <a:off x="158309" y="-25905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sp>
        <p:nvSpPr>
          <p:cNvPr id="62" name="Rectangle 64">
            <a:extLst>
              <a:ext uri="{FF2B5EF4-FFF2-40B4-BE49-F238E27FC236}">
                <a16:creationId xmlns:a16="http://schemas.microsoft.com/office/drawing/2014/main" id="{BC1A408D-14E3-D3F2-5454-B182EBE564A4}"/>
              </a:ext>
            </a:extLst>
          </p:cNvPr>
          <p:cNvSpPr>
            <a:spLocks noChangeArrowheads="1"/>
          </p:cNvSpPr>
          <p:nvPr/>
        </p:nvSpPr>
        <p:spPr bwMode="auto">
          <a:xfrm>
            <a:off x="158309" y="19814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sp>
        <p:nvSpPr>
          <p:cNvPr id="118" name="Rectangle 134">
            <a:extLst>
              <a:ext uri="{FF2B5EF4-FFF2-40B4-BE49-F238E27FC236}">
                <a16:creationId xmlns:a16="http://schemas.microsoft.com/office/drawing/2014/main" id="{811B415E-6923-885C-A3C5-D31EB0297671}"/>
              </a:ext>
            </a:extLst>
          </p:cNvPr>
          <p:cNvSpPr>
            <a:spLocks noChangeArrowheads="1"/>
          </p:cNvSpPr>
          <p:nvPr/>
        </p:nvSpPr>
        <p:spPr bwMode="auto">
          <a:xfrm>
            <a:off x="5641145" y="370958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mc:AlternateContent xmlns:mc="http://schemas.openxmlformats.org/markup-compatibility/2006" xmlns:a14="http://schemas.microsoft.com/office/drawing/2010/main">
        <mc:Choice Requires="a14">
          <p:graphicFrame>
            <p:nvGraphicFramePr>
              <p:cNvPr id="2" name="Táblázat 1">
                <a:extLst>
                  <a:ext uri="{FF2B5EF4-FFF2-40B4-BE49-F238E27FC236}">
                    <a16:creationId xmlns:a16="http://schemas.microsoft.com/office/drawing/2014/main" id="{5D9C60D7-A938-1002-4A2D-CE309871120E}"/>
                  </a:ext>
                </a:extLst>
              </p:cNvPr>
              <p:cNvGraphicFramePr>
                <a:graphicFrameLocks noGrp="1"/>
              </p:cNvGraphicFramePr>
              <p:nvPr>
                <p:extLst>
                  <p:ext uri="{D42A27DB-BD31-4B8C-83A1-F6EECF244321}">
                    <p14:modId xmlns:p14="http://schemas.microsoft.com/office/powerpoint/2010/main" val="4023080827"/>
                  </p:ext>
                </p:extLst>
              </p:nvPr>
            </p:nvGraphicFramePr>
            <p:xfrm>
              <a:off x="238124" y="4214743"/>
              <a:ext cx="11715752" cy="2021586"/>
            </p:xfrm>
            <a:graphic>
              <a:graphicData uri="http://schemas.openxmlformats.org/drawingml/2006/table">
                <a:tbl>
                  <a:tblPr firstRow="1" firstCol="1" bandRow="1">
                    <a:tableStyleId>{5C22544A-7EE6-4342-B048-85BDC9FD1C3A}</a:tableStyleId>
                  </a:tblPr>
                  <a:tblGrid>
                    <a:gridCol w="2928938">
                      <a:extLst>
                        <a:ext uri="{9D8B030D-6E8A-4147-A177-3AD203B41FA5}">
                          <a16:colId xmlns:a16="http://schemas.microsoft.com/office/drawing/2014/main" val="506129322"/>
                        </a:ext>
                      </a:extLst>
                    </a:gridCol>
                    <a:gridCol w="2928938">
                      <a:extLst>
                        <a:ext uri="{9D8B030D-6E8A-4147-A177-3AD203B41FA5}">
                          <a16:colId xmlns:a16="http://schemas.microsoft.com/office/drawing/2014/main" val="3591857023"/>
                        </a:ext>
                      </a:extLst>
                    </a:gridCol>
                    <a:gridCol w="2928938">
                      <a:extLst>
                        <a:ext uri="{9D8B030D-6E8A-4147-A177-3AD203B41FA5}">
                          <a16:colId xmlns:a16="http://schemas.microsoft.com/office/drawing/2014/main" val="4057043387"/>
                        </a:ext>
                      </a:extLst>
                    </a:gridCol>
                    <a:gridCol w="2928938">
                      <a:extLst>
                        <a:ext uri="{9D8B030D-6E8A-4147-A177-3AD203B41FA5}">
                          <a16:colId xmlns:a16="http://schemas.microsoft.com/office/drawing/2014/main" val="3798657581"/>
                        </a:ext>
                      </a:extLst>
                    </a:gridCol>
                  </a:tblGrid>
                  <a:tr h="621442">
                    <a:tc>
                      <a:txBody>
                        <a:bodyPr/>
                        <a:lstStyle/>
                        <a:p>
                          <a:pPr algn="ctr">
                            <a:lnSpc>
                              <a:spcPct val="115000"/>
                            </a:lnSpc>
                            <a:spcBef>
                              <a:spcPts val="600"/>
                            </a:spcBef>
                            <a:spcAft>
                              <a:spcPts val="1000"/>
                            </a:spcAft>
                          </a:pPr>
                          <a:r>
                            <a:rPr lang="en-GB" sz="2000" dirty="0">
                              <a:effectLst/>
                            </a:rPr>
                            <a:t>combustible material</a:t>
                          </a:r>
                          <a:endParaRPr lang="hu-H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1000"/>
                            </a:spcAft>
                          </a:pPr>
                          <a:r>
                            <a:rPr lang="en-GB" sz="2000">
                              <a:effectLst/>
                            </a:rPr>
                            <a:t>combustion promoters</a:t>
                          </a:r>
                          <a:endParaRPr lang="hu-H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1000"/>
                            </a:spcAft>
                          </a:pPr>
                          <a:r>
                            <a:rPr lang="en-GB" sz="2000">
                              <a:effectLst/>
                            </a:rPr>
                            <a:t>substance responsible for the colour effect</a:t>
                          </a:r>
                          <a:endParaRPr lang="hu-H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1000"/>
                            </a:spcAft>
                          </a:pPr>
                          <a:r>
                            <a:rPr lang="en-GB" sz="2000">
                              <a:effectLst/>
                            </a:rPr>
                            <a:t>air polluting combustion products</a:t>
                          </a:r>
                          <a:endParaRPr lang="hu-H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40515975"/>
                      </a:ext>
                    </a:extLst>
                  </a:tr>
                  <a:tr h="1135111">
                    <a:tc>
                      <a:txBody>
                        <a:bodyPr/>
                        <a:lstStyle/>
                        <a:p>
                          <a:pPr algn="ctr">
                            <a:lnSpc>
                              <a:spcPct val="100000"/>
                            </a:lnSpc>
                            <a:spcAft>
                              <a:spcPts val="0"/>
                            </a:spcAft>
                          </a:pPr>
                          <a:r>
                            <a:rPr lang="en-GB" sz="2400" dirty="0">
                              <a:solidFill>
                                <a:srgbClr val="FF0000"/>
                              </a:solidFill>
                              <a:effectLst/>
                            </a:rPr>
                            <a:t>C</a:t>
                          </a:r>
                          <a:endParaRPr lang="hu-HU" sz="2400" dirty="0">
                            <a:solidFill>
                              <a:srgbClr val="FF0000"/>
                            </a:solidFill>
                            <a:effectLst/>
                          </a:endParaRPr>
                        </a:p>
                        <a:p>
                          <a:pPr algn="ctr">
                            <a:lnSpc>
                              <a:spcPct val="100000"/>
                            </a:lnSpc>
                            <a:spcAft>
                              <a:spcPts val="0"/>
                            </a:spcAft>
                          </a:pPr>
                          <a:r>
                            <a:rPr lang="en-GB" sz="2400" dirty="0">
                              <a:solidFill>
                                <a:srgbClr val="FF0000"/>
                              </a:solidFill>
                              <a:effectLst/>
                            </a:rPr>
                            <a:t>Fe</a:t>
                          </a:r>
                          <a:endParaRPr lang="hu-HU" sz="2400" dirty="0">
                            <a:solidFill>
                              <a:srgbClr val="FF0000"/>
                            </a:solidFill>
                            <a:effectLst/>
                          </a:endParaRPr>
                        </a:p>
                        <a:p>
                          <a:pPr algn="ctr">
                            <a:lnSpc>
                              <a:spcPct val="100000"/>
                            </a:lnSpc>
                            <a:spcAft>
                              <a:spcPts val="0"/>
                            </a:spcAft>
                          </a:pPr>
                          <a:r>
                            <a:rPr lang="en-GB" sz="2400" dirty="0">
                              <a:solidFill>
                                <a:srgbClr val="FF0000"/>
                              </a:solidFill>
                              <a:effectLst/>
                            </a:rPr>
                            <a:t>S</a:t>
                          </a:r>
                          <a:endParaRPr lang="hu-HU"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n-GB" sz="2400" dirty="0">
                              <a:solidFill>
                                <a:srgbClr val="FF0000"/>
                              </a:solidFill>
                              <a:effectLst/>
                            </a:rPr>
                            <a:t>O</a:t>
                          </a:r>
                          <a:r>
                            <a:rPr lang="en-GB" sz="2400" baseline="-25000" dirty="0">
                              <a:solidFill>
                                <a:srgbClr val="FF0000"/>
                              </a:solidFill>
                              <a:effectLst/>
                            </a:rPr>
                            <a:t>2</a:t>
                          </a:r>
                          <a:endParaRPr lang="hu-HU" sz="2400" dirty="0">
                            <a:solidFill>
                              <a:srgbClr val="FF0000"/>
                            </a:solidFill>
                            <a:effectLst/>
                          </a:endParaRPr>
                        </a:p>
                        <a:p>
                          <a:pPr algn="ctr">
                            <a:lnSpc>
                              <a:spcPct val="100000"/>
                            </a:lnSpc>
                            <a:spcAft>
                              <a:spcPts val="0"/>
                            </a:spcAft>
                          </a:pPr>
                          <a:endParaRPr lang="hu-HU" sz="2400" i="1" baseline="30000" dirty="0">
                            <a:solidFill>
                              <a:srgbClr val="FF0000"/>
                            </a:solidFill>
                            <a:effectLst/>
                            <a:latin typeface="Cambria Math" panose="02040503050406030204" pitchFamily="18" charset="0"/>
                          </a:endParaRPr>
                        </a:p>
                        <a:p>
                          <a:pPr algn="ctr">
                            <a:lnSpc>
                              <a:spcPct val="100000"/>
                            </a:lnSpc>
                            <a:spcAft>
                              <a:spcPts val="0"/>
                            </a:spcAft>
                          </a:pPr>
                          <a14:m>
                            <m:oMathPara xmlns:m="http://schemas.openxmlformats.org/officeDocument/2006/math">
                              <m:oMathParaPr>
                                <m:jc m:val="centerGroup"/>
                              </m:oMathParaPr>
                              <m:oMath xmlns:m="http://schemas.openxmlformats.org/officeDocument/2006/math">
                                <m:sSubSup>
                                  <m:sSubSupPr>
                                    <m:ctrlPr>
                                      <a:rPr lang="hu-HU" sz="2400" i="1" baseline="30000">
                                        <a:solidFill>
                                          <a:srgbClr val="FF0000"/>
                                        </a:solidFill>
                                        <a:effectLst/>
                                        <a:latin typeface="Cambria Math" panose="02040503050406030204" pitchFamily="18" charset="0"/>
                                      </a:rPr>
                                    </m:ctrlPr>
                                  </m:sSubSupPr>
                                  <m:e>
                                    <m:r>
                                      <m:rPr>
                                        <m:sty m:val="p"/>
                                      </m:rPr>
                                      <a:rPr lang="en-GB" sz="2400" baseline="30000">
                                        <a:solidFill>
                                          <a:srgbClr val="FF0000"/>
                                        </a:solidFill>
                                        <a:effectLst/>
                                        <a:latin typeface="Cambria Math" panose="02040503050406030204" pitchFamily="18" charset="0"/>
                                      </a:rPr>
                                      <m:t>NO</m:t>
                                    </m:r>
                                  </m:e>
                                  <m:sub>
                                    <m:r>
                                      <a:rPr lang="en-GB" sz="2400" baseline="30000">
                                        <a:solidFill>
                                          <a:srgbClr val="FF0000"/>
                                        </a:solidFill>
                                        <a:effectLst/>
                                        <a:latin typeface="Cambria Math" panose="02040503050406030204" pitchFamily="18" charset="0"/>
                                      </a:rPr>
                                      <m:t>3</m:t>
                                    </m:r>
                                  </m:sub>
                                  <m:sup>
                                    <m:r>
                                      <a:rPr lang="en-GB" sz="2400" baseline="30000">
                                        <a:solidFill>
                                          <a:srgbClr val="FF0000"/>
                                        </a:solidFill>
                                        <a:effectLst/>
                                        <a:latin typeface="Cambria Math" panose="02040503050406030204" pitchFamily="18" charset="0"/>
                                      </a:rPr>
                                      <m:t>−</m:t>
                                    </m:r>
                                  </m:sup>
                                </m:sSubSup>
                              </m:oMath>
                            </m:oMathPara>
                          </a14:m>
                          <a:endParaRPr lang="hu-HU" sz="2400" dirty="0">
                            <a:solidFill>
                              <a:srgbClr val="FF0000"/>
                            </a:solidFill>
                            <a:effectLst/>
                          </a:endParaRPr>
                        </a:p>
                        <a:p>
                          <a:pPr algn="just">
                            <a:lnSpc>
                              <a:spcPct val="100000"/>
                            </a:lnSpc>
                            <a:spcAft>
                              <a:spcPts val="0"/>
                            </a:spcAft>
                          </a:pPr>
                          <a14:m>
                            <m:oMathPara xmlns:m="http://schemas.openxmlformats.org/officeDocument/2006/math">
                              <m:oMathParaPr>
                                <m:jc m:val="centerGroup"/>
                              </m:oMathParaPr>
                              <m:oMath xmlns:m="http://schemas.openxmlformats.org/officeDocument/2006/math">
                                <m:sSubSup>
                                  <m:sSubSupPr>
                                    <m:ctrlPr>
                                      <a:rPr lang="hu-HU" sz="2400" i="1" baseline="30000">
                                        <a:solidFill>
                                          <a:srgbClr val="FF0000"/>
                                        </a:solidFill>
                                        <a:effectLst/>
                                        <a:latin typeface="Cambria Math" panose="02040503050406030204" pitchFamily="18" charset="0"/>
                                      </a:rPr>
                                    </m:ctrlPr>
                                  </m:sSubSupPr>
                                  <m:e>
                                    <m:r>
                                      <m:rPr>
                                        <m:sty m:val="p"/>
                                      </m:rPr>
                                      <a:rPr lang="en-GB" sz="2400" baseline="30000">
                                        <a:solidFill>
                                          <a:srgbClr val="FF0000"/>
                                        </a:solidFill>
                                        <a:effectLst/>
                                        <a:latin typeface="Cambria Math" panose="02040503050406030204" pitchFamily="18" charset="0"/>
                                      </a:rPr>
                                      <m:t>ClO</m:t>
                                    </m:r>
                                  </m:e>
                                  <m:sub>
                                    <m:r>
                                      <a:rPr lang="en-GB" sz="2400" baseline="30000">
                                        <a:solidFill>
                                          <a:srgbClr val="FF0000"/>
                                        </a:solidFill>
                                        <a:effectLst/>
                                        <a:latin typeface="Cambria Math" panose="02040503050406030204" pitchFamily="18" charset="0"/>
                                      </a:rPr>
                                      <m:t>3</m:t>
                                    </m:r>
                                  </m:sub>
                                  <m:sup>
                                    <m:r>
                                      <a:rPr lang="en-GB" sz="2400" baseline="30000">
                                        <a:solidFill>
                                          <a:srgbClr val="FF0000"/>
                                        </a:solidFill>
                                        <a:effectLst/>
                                        <a:latin typeface="Cambria Math" panose="02040503050406030204" pitchFamily="18" charset="0"/>
                                      </a:rPr>
                                      <m:t>−</m:t>
                                    </m:r>
                                  </m:sup>
                                </m:sSubSup>
                              </m:oMath>
                            </m:oMathPara>
                          </a14:m>
                          <a:endParaRPr lang="hu-HU"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n-GB" sz="2000" dirty="0">
                              <a:solidFill>
                                <a:srgbClr val="FF0000"/>
                              </a:solidFill>
                              <a:effectLst/>
                            </a:rPr>
                            <a:t>Li</a:t>
                          </a:r>
                          <a:r>
                            <a:rPr lang="en-GB" sz="2000" baseline="30000" dirty="0">
                              <a:solidFill>
                                <a:srgbClr val="FF0000"/>
                              </a:solidFill>
                              <a:effectLst/>
                            </a:rPr>
                            <a:t>+</a:t>
                          </a:r>
                          <a:endParaRPr lang="hu-HU" sz="2000" dirty="0">
                            <a:solidFill>
                              <a:srgbClr val="FF0000"/>
                            </a:solidFill>
                            <a:effectLst/>
                          </a:endParaRPr>
                        </a:p>
                        <a:p>
                          <a:pPr algn="ctr">
                            <a:lnSpc>
                              <a:spcPct val="100000"/>
                            </a:lnSpc>
                            <a:spcAft>
                              <a:spcPts val="0"/>
                            </a:spcAft>
                          </a:pPr>
                          <a:r>
                            <a:rPr lang="en-GB" sz="2000" dirty="0">
                              <a:solidFill>
                                <a:srgbClr val="FF0000"/>
                              </a:solidFill>
                              <a:effectLst/>
                            </a:rPr>
                            <a:t>K</a:t>
                          </a:r>
                          <a:r>
                            <a:rPr lang="en-GB" sz="2000" baseline="30000" dirty="0">
                              <a:solidFill>
                                <a:srgbClr val="FF0000"/>
                              </a:solidFill>
                              <a:effectLst/>
                            </a:rPr>
                            <a:t>+</a:t>
                          </a:r>
                          <a:endParaRPr lang="hu-HU"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n-GB" sz="2000" dirty="0">
                              <a:solidFill>
                                <a:srgbClr val="FF0000"/>
                              </a:solidFill>
                              <a:effectLst/>
                            </a:rPr>
                            <a:t>SO</a:t>
                          </a:r>
                          <a:r>
                            <a:rPr lang="en-GB" sz="2000" baseline="-25000" dirty="0">
                              <a:solidFill>
                                <a:srgbClr val="FF0000"/>
                              </a:solidFill>
                              <a:effectLst/>
                            </a:rPr>
                            <a:t>2</a:t>
                          </a:r>
                          <a:endParaRPr lang="hu-HU" sz="2000" dirty="0">
                            <a:solidFill>
                              <a:srgbClr val="FF0000"/>
                            </a:solidFill>
                            <a:effectLst/>
                          </a:endParaRPr>
                        </a:p>
                        <a:p>
                          <a:pPr algn="ctr">
                            <a:lnSpc>
                              <a:spcPct val="100000"/>
                            </a:lnSpc>
                            <a:spcAft>
                              <a:spcPts val="0"/>
                            </a:spcAft>
                          </a:pPr>
                          <a:r>
                            <a:rPr lang="en-GB" sz="2000" dirty="0">
                              <a:solidFill>
                                <a:srgbClr val="FF0000"/>
                              </a:solidFill>
                              <a:effectLst/>
                            </a:rPr>
                            <a:t>NO</a:t>
                          </a:r>
                          <a:r>
                            <a:rPr lang="en-GB" sz="2000" baseline="-25000" dirty="0">
                              <a:solidFill>
                                <a:srgbClr val="FF0000"/>
                              </a:solidFill>
                              <a:effectLst/>
                            </a:rPr>
                            <a:t>2</a:t>
                          </a:r>
                          <a:endParaRPr lang="hu-HU"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14465608"/>
                      </a:ext>
                    </a:extLst>
                  </a:tr>
                </a:tbl>
              </a:graphicData>
            </a:graphic>
          </p:graphicFrame>
        </mc:Choice>
        <mc:Fallback xmlns="">
          <p:graphicFrame>
            <p:nvGraphicFramePr>
              <p:cNvPr id="2" name="Táblázat 1">
                <a:extLst>
                  <a:ext uri="{FF2B5EF4-FFF2-40B4-BE49-F238E27FC236}">
                    <a16:creationId xmlns:a16="http://schemas.microsoft.com/office/drawing/2014/main" id="{5D9C60D7-A938-1002-4A2D-CE309871120E}"/>
                  </a:ext>
                </a:extLst>
              </p:cNvPr>
              <p:cNvGraphicFramePr>
                <a:graphicFrameLocks noGrp="1"/>
              </p:cNvGraphicFramePr>
              <p:nvPr>
                <p:extLst>
                  <p:ext uri="{D42A27DB-BD31-4B8C-83A1-F6EECF244321}">
                    <p14:modId xmlns:p14="http://schemas.microsoft.com/office/powerpoint/2010/main" val="4023080827"/>
                  </p:ext>
                </p:extLst>
              </p:nvPr>
            </p:nvGraphicFramePr>
            <p:xfrm>
              <a:off x="238124" y="4214743"/>
              <a:ext cx="11715752" cy="2021586"/>
            </p:xfrm>
            <a:graphic>
              <a:graphicData uri="http://schemas.openxmlformats.org/drawingml/2006/table">
                <a:tbl>
                  <a:tblPr firstRow="1" firstCol="1" bandRow="1">
                    <a:tableStyleId>{5C22544A-7EE6-4342-B048-85BDC9FD1C3A}</a:tableStyleId>
                  </a:tblPr>
                  <a:tblGrid>
                    <a:gridCol w="2928938">
                      <a:extLst>
                        <a:ext uri="{9D8B030D-6E8A-4147-A177-3AD203B41FA5}">
                          <a16:colId xmlns:a16="http://schemas.microsoft.com/office/drawing/2014/main" val="506129322"/>
                        </a:ext>
                      </a:extLst>
                    </a:gridCol>
                    <a:gridCol w="2928938">
                      <a:extLst>
                        <a:ext uri="{9D8B030D-6E8A-4147-A177-3AD203B41FA5}">
                          <a16:colId xmlns:a16="http://schemas.microsoft.com/office/drawing/2014/main" val="3591857023"/>
                        </a:ext>
                      </a:extLst>
                    </a:gridCol>
                    <a:gridCol w="2928938">
                      <a:extLst>
                        <a:ext uri="{9D8B030D-6E8A-4147-A177-3AD203B41FA5}">
                          <a16:colId xmlns:a16="http://schemas.microsoft.com/office/drawing/2014/main" val="4057043387"/>
                        </a:ext>
                      </a:extLst>
                    </a:gridCol>
                    <a:gridCol w="2928938">
                      <a:extLst>
                        <a:ext uri="{9D8B030D-6E8A-4147-A177-3AD203B41FA5}">
                          <a16:colId xmlns:a16="http://schemas.microsoft.com/office/drawing/2014/main" val="3798657581"/>
                        </a:ext>
                      </a:extLst>
                    </a:gridCol>
                  </a:tblGrid>
                  <a:tr h="680466">
                    <a:tc>
                      <a:txBody>
                        <a:bodyPr/>
                        <a:lstStyle/>
                        <a:p>
                          <a:pPr algn="ctr">
                            <a:lnSpc>
                              <a:spcPct val="115000"/>
                            </a:lnSpc>
                            <a:spcBef>
                              <a:spcPts val="600"/>
                            </a:spcBef>
                            <a:spcAft>
                              <a:spcPts val="1000"/>
                            </a:spcAft>
                          </a:pPr>
                          <a:r>
                            <a:rPr lang="en-GB" sz="2000" dirty="0">
                              <a:effectLst/>
                            </a:rPr>
                            <a:t>combustible material</a:t>
                          </a:r>
                          <a:endParaRPr lang="hu-H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1000"/>
                            </a:spcAft>
                          </a:pPr>
                          <a:r>
                            <a:rPr lang="en-GB" sz="2000">
                              <a:effectLst/>
                            </a:rPr>
                            <a:t>combustion promoters</a:t>
                          </a:r>
                          <a:endParaRPr lang="hu-H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1000"/>
                            </a:spcAft>
                          </a:pPr>
                          <a:r>
                            <a:rPr lang="en-GB" sz="2000">
                              <a:effectLst/>
                            </a:rPr>
                            <a:t>substance responsible for the colour effect</a:t>
                          </a:r>
                          <a:endParaRPr lang="hu-H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1000"/>
                            </a:spcAft>
                          </a:pPr>
                          <a:r>
                            <a:rPr lang="en-GB" sz="2000">
                              <a:effectLst/>
                            </a:rPr>
                            <a:t>air polluting combustion products</a:t>
                          </a:r>
                          <a:endParaRPr lang="hu-H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40515975"/>
                      </a:ext>
                    </a:extLst>
                  </a:tr>
                  <a:tr h="1341120">
                    <a:tc>
                      <a:txBody>
                        <a:bodyPr/>
                        <a:lstStyle/>
                        <a:p>
                          <a:pPr algn="ctr">
                            <a:lnSpc>
                              <a:spcPct val="100000"/>
                            </a:lnSpc>
                            <a:spcAft>
                              <a:spcPts val="0"/>
                            </a:spcAft>
                          </a:pPr>
                          <a:r>
                            <a:rPr lang="en-GB" sz="2400" dirty="0">
                              <a:solidFill>
                                <a:srgbClr val="FF0000"/>
                              </a:solidFill>
                              <a:effectLst/>
                            </a:rPr>
                            <a:t>C</a:t>
                          </a:r>
                          <a:endParaRPr lang="hu-HU" sz="2400" dirty="0">
                            <a:solidFill>
                              <a:srgbClr val="FF0000"/>
                            </a:solidFill>
                            <a:effectLst/>
                          </a:endParaRPr>
                        </a:p>
                        <a:p>
                          <a:pPr algn="ctr">
                            <a:lnSpc>
                              <a:spcPct val="100000"/>
                            </a:lnSpc>
                            <a:spcAft>
                              <a:spcPts val="0"/>
                            </a:spcAft>
                          </a:pPr>
                          <a:r>
                            <a:rPr lang="en-GB" sz="2400" dirty="0">
                              <a:solidFill>
                                <a:srgbClr val="FF0000"/>
                              </a:solidFill>
                              <a:effectLst/>
                            </a:rPr>
                            <a:t>Fe</a:t>
                          </a:r>
                          <a:endParaRPr lang="hu-HU" sz="2400" dirty="0">
                            <a:solidFill>
                              <a:srgbClr val="FF0000"/>
                            </a:solidFill>
                            <a:effectLst/>
                          </a:endParaRPr>
                        </a:p>
                        <a:p>
                          <a:pPr algn="ctr">
                            <a:lnSpc>
                              <a:spcPct val="100000"/>
                            </a:lnSpc>
                            <a:spcAft>
                              <a:spcPts val="0"/>
                            </a:spcAft>
                          </a:pPr>
                          <a:r>
                            <a:rPr lang="en-GB" sz="2400" dirty="0">
                              <a:solidFill>
                                <a:srgbClr val="FF0000"/>
                              </a:solidFill>
                              <a:effectLst/>
                            </a:rPr>
                            <a:t>S</a:t>
                          </a:r>
                          <a:endParaRPr lang="hu-HU"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hu-HU"/>
                        </a:p>
                      </a:txBody>
                      <a:tcPr marL="68580" marR="68580" marT="0" marB="0">
                        <a:blipFill>
                          <a:blip r:embed="rId3"/>
                          <a:stretch>
                            <a:fillRect l="-100417" t="-54751" r="-201250" b="-905"/>
                          </a:stretch>
                        </a:blipFill>
                      </a:tcPr>
                    </a:tc>
                    <a:tc>
                      <a:txBody>
                        <a:bodyPr/>
                        <a:lstStyle/>
                        <a:p>
                          <a:pPr algn="ctr">
                            <a:lnSpc>
                              <a:spcPct val="100000"/>
                            </a:lnSpc>
                            <a:spcAft>
                              <a:spcPts val="0"/>
                            </a:spcAft>
                          </a:pPr>
                          <a:r>
                            <a:rPr lang="en-GB" sz="2000" dirty="0">
                              <a:solidFill>
                                <a:srgbClr val="FF0000"/>
                              </a:solidFill>
                              <a:effectLst/>
                            </a:rPr>
                            <a:t>Li</a:t>
                          </a:r>
                          <a:r>
                            <a:rPr lang="en-GB" sz="2000" baseline="30000" dirty="0">
                              <a:solidFill>
                                <a:srgbClr val="FF0000"/>
                              </a:solidFill>
                              <a:effectLst/>
                            </a:rPr>
                            <a:t>+</a:t>
                          </a:r>
                          <a:endParaRPr lang="hu-HU" sz="2000" dirty="0">
                            <a:solidFill>
                              <a:srgbClr val="FF0000"/>
                            </a:solidFill>
                            <a:effectLst/>
                          </a:endParaRPr>
                        </a:p>
                        <a:p>
                          <a:pPr algn="ctr">
                            <a:lnSpc>
                              <a:spcPct val="100000"/>
                            </a:lnSpc>
                            <a:spcAft>
                              <a:spcPts val="0"/>
                            </a:spcAft>
                          </a:pPr>
                          <a:r>
                            <a:rPr lang="en-GB" sz="2000" dirty="0">
                              <a:solidFill>
                                <a:srgbClr val="FF0000"/>
                              </a:solidFill>
                              <a:effectLst/>
                            </a:rPr>
                            <a:t>K</a:t>
                          </a:r>
                          <a:r>
                            <a:rPr lang="en-GB" sz="2000" baseline="30000" dirty="0">
                              <a:solidFill>
                                <a:srgbClr val="FF0000"/>
                              </a:solidFill>
                              <a:effectLst/>
                            </a:rPr>
                            <a:t>+</a:t>
                          </a:r>
                          <a:endParaRPr lang="hu-HU"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n-GB" sz="2000" dirty="0">
                              <a:solidFill>
                                <a:srgbClr val="FF0000"/>
                              </a:solidFill>
                              <a:effectLst/>
                            </a:rPr>
                            <a:t>SO</a:t>
                          </a:r>
                          <a:r>
                            <a:rPr lang="en-GB" sz="2000" baseline="-25000" dirty="0">
                              <a:solidFill>
                                <a:srgbClr val="FF0000"/>
                              </a:solidFill>
                              <a:effectLst/>
                            </a:rPr>
                            <a:t>2</a:t>
                          </a:r>
                          <a:endParaRPr lang="hu-HU" sz="2000" dirty="0">
                            <a:solidFill>
                              <a:srgbClr val="FF0000"/>
                            </a:solidFill>
                            <a:effectLst/>
                          </a:endParaRPr>
                        </a:p>
                        <a:p>
                          <a:pPr algn="ctr">
                            <a:lnSpc>
                              <a:spcPct val="100000"/>
                            </a:lnSpc>
                            <a:spcAft>
                              <a:spcPts val="0"/>
                            </a:spcAft>
                          </a:pPr>
                          <a:r>
                            <a:rPr lang="en-GB" sz="2000" dirty="0">
                              <a:solidFill>
                                <a:srgbClr val="FF0000"/>
                              </a:solidFill>
                              <a:effectLst/>
                            </a:rPr>
                            <a:t>NO</a:t>
                          </a:r>
                          <a:r>
                            <a:rPr lang="en-GB" sz="2000" baseline="-25000" dirty="0">
                              <a:solidFill>
                                <a:srgbClr val="FF0000"/>
                              </a:solidFill>
                              <a:effectLst/>
                            </a:rPr>
                            <a:t>2</a:t>
                          </a:r>
                          <a:endParaRPr lang="hu-HU"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14465608"/>
                      </a:ext>
                    </a:extLst>
                  </a:tr>
                </a:tbl>
              </a:graphicData>
            </a:graphic>
          </p:graphicFrame>
        </mc:Fallback>
      </mc:AlternateContent>
      <p:pic>
        <p:nvPicPr>
          <p:cNvPr id="15" name="Kép 14">
            <a:extLst>
              <a:ext uri="{FF2B5EF4-FFF2-40B4-BE49-F238E27FC236}">
                <a16:creationId xmlns:a16="http://schemas.microsoft.com/office/drawing/2014/main" id="{56C4611F-B2ED-DD22-E813-524F40293620}"/>
              </a:ext>
            </a:extLst>
          </p:cNvPr>
          <p:cNvPicPr>
            <a:picLocks noChangeAspect="1"/>
          </p:cNvPicPr>
          <p:nvPr/>
        </p:nvPicPr>
        <p:blipFill>
          <a:blip r:embed="rId4"/>
          <a:stretch>
            <a:fillRect/>
          </a:stretch>
        </p:blipFill>
        <p:spPr>
          <a:xfrm>
            <a:off x="1418729" y="3058982"/>
            <a:ext cx="7568108" cy="1117870"/>
          </a:xfrm>
          <a:prstGeom prst="rect">
            <a:avLst/>
          </a:prstGeom>
        </p:spPr>
      </p:pic>
    </p:spTree>
    <p:extLst>
      <p:ext uri="{BB962C8B-B14F-4D97-AF65-F5344CB8AC3E}">
        <p14:creationId xmlns:p14="http://schemas.microsoft.com/office/powerpoint/2010/main" val="2120043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11DD2953-3B3C-412C-83B3-53E08D6E6A91}"/>
              </a:ext>
            </a:extLst>
          </p:cNvPr>
          <p:cNvSpPr txBox="1"/>
          <p:nvPr/>
        </p:nvSpPr>
        <p:spPr>
          <a:xfrm>
            <a:off x="1" y="24468"/>
            <a:ext cx="12192000" cy="1200329"/>
          </a:xfrm>
          <a:prstGeom prst="rect">
            <a:avLst/>
          </a:prstGeom>
          <a:noFill/>
        </p:spPr>
        <p:txBody>
          <a:bodyPr wrap="square" rtlCol="0">
            <a:spAutoFit/>
          </a:bodyPr>
          <a:lstStyle/>
          <a:p>
            <a:pPr algn="ctr"/>
            <a:r>
              <a:rPr lang="hu-HU" sz="3200" dirty="0">
                <a:solidFill>
                  <a:srgbClr val="012851"/>
                </a:solidFill>
                <a:latin typeface="Open Sans" panose="020B0606030504020204" pitchFamily="34" charset="0"/>
                <a:ea typeface="Open Sans" panose="020B0606030504020204" pitchFamily="34" charset="0"/>
                <a:cs typeface="Open Sans" panose="020B0606030504020204" pitchFamily="34" charset="0"/>
              </a:rPr>
              <a:t>II.3.E</a:t>
            </a:r>
            <a:r>
              <a:rPr lang="hu-HU" sz="3200" dirty="0">
                <a:solidFill>
                  <a:srgbClr val="012851"/>
                </a:solidFill>
                <a:ea typeface="Open Sans" panose="020B0606030504020204" pitchFamily="34" charset="0"/>
                <a:cs typeface="Open Sans" panose="020B0606030504020204" pitchFamily="34" charset="0"/>
              </a:rPr>
              <a:t>xamples of </a:t>
            </a:r>
            <a:r>
              <a:rPr lang="hu-HU" sz="3200" dirty="0" err="1">
                <a:solidFill>
                  <a:srgbClr val="012851"/>
                </a:solidFill>
                <a:ea typeface="Open Sans" panose="020B0606030504020204" pitchFamily="34" charset="0"/>
                <a:cs typeface="Open Sans" panose="020B0606030504020204" pitchFamily="34" charset="0"/>
              </a:rPr>
              <a:t>worksheets</a:t>
            </a:r>
            <a:r>
              <a:rPr lang="hu-HU" sz="3200" dirty="0">
                <a:solidFill>
                  <a:srgbClr val="012851"/>
                </a:solidFill>
                <a:ea typeface="Open Sans" panose="020B0606030504020204" pitchFamily="34" charset="0"/>
                <a:cs typeface="Open Sans" panose="020B0606030504020204" pitchFamily="34" charset="0"/>
              </a:rPr>
              <a:t> </a:t>
            </a:r>
            <a:r>
              <a:rPr lang="hu-HU" sz="3200" dirty="0" err="1">
                <a:solidFill>
                  <a:srgbClr val="012851"/>
                </a:solidFill>
                <a:ea typeface="Open Sans" panose="020B0606030504020204" pitchFamily="34" charset="0"/>
                <a:cs typeface="Open Sans" panose="020B0606030504020204" pitchFamily="34" charset="0"/>
              </a:rPr>
              <a:t>that</a:t>
            </a:r>
            <a:r>
              <a:rPr lang="hu-HU" sz="3200" dirty="0">
                <a:solidFill>
                  <a:srgbClr val="012851"/>
                </a:solidFill>
                <a:ea typeface="Open Sans" panose="020B0606030504020204" pitchFamily="34" charset="0"/>
                <a:cs typeface="Open Sans" panose="020B0606030504020204" pitchFamily="34" charset="0"/>
              </a:rPr>
              <a:t> </a:t>
            </a:r>
            <a:r>
              <a:rPr lang="hu-HU" sz="3200" dirty="0" err="1">
                <a:solidFill>
                  <a:srgbClr val="012851"/>
                </a:solidFill>
                <a:ea typeface="Open Sans" panose="020B0606030504020204" pitchFamily="34" charset="0"/>
                <a:cs typeface="Open Sans" panose="020B0606030504020204" pitchFamily="34" charset="0"/>
              </a:rPr>
              <a:t>can</a:t>
            </a:r>
            <a:r>
              <a:rPr lang="hu-HU" sz="3200" dirty="0">
                <a:solidFill>
                  <a:srgbClr val="012851"/>
                </a:solidFill>
                <a:ea typeface="Open Sans" panose="020B0606030504020204" pitchFamily="34" charset="0"/>
                <a:cs typeface="Open Sans" panose="020B0606030504020204" pitchFamily="34" charset="0"/>
              </a:rPr>
              <a:t> be </a:t>
            </a:r>
            <a:r>
              <a:rPr lang="hu-HU" sz="3200" dirty="0" err="1">
                <a:solidFill>
                  <a:srgbClr val="012851"/>
                </a:solidFill>
                <a:ea typeface="Open Sans" panose="020B0606030504020204" pitchFamily="34" charset="0"/>
                <a:cs typeface="Open Sans" panose="020B0606030504020204" pitchFamily="34" charset="0"/>
              </a:rPr>
              <a:t>used</a:t>
            </a:r>
            <a:r>
              <a:rPr lang="hu-HU" sz="3200" dirty="0">
                <a:solidFill>
                  <a:srgbClr val="012851"/>
                </a:solidFill>
                <a:ea typeface="Open Sans" panose="020B0606030504020204" pitchFamily="34" charset="0"/>
                <a:cs typeface="Open Sans" panose="020B0606030504020204" pitchFamily="34" charset="0"/>
              </a:rPr>
              <a:t> in </a:t>
            </a:r>
            <a:r>
              <a:rPr lang="hu-HU" sz="3200" dirty="0" err="1">
                <a:solidFill>
                  <a:srgbClr val="012851"/>
                </a:solidFill>
                <a:ea typeface="Open Sans" panose="020B0606030504020204" pitchFamily="34" charset="0"/>
                <a:cs typeface="Open Sans" panose="020B0606030504020204" pitchFamily="34" charset="0"/>
              </a:rPr>
              <a:t>acaSTEMy</a:t>
            </a:r>
            <a:r>
              <a:rPr lang="hu-HU" sz="3200" dirty="0">
                <a:solidFill>
                  <a:srgbClr val="012851"/>
                </a:solidFill>
                <a:ea typeface="Open Sans" panose="020B0606030504020204" pitchFamily="34" charset="0"/>
                <a:cs typeface="Open Sans" panose="020B0606030504020204" pitchFamily="34" charset="0"/>
              </a:rPr>
              <a:t> project </a:t>
            </a:r>
          </a:p>
          <a:p>
            <a:pPr algn="ctr"/>
            <a:r>
              <a:rPr lang="hu-HU" sz="2000" b="1" dirty="0">
                <a:solidFill>
                  <a:srgbClr val="002060"/>
                </a:solidFill>
                <a:effectLst/>
                <a:latin typeface="Calibri" panose="020F0502020204030204" pitchFamily="34" charset="0"/>
                <a:ea typeface="Calibri" panose="020F0502020204030204" pitchFamily="34" charset="0"/>
              </a:rPr>
              <a:t>„</a:t>
            </a:r>
            <a:r>
              <a:rPr lang="hu-HU" sz="2000" b="1" dirty="0" err="1">
                <a:solidFill>
                  <a:srgbClr val="002060"/>
                </a:solidFill>
                <a:effectLst/>
                <a:latin typeface="Calibri" panose="020F0502020204030204" pitchFamily="34" charset="0"/>
                <a:ea typeface="Calibri" panose="020F0502020204030204" pitchFamily="34" charset="0"/>
              </a:rPr>
              <a:t>Trans-national</a:t>
            </a:r>
            <a:r>
              <a:rPr lang="hu-HU" sz="2000" b="1" dirty="0">
                <a:solidFill>
                  <a:srgbClr val="002060"/>
                </a:solidFill>
                <a:effectLst/>
                <a:latin typeface="Calibri" panose="020F0502020204030204" pitchFamily="34" charset="0"/>
                <a:ea typeface="Calibri" panose="020F0502020204030204" pitchFamily="34" charset="0"/>
              </a:rPr>
              <a:t> STEM </a:t>
            </a:r>
            <a:r>
              <a:rPr lang="hu-HU" sz="2000" b="1" dirty="0" err="1">
                <a:solidFill>
                  <a:srgbClr val="002060"/>
                </a:solidFill>
                <a:effectLst/>
                <a:latin typeface="Calibri" panose="020F0502020204030204" pitchFamily="34" charset="0"/>
                <a:ea typeface="Calibri" panose="020F0502020204030204" pitchFamily="34" charset="0"/>
              </a:rPr>
              <a:t>teacher</a:t>
            </a:r>
            <a:r>
              <a:rPr lang="hu-HU" sz="2000" b="1" dirty="0">
                <a:solidFill>
                  <a:srgbClr val="002060"/>
                </a:solidFill>
                <a:effectLst/>
                <a:latin typeface="Calibri" panose="020F0502020204030204" pitchFamily="34" charset="0"/>
                <a:ea typeface="Calibri" panose="020F0502020204030204" pitchFamily="34" charset="0"/>
              </a:rPr>
              <a:t> </a:t>
            </a:r>
            <a:r>
              <a:rPr lang="hu-HU" sz="2000" b="1" dirty="0" err="1">
                <a:solidFill>
                  <a:srgbClr val="002060"/>
                </a:solidFill>
                <a:effectLst/>
                <a:latin typeface="Calibri" panose="020F0502020204030204" pitchFamily="34" charset="0"/>
                <a:ea typeface="Calibri" panose="020F0502020204030204" pitchFamily="34" charset="0"/>
              </a:rPr>
              <a:t>education</a:t>
            </a:r>
            <a:r>
              <a:rPr lang="hu-HU" sz="2000" b="1" dirty="0">
                <a:solidFill>
                  <a:srgbClr val="002060"/>
                </a:solidFill>
                <a:effectLst/>
                <a:latin typeface="Calibri" panose="020F0502020204030204" pitchFamily="34" charset="0"/>
                <a:ea typeface="Calibri" panose="020F0502020204030204" pitchFamily="34" charset="0"/>
              </a:rPr>
              <a:t> </a:t>
            </a:r>
            <a:r>
              <a:rPr lang="hu-HU" sz="2000" b="1" dirty="0" err="1">
                <a:solidFill>
                  <a:srgbClr val="002060"/>
                </a:solidFill>
                <a:effectLst/>
                <a:latin typeface="Calibri" panose="020F0502020204030204" pitchFamily="34" charset="0"/>
                <a:ea typeface="Calibri" panose="020F0502020204030204" pitchFamily="34" charset="0"/>
              </a:rPr>
              <a:t>focusing</a:t>
            </a:r>
            <a:r>
              <a:rPr lang="hu-HU" sz="2000" b="1" dirty="0">
                <a:solidFill>
                  <a:srgbClr val="002060"/>
                </a:solidFill>
                <a:effectLst/>
                <a:latin typeface="Calibri" panose="020F0502020204030204" pitchFamily="34" charset="0"/>
                <a:ea typeface="Calibri" panose="020F0502020204030204" pitchFamily="34" charset="0"/>
              </a:rPr>
              <a:t> </a:t>
            </a:r>
            <a:r>
              <a:rPr lang="hu-HU" sz="2000" b="1" dirty="0" err="1">
                <a:solidFill>
                  <a:srgbClr val="002060"/>
                </a:solidFill>
                <a:effectLst/>
                <a:latin typeface="Calibri" panose="020F0502020204030204" pitchFamily="34" charset="0"/>
                <a:ea typeface="Calibri" panose="020F0502020204030204" pitchFamily="34" charset="0"/>
              </a:rPr>
              <a:t>on</a:t>
            </a:r>
            <a:r>
              <a:rPr lang="hu-HU" sz="2000" b="1" dirty="0">
                <a:solidFill>
                  <a:srgbClr val="002060"/>
                </a:solidFill>
                <a:effectLst/>
                <a:latin typeface="Calibri" panose="020F0502020204030204" pitchFamily="34" charset="0"/>
                <a:ea typeface="Calibri" panose="020F0502020204030204" pitchFamily="34" charset="0"/>
              </a:rPr>
              <a:t> </a:t>
            </a:r>
            <a:r>
              <a:rPr lang="hu-HU" sz="2000" b="1" dirty="0" err="1">
                <a:solidFill>
                  <a:srgbClr val="002060"/>
                </a:solidFill>
                <a:effectLst/>
                <a:latin typeface="Calibri" panose="020F0502020204030204" pitchFamily="34" charset="0"/>
                <a:ea typeface="Calibri" panose="020F0502020204030204" pitchFamily="34" charset="0"/>
              </a:rPr>
              <a:t>transversal</a:t>
            </a:r>
            <a:r>
              <a:rPr lang="hu-HU" sz="2000" b="1" dirty="0">
                <a:solidFill>
                  <a:srgbClr val="002060"/>
                </a:solidFill>
                <a:effectLst/>
                <a:latin typeface="Calibri" panose="020F0502020204030204" pitchFamily="34" charset="0"/>
                <a:ea typeface="Calibri" panose="020F0502020204030204" pitchFamily="34" charset="0"/>
              </a:rPr>
              <a:t> </a:t>
            </a:r>
            <a:r>
              <a:rPr lang="hu-HU" sz="2000" b="1" dirty="0" err="1">
                <a:solidFill>
                  <a:srgbClr val="002060"/>
                </a:solidFill>
                <a:effectLst/>
                <a:latin typeface="Calibri" panose="020F0502020204030204" pitchFamily="34" charset="0"/>
                <a:ea typeface="Calibri" panose="020F0502020204030204" pitchFamily="34" charset="0"/>
              </a:rPr>
              <a:t>competence</a:t>
            </a:r>
            <a:r>
              <a:rPr lang="hu-HU" sz="2000" b="1" dirty="0">
                <a:solidFill>
                  <a:srgbClr val="002060"/>
                </a:solidFill>
                <a:effectLst/>
                <a:latin typeface="Calibri" panose="020F0502020204030204" pitchFamily="34" charset="0"/>
                <a:ea typeface="Calibri" panose="020F0502020204030204" pitchFamily="34" charset="0"/>
              </a:rPr>
              <a:t> and </a:t>
            </a:r>
            <a:r>
              <a:rPr lang="hu-HU" sz="2000" b="1" dirty="0" err="1">
                <a:solidFill>
                  <a:srgbClr val="002060"/>
                </a:solidFill>
                <a:effectLst/>
                <a:latin typeface="Calibri" panose="020F0502020204030204" pitchFamily="34" charset="0"/>
                <a:ea typeface="Calibri" panose="020F0502020204030204" pitchFamily="34" charset="0"/>
              </a:rPr>
              <a:t>sustainability</a:t>
            </a:r>
            <a:r>
              <a:rPr lang="hu-HU" sz="2000" b="1" dirty="0">
                <a:solidFill>
                  <a:srgbClr val="002060"/>
                </a:solidFill>
                <a:effectLst/>
                <a:latin typeface="Calibri" panose="020F0502020204030204" pitchFamily="34" charset="0"/>
                <a:ea typeface="Calibri" panose="020F0502020204030204" pitchFamily="34" charset="0"/>
              </a:rPr>
              <a:t> </a:t>
            </a:r>
            <a:r>
              <a:rPr lang="hu-HU" sz="2000" b="1" dirty="0" err="1">
                <a:solidFill>
                  <a:srgbClr val="002060"/>
                </a:solidFill>
                <a:effectLst/>
                <a:latin typeface="Calibri" panose="020F0502020204030204" pitchFamily="34" charset="0"/>
                <a:ea typeface="Calibri" panose="020F0502020204030204" pitchFamily="34" charset="0"/>
              </a:rPr>
              <a:t>education</a:t>
            </a:r>
            <a:r>
              <a:rPr lang="hu-HU" sz="2000" b="1" dirty="0">
                <a:solidFill>
                  <a:srgbClr val="002060"/>
                </a:solidFill>
                <a:effectLst/>
                <a:latin typeface="Calibri" panose="020F0502020204030204" pitchFamily="34" charset="0"/>
                <a:ea typeface="Calibri" panose="020F0502020204030204" pitchFamily="34" charset="0"/>
              </a:rPr>
              <a:t>”</a:t>
            </a:r>
          </a:p>
          <a:p>
            <a:pPr algn="ctr"/>
            <a:r>
              <a:rPr lang="hu-HU" sz="2000" dirty="0">
                <a:solidFill>
                  <a:srgbClr val="002060"/>
                </a:solidFill>
                <a:ea typeface="Calibri" panose="020F0502020204030204" pitchFamily="34" charset="0"/>
              </a:rPr>
              <a:t>ERASMUS+ (</a:t>
            </a:r>
            <a:r>
              <a:rPr lang="hu-HU" sz="2000" dirty="0">
                <a:solidFill>
                  <a:srgbClr val="002060"/>
                </a:solidFill>
              </a:rPr>
              <a:t>Grant </a:t>
            </a:r>
            <a:r>
              <a:rPr lang="hu-HU" sz="2000" dirty="0" err="1">
                <a:solidFill>
                  <a:srgbClr val="002060"/>
                </a:solidFill>
              </a:rPr>
              <a:t>Agreement</a:t>
            </a:r>
            <a:r>
              <a:rPr lang="hu-HU" sz="2000" dirty="0">
                <a:solidFill>
                  <a:srgbClr val="002060"/>
                </a:solidFill>
              </a:rPr>
              <a:t> - GAP-101104631)</a:t>
            </a:r>
            <a:r>
              <a:rPr lang="hu-HU" sz="2000" dirty="0">
                <a:solidFill>
                  <a:srgbClr val="002060"/>
                </a:solidFill>
                <a:effectLst/>
                <a:ea typeface="Calibri" panose="020F0502020204030204" pitchFamily="34" charset="0"/>
              </a:rPr>
              <a:t> </a:t>
            </a:r>
            <a:endParaRPr lang="hu-HU" sz="2000" dirty="0">
              <a:solidFill>
                <a:srgbClr val="002060"/>
              </a:solidFill>
              <a:ea typeface="Open Sans" panose="020B0606030504020204" pitchFamily="34" charset="0"/>
              <a:cs typeface="Open Sans" panose="020B0606030504020204" pitchFamily="34" charset="0"/>
            </a:endParaRPr>
          </a:p>
        </p:txBody>
      </p:sp>
      <p:cxnSp>
        <p:nvCxnSpPr>
          <p:cNvPr id="6" name="Egyenes összekötő 5">
            <a:extLst>
              <a:ext uri="{FF2B5EF4-FFF2-40B4-BE49-F238E27FC236}">
                <a16:creationId xmlns:a16="http://schemas.microsoft.com/office/drawing/2014/main" id="{F2B5A38B-F1A4-46E5-A546-D8DA8D39A774}"/>
              </a:ext>
            </a:extLst>
          </p:cNvPr>
          <p:cNvCxnSpPr/>
          <p:nvPr/>
        </p:nvCxnSpPr>
        <p:spPr>
          <a:xfrm>
            <a:off x="838200" y="1145220"/>
            <a:ext cx="10676138" cy="0"/>
          </a:xfrm>
          <a:prstGeom prst="line">
            <a:avLst/>
          </a:prstGeom>
          <a:ln>
            <a:solidFill>
              <a:srgbClr val="012851"/>
            </a:solidFill>
          </a:ln>
        </p:spPr>
        <p:style>
          <a:lnRef idx="1">
            <a:schemeClr val="accent1"/>
          </a:lnRef>
          <a:fillRef idx="0">
            <a:schemeClr val="accent1"/>
          </a:fillRef>
          <a:effectRef idx="0">
            <a:schemeClr val="accent1"/>
          </a:effectRef>
          <a:fontRef idx="minor">
            <a:schemeClr val="tx1"/>
          </a:fontRef>
        </p:style>
      </p:cxnSp>
      <p:sp>
        <p:nvSpPr>
          <p:cNvPr id="7" name="Szövegdoboz 6">
            <a:extLst>
              <a:ext uri="{FF2B5EF4-FFF2-40B4-BE49-F238E27FC236}">
                <a16:creationId xmlns:a16="http://schemas.microsoft.com/office/drawing/2014/main" id="{7C606D4C-42F0-4D2C-BC92-C9B942C4BA38}"/>
              </a:ext>
            </a:extLst>
          </p:cNvPr>
          <p:cNvSpPr txBox="1"/>
          <p:nvPr/>
        </p:nvSpPr>
        <p:spPr>
          <a:xfrm>
            <a:off x="824091" y="1033677"/>
            <a:ext cx="9606200" cy="5016758"/>
          </a:xfrm>
          <a:prstGeom prst="rect">
            <a:avLst/>
          </a:prstGeom>
          <a:noFill/>
        </p:spPr>
        <p:txBody>
          <a:bodyPr wrap="square" rtlCol="0">
            <a:spAutoFit/>
          </a:bodyPr>
          <a:lstStyle/>
          <a:p>
            <a:r>
              <a:rPr lang="hu-HU" sz="20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For</a:t>
            </a:r>
            <a:r>
              <a:rPr lang="hu-HU" sz="20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hu-HU" sz="20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the</a:t>
            </a:r>
            <a:r>
              <a:rPr lang="hu-HU" sz="20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„Health and </a:t>
            </a:r>
            <a:r>
              <a:rPr lang="hu-HU" sz="20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medicine</a:t>
            </a:r>
            <a:r>
              <a:rPr lang="hu-HU" sz="20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modul:</a:t>
            </a:r>
          </a:p>
          <a:p>
            <a:pPr marL="342900" indent="-342900">
              <a:buFont typeface="Arial" panose="020B0604020202020204" pitchFamily="34" charset="0"/>
              <a:buChar char="•"/>
            </a:pPr>
            <a:r>
              <a:rPr lang="en-GB"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Student sheet 1</a:t>
            </a:r>
            <a:r>
              <a:rPr lang="hu-HU"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1</a:t>
            </a:r>
            <a:r>
              <a:rPr lang="en-GB"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a:t>
            </a:r>
            <a:r>
              <a:rPr lang="en-GB" sz="20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GB"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Can the topping of a “Dobos” cake be made </a:t>
            </a:r>
            <a:r>
              <a:rPr lang="hu-HU"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of</a:t>
            </a:r>
            <a:r>
              <a:rPr lang="en-GB"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 birch sugar?</a:t>
            </a:r>
            <a:endParaRPr lang="hu-HU" sz="20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Student sheet 1</a:t>
            </a:r>
            <a:r>
              <a:rPr lang="hu-HU"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6</a:t>
            </a:r>
            <a:r>
              <a:rPr lang="en-GB"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a:t>
            </a:r>
            <a:r>
              <a:rPr lang="en-GB" sz="20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Geyser in a bottle, or the Mentos-Cola story</a:t>
            </a:r>
            <a:endParaRPr lang="hu-HU" sz="20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Student sheet 1</a:t>
            </a:r>
            <a:r>
              <a:rPr lang="hu-HU"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7</a:t>
            </a:r>
            <a:r>
              <a:rPr lang="en-GB"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a:t>
            </a:r>
            <a:r>
              <a:rPr lang="en-GB" sz="20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GB"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Sour as vinegar</a:t>
            </a:r>
            <a:endParaRPr lang="hu-HU" sz="20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Student sheet </a:t>
            </a:r>
            <a:r>
              <a:rPr lang="hu-HU"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20: </a:t>
            </a:r>
            <a:r>
              <a:rPr lang="en-US"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Is it worth flambéing with </a:t>
            </a:r>
            <a:r>
              <a:rPr lang="hu-HU" sz="20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pure</a:t>
            </a:r>
            <a:r>
              <a:rPr lang="hu-HU"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hu-HU" sz="20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alcohol</a:t>
            </a:r>
            <a:r>
              <a:rPr lang="hu-HU"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a:t>
            </a:r>
          </a:p>
          <a:p>
            <a:pPr marL="342900" indent="-342900">
              <a:buFont typeface="Arial" panose="020B0604020202020204" pitchFamily="34" charset="0"/>
              <a:buChar char="•"/>
            </a:pPr>
            <a:r>
              <a:rPr lang="en-GB"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Student sheet </a:t>
            </a:r>
            <a:r>
              <a:rPr lang="hu-HU"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21: T</a:t>
            </a:r>
            <a:r>
              <a:rPr lang="en-US"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he sweet secret of cola</a:t>
            </a:r>
            <a:r>
              <a:rPr lang="hu-HU"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zero</a:t>
            </a:r>
            <a:endParaRPr lang="hu-HU" sz="20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Student sheet </a:t>
            </a:r>
            <a:r>
              <a:rPr lang="hu-HU"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22: H</a:t>
            </a:r>
            <a:r>
              <a:rPr lang="en-US"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ow much vitamin C is in</a:t>
            </a:r>
            <a:r>
              <a:rPr lang="hu-HU"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hu-HU" sz="20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the</a:t>
            </a:r>
            <a:r>
              <a:rPr lang="hu-HU"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orange juice? </a:t>
            </a:r>
            <a:endParaRPr lang="hu-HU" sz="20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Student sheet </a:t>
            </a:r>
            <a:r>
              <a:rPr lang="hu-HU"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23: </a:t>
            </a:r>
            <a:r>
              <a:rPr lang="en-US"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A 4000-year-old success story – </a:t>
            </a:r>
            <a:r>
              <a:rPr lang="hu-HU" sz="20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the</a:t>
            </a:r>
            <a:r>
              <a:rPr lang="hu-HU"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 A</a:t>
            </a:r>
            <a:r>
              <a:rPr lang="en-US" sz="20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spirin</a:t>
            </a:r>
            <a:r>
              <a:rPr lang="en-US"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endParaRPr lang="hu-HU" sz="20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Student sheet </a:t>
            </a:r>
            <a:r>
              <a:rPr lang="hu-HU"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24: </a:t>
            </a:r>
            <a:r>
              <a:rPr lang="hu-HU" sz="20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Chicken</a:t>
            </a:r>
            <a:r>
              <a:rPr lang="hu-HU"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hu-HU" sz="20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from</a:t>
            </a:r>
            <a:r>
              <a:rPr lang="hu-HU"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 a </a:t>
            </a:r>
            <a:r>
              <a:rPr lang="hu-HU" sz="20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boiled</a:t>
            </a:r>
            <a:r>
              <a:rPr lang="hu-HU"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hu-HU" sz="20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egg</a:t>
            </a:r>
            <a:r>
              <a:rPr lang="hu-HU"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a:t>
            </a:r>
          </a:p>
          <a:p>
            <a:r>
              <a:rPr lang="hu-HU" sz="20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For</a:t>
            </a:r>
            <a:r>
              <a:rPr lang="hu-HU" sz="20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hu-HU" sz="20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discussing</a:t>
            </a:r>
            <a:r>
              <a:rPr lang="hu-HU" sz="20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hu-HU" sz="20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environmental</a:t>
            </a:r>
            <a:r>
              <a:rPr lang="hu-HU" sz="20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hu-HU" sz="20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issues</a:t>
            </a:r>
            <a:r>
              <a:rPr lang="hu-HU" sz="20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and </a:t>
            </a:r>
            <a:r>
              <a:rPr lang="hu-HU" sz="20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sustainability</a:t>
            </a:r>
            <a:r>
              <a:rPr lang="hu-HU" sz="20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a:t>
            </a:r>
          </a:p>
          <a:p>
            <a:pPr marL="342900" indent="-342900">
              <a:buFont typeface="Arial" panose="020B0604020202020204" pitchFamily="34" charset="0"/>
              <a:buChar char="•"/>
            </a:pPr>
            <a:r>
              <a:rPr lang="en-GB"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Student sheet 3</a:t>
            </a:r>
            <a:r>
              <a:rPr lang="hu-HU"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GB"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The drowning duck</a:t>
            </a:r>
            <a:r>
              <a:rPr lang="hu-HU"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a:t>
            </a:r>
          </a:p>
          <a:p>
            <a:pPr marL="342900" indent="-342900">
              <a:buFont typeface="Arial" panose="020B0604020202020204" pitchFamily="34" charset="0"/>
              <a:buChar char="•"/>
            </a:pPr>
            <a:r>
              <a:rPr lang="en-GB"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Student sheet 10: Does acid rain harm mussels and coral reefs?</a:t>
            </a:r>
            <a:endParaRPr lang="hu-HU" sz="20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Student sheet 12: From superhero to supervillain? - Creating mountains of waste from useful plastics</a:t>
            </a:r>
            <a:endParaRPr lang="hu-HU" sz="20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Student sheet 1</a:t>
            </a:r>
            <a:r>
              <a:rPr lang="hu-HU"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4</a:t>
            </a:r>
            <a:r>
              <a:rPr lang="en-GB"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Is it possible to walk on water?</a:t>
            </a:r>
            <a:endParaRPr lang="hu-HU" sz="20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Student sheet 1</a:t>
            </a:r>
            <a:r>
              <a:rPr lang="hu-HU"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9: </a:t>
            </a:r>
            <a:r>
              <a:rPr lang="en-US"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Latte macchiato and other heterogeneous systems</a:t>
            </a:r>
            <a:endParaRPr lang="en-GB" sz="2400" dirty="0"/>
          </a:p>
        </p:txBody>
      </p:sp>
      <p:pic>
        <p:nvPicPr>
          <p:cNvPr id="10" name="Tartalom helye 14">
            <a:extLst>
              <a:ext uri="{FF2B5EF4-FFF2-40B4-BE49-F238E27FC236}">
                <a16:creationId xmlns:a16="http://schemas.microsoft.com/office/drawing/2014/main" id="{F9E9A11C-53B9-4E09-96FB-FAB945F9CB31}"/>
              </a:ext>
            </a:extLst>
          </p:cNvPr>
          <p:cNvPicPr>
            <a:picLocks noChangeAspect="1"/>
          </p:cNvPicPr>
          <p:nvPr/>
        </p:nvPicPr>
        <p:blipFill>
          <a:blip r:embed="rId2"/>
          <a:stretch>
            <a:fillRect/>
          </a:stretch>
        </p:blipFill>
        <p:spPr>
          <a:xfrm>
            <a:off x="0" y="6060587"/>
            <a:ext cx="12192000" cy="850900"/>
          </a:xfrm>
          <a:prstGeom prst="rect">
            <a:avLst/>
          </a:prstGeom>
        </p:spPr>
      </p:pic>
      <p:sp>
        <p:nvSpPr>
          <p:cNvPr id="11" name="Cím 1">
            <a:extLst>
              <a:ext uri="{FF2B5EF4-FFF2-40B4-BE49-F238E27FC236}">
                <a16:creationId xmlns:a16="http://schemas.microsoft.com/office/drawing/2014/main" id="{0B2E556E-3FCC-469A-9020-E74E90D6BEA0}"/>
              </a:ext>
            </a:extLst>
          </p:cNvPr>
          <p:cNvSpPr txBox="1">
            <a:spLocks/>
          </p:cNvSpPr>
          <p:nvPr/>
        </p:nvSpPr>
        <p:spPr>
          <a:xfrm>
            <a:off x="2240564" y="6298994"/>
            <a:ext cx="7365636" cy="3341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ECRICE 2024, </a:t>
            </a:r>
            <a:r>
              <a:rPr lang="hu-HU" sz="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Lisbon</a:t>
            </a: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hu-HU" sz="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Portugal</a:t>
            </a: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hu-HU"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06.</a:t>
            </a: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09. 2024.</a:t>
            </a:r>
            <a:endParaRPr lang="hu-HU" sz="1200"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21">
            <a:extLst>
              <a:ext uri="{FF2B5EF4-FFF2-40B4-BE49-F238E27FC236}">
                <a16:creationId xmlns:a16="http://schemas.microsoft.com/office/drawing/2014/main" id="{01607616-B22D-8342-EE3E-614BFF5C9EE4}"/>
              </a:ext>
            </a:extLst>
          </p:cNvPr>
          <p:cNvSpPr>
            <a:spLocks noChangeArrowheads="1"/>
          </p:cNvSpPr>
          <p:nvPr/>
        </p:nvSpPr>
        <p:spPr bwMode="auto">
          <a:xfrm>
            <a:off x="358774" y="27504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sp>
        <p:nvSpPr>
          <p:cNvPr id="35" name="Rectangle 56">
            <a:extLst>
              <a:ext uri="{FF2B5EF4-FFF2-40B4-BE49-F238E27FC236}">
                <a16:creationId xmlns:a16="http://schemas.microsoft.com/office/drawing/2014/main" id="{2A42B805-17C6-A01C-E858-5F5E86A7D9D7}"/>
              </a:ext>
            </a:extLst>
          </p:cNvPr>
          <p:cNvSpPr>
            <a:spLocks noChangeArrowheads="1"/>
          </p:cNvSpPr>
          <p:nvPr/>
        </p:nvSpPr>
        <p:spPr bwMode="auto">
          <a:xfrm>
            <a:off x="158309" y="-25905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sp>
        <p:nvSpPr>
          <p:cNvPr id="62" name="Rectangle 64">
            <a:extLst>
              <a:ext uri="{FF2B5EF4-FFF2-40B4-BE49-F238E27FC236}">
                <a16:creationId xmlns:a16="http://schemas.microsoft.com/office/drawing/2014/main" id="{BC1A408D-14E3-D3F2-5454-B182EBE564A4}"/>
              </a:ext>
            </a:extLst>
          </p:cNvPr>
          <p:cNvSpPr>
            <a:spLocks noChangeArrowheads="1"/>
          </p:cNvSpPr>
          <p:nvPr/>
        </p:nvSpPr>
        <p:spPr bwMode="auto">
          <a:xfrm>
            <a:off x="158309" y="19814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sp>
        <p:nvSpPr>
          <p:cNvPr id="118" name="Rectangle 134">
            <a:extLst>
              <a:ext uri="{FF2B5EF4-FFF2-40B4-BE49-F238E27FC236}">
                <a16:creationId xmlns:a16="http://schemas.microsoft.com/office/drawing/2014/main" id="{811B415E-6923-885C-A3C5-D31EB0297671}"/>
              </a:ext>
            </a:extLst>
          </p:cNvPr>
          <p:cNvSpPr>
            <a:spLocks noChangeArrowheads="1"/>
          </p:cNvSpPr>
          <p:nvPr/>
        </p:nvSpPr>
        <p:spPr bwMode="auto">
          <a:xfrm>
            <a:off x="5641145" y="370958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pic>
        <p:nvPicPr>
          <p:cNvPr id="4" name="Picture 2" descr="Blue text on a white background">
            <a:extLst>
              <a:ext uri="{FF2B5EF4-FFF2-40B4-BE49-F238E27FC236}">
                <a16:creationId xmlns:a16="http://schemas.microsoft.com/office/drawing/2014/main" id="{E05DADDA-930F-4CA2-079D-5465BD86D19F}"/>
              </a:ext>
            </a:extLst>
          </p:cNvPr>
          <p:cNvPicPr>
            <a:picLocks noChangeAspect="1"/>
          </p:cNvPicPr>
          <p:nvPr/>
        </p:nvPicPr>
        <p:blipFill>
          <a:blip r:embed="rId3"/>
          <a:stretch>
            <a:fillRect/>
          </a:stretch>
        </p:blipFill>
        <p:spPr>
          <a:xfrm>
            <a:off x="9762640" y="5122035"/>
            <a:ext cx="2429360" cy="509668"/>
          </a:xfrm>
          <a:prstGeom prst="rect">
            <a:avLst/>
          </a:prstGeom>
        </p:spPr>
      </p:pic>
      <p:pic>
        <p:nvPicPr>
          <p:cNvPr id="8" name="Kép 7">
            <a:extLst>
              <a:ext uri="{FF2B5EF4-FFF2-40B4-BE49-F238E27FC236}">
                <a16:creationId xmlns:a16="http://schemas.microsoft.com/office/drawing/2014/main" id="{616FB739-FC87-CCB8-383F-5BB9682A9E03}"/>
              </a:ext>
            </a:extLst>
          </p:cNvPr>
          <p:cNvPicPr>
            <a:picLocks noChangeAspect="1"/>
          </p:cNvPicPr>
          <p:nvPr/>
        </p:nvPicPr>
        <p:blipFill>
          <a:blip r:embed="rId4"/>
          <a:stretch>
            <a:fillRect/>
          </a:stretch>
        </p:blipFill>
        <p:spPr>
          <a:xfrm>
            <a:off x="9762640" y="1773005"/>
            <a:ext cx="2419350" cy="2819400"/>
          </a:xfrm>
          <a:prstGeom prst="rect">
            <a:avLst/>
          </a:prstGeom>
        </p:spPr>
      </p:pic>
    </p:spTree>
    <p:extLst>
      <p:ext uri="{BB962C8B-B14F-4D97-AF65-F5344CB8AC3E}">
        <p14:creationId xmlns:p14="http://schemas.microsoft.com/office/powerpoint/2010/main" val="1939421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white paper on a white tray&#10;&#10;Description automatically generated">
            <a:extLst>
              <a:ext uri="{FF2B5EF4-FFF2-40B4-BE49-F238E27FC236}">
                <a16:creationId xmlns:a16="http://schemas.microsoft.com/office/drawing/2014/main" id="{AAB0C292-31DD-BA42-357F-7BE17579C599}"/>
              </a:ext>
            </a:extLst>
          </p:cNvPr>
          <p:cNvPicPr>
            <a:picLocks noChangeAspect="1"/>
          </p:cNvPicPr>
          <p:nvPr/>
        </p:nvPicPr>
        <p:blipFill>
          <a:blip r:embed="rId2"/>
          <a:stretch>
            <a:fillRect/>
          </a:stretch>
        </p:blipFill>
        <p:spPr>
          <a:xfrm>
            <a:off x="5440300" y="778746"/>
            <a:ext cx="1869002" cy="3312062"/>
          </a:xfrm>
          <a:prstGeom prst="rect">
            <a:avLst/>
          </a:prstGeom>
        </p:spPr>
      </p:pic>
      <p:pic>
        <p:nvPicPr>
          <p:cNvPr id="21" name="Picture 20" descr="A group of students in a classroom&#10;&#10;Description automatically generated">
            <a:extLst>
              <a:ext uri="{FF2B5EF4-FFF2-40B4-BE49-F238E27FC236}">
                <a16:creationId xmlns:a16="http://schemas.microsoft.com/office/drawing/2014/main" id="{6974D97B-A4CB-0C93-45E7-0B26B097E6D1}"/>
              </a:ext>
            </a:extLst>
          </p:cNvPr>
          <p:cNvPicPr>
            <a:picLocks noChangeAspect="1"/>
          </p:cNvPicPr>
          <p:nvPr/>
        </p:nvPicPr>
        <p:blipFill>
          <a:blip r:embed="rId3"/>
          <a:stretch>
            <a:fillRect/>
          </a:stretch>
        </p:blipFill>
        <p:spPr>
          <a:xfrm>
            <a:off x="7024660" y="796997"/>
            <a:ext cx="5163079" cy="3872309"/>
          </a:xfrm>
          <a:prstGeom prst="rect">
            <a:avLst/>
          </a:prstGeom>
        </p:spPr>
      </p:pic>
      <p:sp>
        <p:nvSpPr>
          <p:cNvPr id="3" name="Szövegdoboz 2">
            <a:extLst>
              <a:ext uri="{FF2B5EF4-FFF2-40B4-BE49-F238E27FC236}">
                <a16:creationId xmlns:a16="http://schemas.microsoft.com/office/drawing/2014/main" id="{11DD2953-3B3C-412C-83B3-53E08D6E6A91}"/>
              </a:ext>
            </a:extLst>
          </p:cNvPr>
          <p:cNvSpPr txBox="1"/>
          <p:nvPr/>
        </p:nvSpPr>
        <p:spPr>
          <a:xfrm>
            <a:off x="665582" y="186300"/>
            <a:ext cx="10515600" cy="584775"/>
          </a:xfrm>
          <a:prstGeom prst="rect">
            <a:avLst/>
          </a:prstGeom>
          <a:noFill/>
        </p:spPr>
        <p:txBody>
          <a:bodyPr wrap="square" rtlCol="0">
            <a:spAutoFit/>
          </a:bodyPr>
          <a:lstStyle/>
          <a:p>
            <a:r>
              <a:rPr lang="hu-HU" sz="3200" dirty="0">
                <a:solidFill>
                  <a:srgbClr val="012851"/>
                </a:solidFill>
                <a:latin typeface="Open Sans" panose="020B0606030504020204" pitchFamily="34" charset="0"/>
                <a:ea typeface="Open Sans" panose="020B0606030504020204" pitchFamily="34" charset="0"/>
                <a:cs typeface="Open Sans" panose="020B0606030504020204" pitchFamily="34" charset="0"/>
              </a:rPr>
              <a:t>II.4. </a:t>
            </a:r>
            <a:r>
              <a:rPr lang="hu-HU" sz="3200" dirty="0" err="1">
                <a:solidFill>
                  <a:srgbClr val="012851"/>
                </a:solidFill>
                <a:latin typeface="Open Sans" panose="020B0606030504020204" pitchFamily="34" charset="0"/>
                <a:ea typeface="Open Sans" panose="020B0606030504020204" pitchFamily="34" charset="0"/>
                <a:cs typeface="Open Sans" panose="020B0606030504020204" pitchFamily="34" charset="0"/>
              </a:rPr>
              <a:t>Examples</a:t>
            </a:r>
            <a:r>
              <a:rPr lang="hu-HU" sz="3200" dirty="0">
                <a:solidFill>
                  <a:srgbClr val="012851"/>
                </a:solidFill>
                <a:latin typeface="Open Sans" panose="020B0606030504020204" pitchFamily="34" charset="0"/>
                <a:ea typeface="Open Sans" panose="020B0606030504020204" pitchFamily="34" charset="0"/>
                <a:cs typeface="Open Sans" panose="020B0606030504020204" pitchFamily="34" charset="0"/>
              </a:rPr>
              <a:t> of </a:t>
            </a:r>
            <a:r>
              <a:rPr lang="hu-HU" sz="3200" dirty="0" err="1">
                <a:solidFill>
                  <a:srgbClr val="012851"/>
                </a:solidFill>
                <a:latin typeface="Open Sans" panose="020B0606030504020204" pitchFamily="34" charset="0"/>
                <a:ea typeface="Open Sans" panose="020B0606030504020204" pitchFamily="34" charset="0"/>
                <a:cs typeface="Open Sans" panose="020B0606030504020204" pitchFamily="34" charset="0"/>
              </a:rPr>
              <a:t>students</a:t>
            </a:r>
            <a:r>
              <a:rPr lang="hu-HU" sz="3200" dirty="0">
                <a:solidFill>
                  <a:srgbClr val="012851"/>
                </a:solidFill>
                <a:latin typeface="Open Sans" panose="020B0606030504020204" pitchFamily="34" charset="0"/>
                <a:ea typeface="Open Sans" panose="020B0606030504020204" pitchFamily="34" charset="0"/>
                <a:cs typeface="Open Sans" panose="020B0606030504020204" pitchFamily="34" charset="0"/>
              </a:rPr>
              <a:t> </a:t>
            </a:r>
            <a:r>
              <a:rPr lang="hu-HU" sz="3200" dirty="0" err="1">
                <a:solidFill>
                  <a:srgbClr val="012851"/>
                </a:solidFill>
                <a:latin typeface="Open Sans" panose="020B0606030504020204" pitchFamily="34" charset="0"/>
                <a:ea typeface="Open Sans" panose="020B0606030504020204" pitchFamily="34" charset="0"/>
                <a:cs typeface="Open Sans" panose="020B0606030504020204" pitchFamily="34" charset="0"/>
              </a:rPr>
              <a:t>doing</a:t>
            </a:r>
            <a:r>
              <a:rPr lang="hu-HU" sz="3200" dirty="0">
                <a:solidFill>
                  <a:srgbClr val="012851"/>
                </a:solidFill>
                <a:latin typeface="Open Sans" panose="020B0606030504020204" pitchFamily="34" charset="0"/>
                <a:ea typeface="Open Sans" panose="020B0606030504020204" pitchFamily="34" charset="0"/>
                <a:cs typeface="Open Sans" panose="020B0606030504020204" pitchFamily="34" charset="0"/>
              </a:rPr>
              <a:t> </a:t>
            </a:r>
            <a:r>
              <a:rPr lang="hu-HU" sz="3200" dirty="0" err="1">
                <a:solidFill>
                  <a:srgbClr val="012851"/>
                </a:solidFill>
                <a:latin typeface="Open Sans" panose="020B0606030504020204" pitchFamily="34" charset="0"/>
                <a:ea typeface="Open Sans" panose="020B0606030504020204" pitchFamily="34" charset="0"/>
                <a:cs typeface="Open Sans" panose="020B0606030504020204" pitchFamily="34" charset="0"/>
              </a:rPr>
              <a:t>the</a:t>
            </a:r>
            <a:r>
              <a:rPr lang="hu-HU" sz="3200" dirty="0">
                <a:solidFill>
                  <a:srgbClr val="012851"/>
                </a:solidFill>
                <a:latin typeface="Open Sans" panose="020B0606030504020204" pitchFamily="34" charset="0"/>
                <a:ea typeface="Open Sans" panose="020B0606030504020204" pitchFamily="34" charset="0"/>
                <a:cs typeface="Open Sans" panose="020B0606030504020204" pitchFamily="34" charset="0"/>
              </a:rPr>
              <a:t> </a:t>
            </a:r>
            <a:r>
              <a:rPr lang="hu-HU" sz="3200" dirty="0" err="1">
                <a:solidFill>
                  <a:srgbClr val="012851"/>
                </a:solidFill>
                <a:latin typeface="Open Sans" panose="020B0606030504020204" pitchFamily="34" charset="0"/>
                <a:ea typeface="Open Sans" panose="020B0606030504020204" pitchFamily="34" charset="0"/>
                <a:cs typeface="Open Sans" panose="020B0606030504020204" pitchFamily="34" charset="0"/>
              </a:rPr>
              <a:t>experiments</a:t>
            </a:r>
            <a:endParaRPr lang="hu-HU" sz="3200" dirty="0">
              <a:solidFill>
                <a:srgbClr val="012851"/>
              </a:solidFill>
              <a:ea typeface="Open Sans" panose="020B0606030504020204" pitchFamily="34" charset="0"/>
              <a:cs typeface="Open Sans" panose="020B0606030504020204" pitchFamily="34" charset="0"/>
            </a:endParaRPr>
          </a:p>
        </p:txBody>
      </p:sp>
      <p:cxnSp>
        <p:nvCxnSpPr>
          <p:cNvPr id="6" name="Egyenes összekötő 5">
            <a:extLst>
              <a:ext uri="{FF2B5EF4-FFF2-40B4-BE49-F238E27FC236}">
                <a16:creationId xmlns:a16="http://schemas.microsoft.com/office/drawing/2014/main" id="{F2B5A38B-F1A4-46E5-A546-D8DA8D39A774}"/>
              </a:ext>
            </a:extLst>
          </p:cNvPr>
          <p:cNvCxnSpPr/>
          <p:nvPr/>
        </p:nvCxnSpPr>
        <p:spPr>
          <a:xfrm>
            <a:off x="838200" y="1145220"/>
            <a:ext cx="10676138" cy="0"/>
          </a:xfrm>
          <a:prstGeom prst="line">
            <a:avLst/>
          </a:prstGeom>
          <a:ln>
            <a:solidFill>
              <a:srgbClr val="012851"/>
            </a:solidFill>
          </a:ln>
        </p:spPr>
        <p:style>
          <a:lnRef idx="1">
            <a:schemeClr val="accent1"/>
          </a:lnRef>
          <a:fillRef idx="0">
            <a:schemeClr val="accent1"/>
          </a:fillRef>
          <a:effectRef idx="0">
            <a:schemeClr val="accent1"/>
          </a:effectRef>
          <a:fontRef idx="minor">
            <a:schemeClr val="tx1"/>
          </a:fontRef>
        </p:style>
      </p:cxnSp>
      <p:pic>
        <p:nvPicPr>
          <p:cNvPr id="10" name="Tartalom helye 14">
            <a:extLst>
              <a:ext uri="{FF2B5EF4-FFF2-40B4-BE49-F238E27FC236}">
                <a16:creationId xmlns:a16="http://schemas.microsoft.com/office/drawing/2014/main" id="{F9E9A11C-53B9-4E09-96FB-FAB945F9CB31}"/>
              </a:ext>
            </a:extLst>
          </p:cNvPr>
          <p:cNvPicPr>
            <a:picLocks noChangeAspect="1"/>
          </p:cNvPicPr>
          <p:nvPr/>
        </p:nvPicPr>
        <p:blipFill>
          <a:blip r:embed="rId4"/>
          <a:stretch>
            <a:fillRect/>
          </a:stretch>
        </p:blipFill>
        <p:spPr>
          <a:xfrm>
            <a:off x="0" y="6101437"/>
            <a:ext cx="12192000" cy="850900"/>
          </a:xfrm>
          <a:prstGeom prst="rect">
            <a:avLst/>
          </a:prstGeom>
        </p:spPr>
      </p:pic>
      <p:sp>
        <p:nvSpPr>
          <p:cNvPr id="11" name="Cím 1">
            <a:extLst>
              <a:ext uri="{FF2B5EF4-FFF2-40B4-BE49-F238E27FC236}">
                <a16:creationId xmlns:a16="http://schemas.microsoft.com/office/drawing/2014/main" id="{0B2E556E-3FCC-469A-9020-E74E90D6BEA0}"/>
              </a:ext>
            </a:extLst>
          </p:cNvPr>
          <p:cNvSpPr txBox="1">
            <a:spLocks/>
          </p:cNvSpPr>
          <p:nvPr/>
        </p:nvSpPr>
        <p:spPr>
          <a:xfrm>
            <a:off x="2240564" y="6298994"/>
            <a:ext cx="7365636" cy="3341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ECRICE 2024, </a:t>
            </a:r>
            <a:r>
              <a:rPr lang="hu-HU" sz="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Lisbon</a:t>
            </a: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hu-HU" sz="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Portugal</a:t>
            </a: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hu-HU"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06.</a:t>
            </a:r>
            <a:r>
              <a:rPr lang="hu-HU"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09. 2024.</a:t>
            </a:r>
            <a:endParaRPr lang="hu-HU" sz="1200"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21">
            <a:extLst>
              <a:ext uri="{FF2B5EF4-FFF2-40B4-BE49-F238E27FC236}">
                <a16:creationId xmlns:a16="http://schemas.microsoft.com/office/drawing/2014/main" id="{01607616-B22D-8342-EE3E-614BFF5C9EE4}"/>
              </a:ext>
            </a:extLst>
          </p:cNvPr>
          <p:cNvSpPr>
            <a:spLocks noChangeArrowheads="1"/>
          </p:cNvSpPr>
          <p:nvPr/>
        </p:nvSpPr>
        <p:spPr bwMode="auto">
          <a:xfrm>
            <a:off x="358774" y="15765"/>
            <a:ext cx="1164272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hu-HU"/>
          </a:p>
        </p:txBody>
      </p:sp>
      <p:pic>
        <p:nvPicPr>
          <p:cNvPr id="15" name="Picture 14" descr="A group of people in lab coats&#10;&#10;Description automatically generated">
            <a:extLst>
              <a:ext uri="{FF2B5EF4-FFF2-40B4-BE49-F238E27FC236}">
                <a16:creationId xmlns:a16="http://schemas.microsoft.com/office/drawing/2014/main" id="{3976B1F0-C8FC-A7D8-D001-B19010B74026}"/>
              </a:ext>
            </a:extLst>
          </p:cNvPr>
          <p:cNvPicPr>
            <a:picLocks noChangeAspect="1"/>
          </p:cNvPicPr>
          <p:nvPr/>
        </p:nvPicPr>
        <p:blipFill>
          <a:blip r:embed="rId5"/>
          <a:stretch>
            <a:fillRect/>
          </a:stretch>
        </p:blipFill>
        <p:spPr>
          <a:xfrm>
            <a:off x="0" y="756563"/>
            <a:ext cx="5595527" cy="3510919"/>
          </a:xfrm>
          <a:prstGeom prst="rect">
            <a:avLst/>
          </a:prstGeom>
        </p:spPr>
      </p:pic>
      <p:pic>
        <p:nvPicPr>
          <p:cNvPr id="17" name="Picture 16" descr="A group of people in a classroom&#10;&#10;Description automatically generated">
            <a:extLst>
              <a:ext uri="{FF2B5EF4-FFF2-40B4-BE49-F238E27FC236}">
                <a16:creationId xmlns:a16="http://schemas.microsoft.com/office/drawing/2014/main" id="{0862721B-1DD5-F40C-741A-DF766323CF7A}"/>
              </a:ext>
            </a:extLst>
          </p:cNvPr>
          <p:cNvPicPr>
            <a:picLocks noChangeAspect="1"/>
          </p:cNvPicPr>
          <p:nvPr/>
        </p:nvPicPr>
        <p:blipFill>
          <a:blip r:embed="rId6"/>
          <a:stretch>
            <a:fillRect/>
          </a:stretch>
        </p:blipFill>
        <p:spPr>
          <a:xfrm>
            <a:off x="5440300" y="3059189"/>
            <a:ext cx="6751703" cy="3114625"/>
          </a:xfrm>
          <a:prstGeom prst="rect">
            <a:avLst/>
          </a:prstGeom>
        </p:spPr>
      </p:pic>
      <p:pic>
        <p:nvPicPr>
          <p:cNvPr id="19" name="Picture 18" descr="A group of young women in lab coats&#10;&#10;Description automatically generated">
            <a:extLst>
              <a:ext uri="{FF2B5EF4-FFF2-40B4-BE49-F238E27FC236}">
                <a16:creationId xmlns:a16="http://schemas.microsoft.com/office/drawing/2014/main" id="{88F8A940-787D-4D19-1E6C-7851F2A96A0E}"/>
              </a:ext>
            </a:extLst>
          </p:cNvPr>
          <p:cNvPicPr>
            <a:picLocks noChangeAspect="1"/>
          </p:cNvPicPr>
          <p:nvPr/>
        </p:nvPicPr>
        <p:blipFill>
          <a:blip r:embed="rId7"/>
          <a:stretch>
            <a:fillRect/>
          </a:stretch>
        </p:blipFill>
        <p:spPr>
          <a:xfrm>
            <a:off x="0" y="3659870"/>
            <a:ext cx="5440300" cy="2509662"/>
          </a:xfrm>
          <a:prstGeom prst="rect">
            <a:avLst/>
          </a:prstGeom>
        </p:spPr>
      </p:pic>
    </p:spTree>
    <p:extLst>
      <p:ext uri="{BB962C8B-B14F-4D97-AF65-F5344CB8AC3E}">
        <p14:creationId xmlns:p14="http://schemas.microsoft.com/office/powerpoint/2010/main" val="3063491594"/>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5201</TotalTime>
  <Words>3169</Words>
  <Application>Microsoft Office PowerPoint</Application>
  <PresentationFormat>Widescreen</PresentationFormat>
  <Paragraphs>372</Paragraphs>
  <Slides>23</Slides>
  <Notes>7</Notes>
  <HiddenSlides>4</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AdvOT8608a8d1+22</vt:lpstr>
      <vt:lpstr>Arial</vt:lpstr>
      <vt:lpstr>Calibri</vt:lpstr>
      <vt:lpstr>Calibri Light</vt:lpstr>
      <vt:lpstr>Cambria Math</vt:lpstr>
      <vt:lpstr>Courier New</vt:lpstr>
      <vt:lpstr>Open Sans</vt:lpstr>
      <vt:lpstr>Times New Roman</vt:lpstr>
      <vt:lpstr>Wingdings</vt:lpstr>
      <vt:lpstr>Office-téma</vt:lpstr>
      <vt:lpstr>PowerPoint Presentation</vt:lpstr>
      <vt:lpstr>PowerPoint Presentation</vt:lpstr>
      <vt:lpstr>PowerPoint Presentation</vt:lpstr>
      <vt:lpstr>PowerPoint Presentation</vt:lpstr>
      <vt:lpstr>II.2. Research model and questions from September 2021 </vt:lpstr>
      <vt:lpstr>PowerPoint Presentation</vt:lpstr>
      <vt:lpstr>PowerPoint Presentation</vt:lpstr>
      <vt:lpstr>PowerPoint Presentation</vt:lpstr>
      <vt:lpstr>PowerPoint Presentation</vt:lpstr>
      <vt:lpstr>PowerPoint Presentation</vt:lpstr>
      <vt:lpstr>PowerPoint Presentation</vt:lpstr>
      <vt:lpstr>II.5. Statistical methods</vt:lpstr>
      <vt:lpstr>II.5. Partial eta-squared (PES)</vt:lpstr>
      <vt:lpstr>III.1.a) Sample of students filling in all the 4 tests till now</vt:lpstr>
      <vt:lpstr>III.1.a) Cohen’s d effect sizes (N=603), calculated from the mean differences between two tests and their standard deviations </vt:lpstr>
      <vt:lpstr>III.1.b) Effect sizes (PES), (N=603) of the assumed parameters and the covariant on the students’ scores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PREZENTÁCIÓ CÍME prezentáció alcíme</dc:title>
  <dc:creator>Microsoft Office User</dc:creator>
  <cp:lastModifiedBy>Dr. Szalay Luca</cp:lastModifiedBy>
  <cp:revision>251</cp:revision>
  <dcterms:created xsi:type="dcterms:W3CDTF">2021-07-01T15:39:11Z</dcterms:created>
  <dcterms:modified xsi:type="dcterms:W3CDTF">2024-09-06T07:18:27Z</dcterms:modified>
</cp:coreProperties>
</file>