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60" r:id="rId3"/>
    <p:sldId id="265" r:id="rId4"/>
    <p:sldId id="360" r:id="rId5"/>
    <p:sldId id="371" r:id="rId6"/>
    <p:sldId id="356" r:id="rId7"/>
    <p:sldId id="362" r:id="rId8"/>
    <p:sldId id="364" r:id="rId9"/>
    <p:sldId id="358" r:id="rId10"/>
    <p:sldId id="372" r:id="rId11"/>
    <p:sldId id="365" r:id="rId12"/>
    <p:sldId id="367" r:id="rId13"/>
    <p:sldId id="368" r:id="rId14"/>
    <p:sldId id="369" r:id="rId15"/>
    <p:sldId id="370" r:id="rId16"/>
    <p:sldId id="366" r:id="rId17"/>
    <p:sldId id="361" r:id="rId18"/>
    <p:sldId id="264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63"/>
    <a:srgbClr val="012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6" autoAdjust="0"/>
    <p:restoredTop sz="92950" autoAdjust="0"/>
  </p:normalViewPr>
  <p:slideViewPr>
    <p:cSldViewPr snapToGrid="0" snapToObjects="1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wnloads\2023_06_22_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wnloads\2023_06_22_Comparis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wnloads\2023_06_22_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875150591532958E-2"/>
          <c:y val="4.1616108863794E-2"/>
          <c:w val="0.91284714553814694"/>
          <c:h val="0.766651895589665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'Feladattípus kipróbálás'!$C$3</c:f>
              <c:strCache>
                <c:ptCount val="1"/>
                <c:pt idx="0">
                  <c:v>Pre-service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'Feladattípus kipróbálás'!$B$4:$B$6</c:f>
              <c:strCache>
                <c:ptCount val="3"/>
                <c:pt idx="0">
                  <c:v>Type 1</c:v>
                </c:pt>
                <c:pt idx="1">
                  <c:v>Type 2</c:v>
                </c:pt>
                <c:pt idx="2">
                  <c:v>Type 3</c:v>
                </c:pt>
              </c:strCache>
            </c:strRef>
          </c:cat>
          <c:val>
            <c:numRef>
              <c:f>'Feladattípus kipróbálás'!$C$4:$C$6</c:f>
              <c:numCache>
                <c:formatCode>General</c:formatCode>
                <c:ptCount val="3"/>
                <c:pt idx="0">
                  <c:v>3</c:v>
                </c:pt>
                <c:pt idx="1">
                  <c:v>11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7-4D0F-B559-1BA73C786FDB}"/>
            </c:ext>
          </c:extLst>
        </c:ser>
        <c:ser>
          <c:idx val="1"/>
          <c:order val="1"/>
          <c:tx>
            <c:strRef>
              <c:f>'Feladattípus kipróbálás'!$D$3</c:f>
              <c:strCache>
                <c:ptCount val="1"/>
                <c:pt idx="0">
                  <c:v>In-service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'Feladattípus kipróbálás'!$B$4:$B$6</c:f>
              <c:strCache>
                <c:ptCount val="3"/>
                <c:pt idx="0">
                  <c:v>Type 1</c:v>
                </c:pt>
                <c:pt idx="1">
                  <c:v>Type 2</c:v>
                </c:pt>
                <c:pt idx="2">
                  <c:v>Type 3</c:v>
                </c:pt>
              </c:strCache>
            </c:strRef>
          </c:cat>
          <c:val>
            <c:numRef>
              <c:f>'Feladattípus kipróbálás'!$D$4:$D$6</c:f>
              <c:numCache>
                <c:formatCode>General</c:formatCode>
                <c:ptCount val="3"/>
                <c:pt idx="0">
                  <c:v>74</c:v>
                </c:pt>
                <c:pt idx="1">
                  <c:v>54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B7-4D0F-B559-1BA73C786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3146079"/>
        <c:axId val="521838303"/>
        <c:axId val="306171087"/>
      </c:bar3DChart>
      <c:catAx>
        <c:axId val="52314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21838303"/>
        <c:crosses val="autoZero"/>
        <c:auto val="1"/>
        <c:lblAlgn val="ctr"/>
        <c:lblOffset val="100"/>
        <c:noMultiLvlLbl val="0"/>
      </c:catAx>
      <c:valAx>
        <c:axId val="521838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23146079"/>
        <c:crosses val="autoZero"/>
        <c:crossBetween val="between"/>
        <c:majorUnit val="10"/>
      </c:valAx>
      <c:serAx>
        <c:axId val="306171087"/>
        <c:scaling>
          <c:orientation val="minMax"/>
        </c:scaling>
        <c:delete val="1"/>
        <c:axPos val="b"/>
        <c:majorTickMark val="none"/>
        <c:minorTickMark val="none"/>
        <c:tickLblPos val="nextTo"/>
        <c:crossAx val="521838303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29512172401269"/>
          <c:y val="0.85746983338881033"/>
          <c:w val="0.38140975655197462"/>
          <c:h val="7.22479884826592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'Használható indok'!$C$61</c:f>
              <c:strCache>
                <c:ptCount val="1"/>
                <c:pt idx="0">
                  <c:v>Pre-service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'Használható indok'!$B$62:$B$71</c:f>
              <c:strCache>
                <c:ptCount val="10"/>
                <c:pt idx="0">
                  <c:v>It can be done with household supplies.</c:v>
                </c:pt>
                <c:pt idx="1">
                  <c:v>The experiments are simple to carry out.</c:v>
                </c:pt>
                <c:pt idx="2">
                  <c:v>The experiments are easy to design.</c:v>
                </c:pt>
                <c:pt idx="3">
                  <c:v>Students gain useful knowledge.</c:v>
                </c:pt>
                <c:pt idx="4">
                  <c:v>The experiments are spectacular.</c:v>
                </c:pt>
                <c:pt idx="5">
                  <c:v>It is an experience for the students.</c:v>
                </c:pt>
                <c:pt idx="6">
                  <c:v>The phenomenon has everyday implications.</c:v>
                </c:pt>
                <c:pt idx="7">
                  <c:v>Quantitative correlation also appears.</c:v>
                </c:pt>
                <c:pt idx="8">
                  <c:v>It also raises an environmental problem.</c:v>
                </c:pt>
                <c:pt idx="9">
                  <c:v>It is motivating.</c:v>
                </c:pt>
              </c:strCache>
            </c:strRef>
          </c:cat>
          <c:val>
            <c:numRef>
              <c:f>'Használható indok'!$C$62:$C$71</c:f>
              <c:numCache>
                <c:formatCode>General</c:formatCode>
                <c:ptCount val="10"/>
                <c:pt idx="0">
                  <c:v>25</c:v>
                </c:pt>
                <c:pt idx="1">
                  <c:v>17</c:v>
                </c:pt>
                <c:pt idx="2">
                  <c:v>17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4</c:v>
                </c:pt>
                <c:pt idx="8">
                  <c:v>4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A8-49BF-B22E-C1013C905B57}"/>
            </c:ext>
          </c:extLst>
        </c:ser>
        <c:ser>
          <c:idx val="1"/>
          <c:order val="1"/>
          <c:tx>
            <c:strRef>
              <c:f>'Használható indok'!$D$61</c:f>
              <c:strCache>
                <c:ptCount val="1"/>
                <c:pt idx="0">
                  <c:v>In-service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'Használható indok'!$B$62:$B$71</c:f>
              <c:strCache>
                <c:ptCount val="10"/>
                <c:pt idx="0">
                  <c:v>It can be done with household supplies.</c:v>
                </c:pt>
                <c:pt idx="1">
                  <c:v>The experiments are simple to carry out.</c:v>
                </c:pt>
                <c:pt idx="2">
                  <c:v>The experiments are easy to design.</c:v>
                </c:pt>
                <c:pt idx="3">
                  <c:v>Students gain useful knowledge.</c:v>
                </c:pt>
                <c:pt idx="4">
                  <c:v>The experiments are spectacular.</c:v>
                </c:pt>
                <c:pt idx="5">
                  <c:v>It is an experience for the students.</c:v>
                </c:pt>
                <c:pt idx="6">
                  <c:v>The phenomenon has everyday implications.</c:v>
                </c:pt>
                <c:pt idx="7">
                  <c:v>Quantitative correlation also appears.</c:v>
                </c:pt>
                <c:pt idx="8">
                  <c:v>It also raises an environmental problem.</c:v>
                </c:pt>
                <c:pt idx="9">
                  <c:v>It is motivating.</c:v>
                </c:pt>
              </c:strCache>
            </c:strRef>
          </c:cat>
          <c:val>
            <c:numRef>
              <c:f>'Használható indok'!$D$62:$D$71</c:f>
              <c:numCache>
                <c:formatCode>General</c:formatCode>
                <c:ptCount val="10"/>
                <c:pt idx="0">
                  <c:v>3</c:v>
                </c:pt>
                <c:pt idx="1">
                  <c:v>12</c:v>
                </c:pt>
                <c:pt idx="2">
                  <c:v>8</c:v>
                </c:pt>
                <c:pt idx="3">
                  <c:v>4</c:v>
                </c:pt>
                <c:pt idx="4">
                  <c:v>17</c:v>
                </c:pt>
                <c:pt idx="5">
                  <c:v>10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A8-49BF-B22E-C1013C905B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98583120"/>
        <c:axId val="698667840"/>
      </c:barChart>
      <c:catAx>
        <c:axId val="698583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98667840"/>
        <c:crosses val="autoZero"/>
        <c:auto val="1"/>
        <c:lblAlgn val="ctr"/>
        <c:lblOffset val="100"/>
        <c:noMultiLvlLbl val="0"/>
      </c:catAx>
      <c:valAx>
        <c:axId val="69866784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9858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'Nehezen használható indok'!$C$41</c:f>
              <c:strCache>
                <c:ptCount val="1"/>
                <c:pt idx="0">
                  <c:v>Pre-service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'Nehezen használható indok'!$B$42:$B$51</c:f>
              <c:strCache>
                <c:ptCount val="10"/>
                <c:pt idx="0">
                  <c:v>It is complicated for the age group.</c:v>
                </c:pt>
                <c:pt idx="1">
                  <c:v>The experiment is difficult to design.</c:v>
                </c:pt>
                <c:pt idx="2">
                  <c:v>The experiment is an accident/fire hazard.</c:v>
                </c:pt>
                <c:pt idx="3">
                  <c:v>It requires a lot of equipment.</c:v>
                </c:pt>
                <c:pt idx="4">
                  <c:v>It is boring, less spectacular.</c:v>
                </c:pt>
                <c:pt idx="5">
                  <c:v>It is time-consuming.</c:v>
                </c:pt>
                <c:pt idx="6">
                  <c:v>It is time-consuming to prepare.</c:v>
                </c:pt>
                <c:pt idx="7">
                  <c:v>Material demand is high and/or costly.</c:v>
                </c:pt>
                <c:pt idx="8">
                  <c:v>Too simple, for a younger age group.</c:v>
                </c:pt>
                <c:pt idx="9">
                  <c:v>Design is based on known knowledge.</c:v>
                </c:pt>
              </c:strCache>
            </c:strRef>
          </c:cat>
          <c:val>
            <c:numRef>
              <c:f>'Nehezen használható indok'!$C$42:$C$51</c:f>
              <c:numCache>
                <c:formatCode>General</c:formatCode>
                <c:ptCount val="10"/>
                <c:pt idx="0">
                  <c:v>11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17-4F73-8727-FFD517B2B364}"/>
            </c:ext>
          </c:extLst>
        </c:ser>
        <c:ser>
          <c:idx val="1"/>
          <c:order val="1"/>
          <c:tx>
            <c:strRef>
              <c:f>'Nehezen használható indok'!$D$41</c:f>
              <c:strCache>
                <c:ptCount val="1"/>
                <c:pt idx="0">
                  <c:v>In-service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'Nehezen használható indok'!$B$42:$B$51</c:f>
              <c:strCache>
                <c:ptCount val="10"/>
                <c:pt idx="0">
                  <c:v>It is complicated for the age group.</c:v>
                </c:pt>
                <c:pt idx="1">
                  <c:v>The experiment is difficult to design.</c:v>
                </c:pt>
                <c:pt idx="2">
                  <c:v>The experiment is an accident/fire hazard.</c:v>
                </c:pt>
                <c:pt idx="3">
                  <c:v>It requires a lot of equipment.</c:v>
                </c:pt>
                <c:pt idx="4">
                  <c:v>It is boring, less spectacular.</c:v>
                </c:pt>
                <c:pt idx="5">
                  <c:v>It is time-consuming.</c:v>
                </c:pt>
                <c:pt idx="6">
                  <c:v>It is time-consuming to prepare.</c:v>
                </c:pt>
                <c:pt idx="7">
                  <c:v>Material demand is high and/or costly.</c:v>
                </c:pt>
                <c:pt idx="8">
                  <c:v>Too simple, for a younger age group.</c:v>
                </c:pt>
                <c:pt idx="9">
                  <c:v>Design is based on known knowledge.</c:v>
                </c:pt>
              </c:strCache>
            </c:strRef>
          </c:cat>
          <c:val>
            <c:numRef>
              <c:f>'Nehezen használható indok'!$D$42:$D$51</c:f>
              <c:numCache>
                <c:formatCode>General</c:formatCode>
                <c:ptCount val="10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  <c:pt idx="4">
                  <c:v>2</c:v>
                </c:pt>
                <c:pt idx="5">
                  <c:v>7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17-4F73-8727-FFD517B2B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84838304"/>
        <c:axId val="700453680"/>
      </c:barChart>
      <c:catAx>
        <c:axId val="7848383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00453680"/>
        <c:crosses val="autoZero"/>
        <c:auto val="1"/>
        <c:lblAlgn val="ctr"/>
        <c:lblOffset val="100"/>
        <c:noMultiLvlLbl val="0"/>
      </c:catAx>
      <c:valAx>
        <c:axId val="70045368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8483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'Fejlesztő feladat'!$C$63</c:f>
              <c:strCache>
                <c:ptCount val="1"/>
                <c:pt idx="0">
                  <c:v>Pre-service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'Fejlesztő feladat'!$B$64:$B$69</c:f>
              <c:strCache>
                <c:ptCount val="6"/>
                <c:pt idx="0">
                  <c:v>Worksheet 1</c:v>
                </c:pt>
                <c:pt idx="1">
                  <c:v>Worskheet 2</c:v>
                </c:pt>
                <c:pt idx="2">
                  <c:v>Worksheet 3</c:v>
                </c:pt>
                <c:pt idx="3">
                  <c:v>Worksheet 4</c:v>
                </c:pt>
                <c:pt idx="4">
                  <c:v>Worksheet 5</c:v>
                </c:pt>
                <c:pt idx="5">
                  <c:v>Worksheet 6</c:v>
                </c:pt>
              </c:strCache>
            </c:strRef>
          </c:cat>
          <c:val>
            <c:numRef>
              <c:f>'Fejlesztő feladat'!$C$64:$C$69</c:f>
              <c:numCache>
                <c:formatCode>0.00</c:formatCode>
                <c:ptCount val="6"/>
                <c:pt idx="0">
                  <c:v>2.8333333333333335</c:v>
                </c:pt>
                <c:pt idx="1">
                  <c:v>2.8888888888888888</c:v>
                </c:pt>
                <c:pt idx="2">
                  <c:v>3.1111111111111112</c:v>
                </c:pt>
                <c:pt idx="3">
                  <c:v>2.8611111111111112</c:v>
                </c:pt>
                <c:pt idx="4">
                  <c:v>2.75</c:v>
                </c:pt>
                <c:pt idx="5">
                  <c:v>2.9444444444444446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B-465A-A0B0-0493E6BC1D36}"/>
            </c:ext>
          </c:extLst>
        </c:ser>
        <c:ser>
          <c:idx val="1"/>
          <c:order val="1"/>
          <c:tx>
            <c:strRef>
              <c:f>'Fejlesztő feladat'!$D$63</c:f>
              <c:strCache>
                <c:ptCount val="1"/>
                <c:pt idx="0">
                  <c:v>In-service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'Fejlesztő feladat'!$B$64:$B$69</c:f>
              <c:strCache>
                <c:ptCount val="6"/>
                <c:pt idx="0">
                  <c:v>Worksheet 1</c:v>
                </c:pt>
                <c:pt idx="1">
                  <c:v>Worskheet 2</c:v>
                </c:pt>
                <c:pt idx="2">
                  <c:v>Worksheet 3</c:v>
                </c:pt>
                <c:pt idx="3">
                  <c:v>Worksheet 4</c:v>
                </c:pt>
                <c:pt idx="4">
                  <c:v>Worksheet 5</c:v>
                </c:pt>
                <c:pt idx="5">
                  <c:v>Worksheet 6</c:v>
                </c:pt>
              </c:strCache>
            </c:strRef>
          </c:cat>
          <c:val>
            <c:numRef>
              <c:f>'Fejlesztő feladat'!$D$64:$D$69</c:f>
              <c:numCache>
                <c:formatCode>0.00</c:formatCode>
                <c:ptCount val="6"/>
                <c:pt idx="0">
                  <c:v>3.25</c:v>
                </c:pt>
                <c:pt idx="1">
                  <c:v>3.34</c:v>
                </c:pt>
                <c:pt idx="2">
                  <c:v>3.19</c:v>
                </c:pt>
                <c:pt idx="3">
                  <c:v>3.34</c:v>
                </c:pt>
                <c:pt idx="4">
                  <c:v>2.63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B-465A-A0B0-0493E6BC1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88326960"/>
        <c:axId val="793574816"/>
      </c:barChart>
      <c:catAx>
        <c:axId val="7883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93574816"/>
        <c:crosses val="autoZero"/>
        <c:auto val="1"/>
        <c:lblAlgn val="ctr"/>
        <c:lblOffset val="100"/>
        <c:noMultiLvlLbl val="0"/>
      </c:catAx>
      <c:valAx>
        <c:axId val="79357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8832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38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50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50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51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39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0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24575,'-6'0'0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8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0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1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8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9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7T07:24:49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A3DF3-B660-4B7A-9A12-C36B3A3FFE89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19B0-19EA-4182-B1D8-8CA6FD24F1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94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96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89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99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E9BA1-882C-4D65-9F30-04354616121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73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184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E45EC-E857-984F-8379-10CA33E7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B867FF-3DD2-3745-B706-AC701B7D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AE546B-4E7E-E547-9D80-07E655B0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5290C3-6C58-2E4A-8424-D73D86FA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29E28C-056B-A645-B058-2EE956BA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45467-4FEB-AC4B-86DB-3FD3F146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5892B6-EF09-3B46-9ED5-497097EED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5E4A4E-8912-334F-8D89-2FBF158C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8BD7A6-876F-734E-B813-5A6BA17F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04CC0E-6CBB-D64C-BF1B-08A795AE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1133CCC-AF07-184C-876D-D74B91AD3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7878B64-CD80-C241-9481-92B2ED86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819BC4-C938-874F-97B6-78FEC093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6C2461-B42C-554E-9291-357E9E2F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423E59-173B-0743-85AA-4E16C640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5994400" y="2286000"/>
            <a:ext cx="5892800" cy="1143000"/>
          </a:xfrm>
        </p:spPr>
        <p:txBody>
          <a:bodyPr anchor="t">
            <a:noAutofit/>
          </a:bodyPr>
          <a:lstStyle>
            <a:lvl1pPr algn="l">
              <a:defRPr sz="33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886200"/>
            <a:ext cx="5791200" cy="914400"/>
          </a:xfrm>
        </p:spPr>
        <p:txBody>
          <a:bodyPr wrap="square" anchor="t"/>
          <a:lstStyle>
            <a:lvl1pPr marL="385754" indent="-385754" algn="l">
              <a:spcAft>
                <a:spcPts val="45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96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E9060-7EEE-4A44-8102-3682CBE9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4336AF-62CC-C443-B562-71A31CC0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537EEE-B4E7-5E4E-87BA-CF4C0F2D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23910D-698C-364E-AE93-62930A6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66EDC-A796-E049-AD2B-7E0CC39F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E0768-69DD-F748-9589-AFBF48F6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09AE6D-5FCA-024A-8930-77A63BB9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20CDD8-8E72-0D49-8265-1819EBC4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B66E96-9F74-C842-879A-7FAC5A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509121-0443-5546-8EB3-FC0433F9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8D64E7-9DF5-7849-B50B-F4CFDF41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82EC89-DE48-4B49-8494-8EF55975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AC62C9-535D-674C-BAB1-9FFC0069C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3E2C7C6-B91C-7545-89A2-4D87534A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F536E3-9EC2-7C42-A5A6-DD946AAE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239D36-2F9D-5E47-A91D-CB4ECF4D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E212D-EFC9-E843-AEF9-4697F43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F4C0F8-A495-6242-8F9E-34A6AEED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2D6E2A-C35D-C240-AAB7-324EE81F6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330E7-B625-424C-8217-22573F56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F22E5C-A586-AB40-A686-186F5106A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6070531-A794-454B-AC6D-98AB51F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F4896FC-7628-F84A-834A-87FC631E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095E2F2-F3BA-7F41-BB1C-6346416B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C240B-11F8-B34C-8BFB-1FE5AB5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5954971-DEEB-3244-8632-9615BD20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5F868A1-5A8C-274D-AC44-95414589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375EDA-CE8D-2542-9A84-592CB860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CA46F65-79E5-6640-BB8A-88AC3744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76F9CD8-62E8-A344-8837-0E8848A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E744F3-F316-EC4D-A357-B10CF610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21203-76E8-CF48-AFDD-C08BD94A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8C0D2F-119B-5D42-8A65-746B723B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CF4AF3-AB8F-4F40-A5BC-5938AF9E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2DC796-CB61-4641-A562-F133196F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6BC2EB-A5D4-9649-BCCF-DB7FB647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E71873-612B-FD46-98D9-5EE27F46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57719-3DA3-F840-BF88-A98938D7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86DB84D-E331-2D4D-B110-8579350ED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F07BD4-77ED-A24F-8126-77639250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53D5D8-8518-BF43-A85D-494896B7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E4CF2F-3330-B147-93CE-BCEE7C9C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91B097-73EA-454C-9770-E7201C41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BF4A4A6-0F8B-8C48-B454-E43C26D0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5834CF-022D-E94D-8E0A-E917ADE6B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F9CCE1-DE1B-C447-A4F1-CA789A4E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8268-C1E1-5C45-A952-D7B95B0AE97A}" type="datetimeFigureOut">
              <a:rPr lang="hu-HU" smtClean="0"/>
              <a:t>2023. 06. 29.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C2F029-7EC5-EF46-8DEA-E7DAC381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E9C6E1-4BD7-454B-90C2-FAB8A2FC1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2e2n.info/news/2015/1604_201510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787/f5bd9e57-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customXml" Target="../ink/ink11.xml"/><Relationship Id="rId10" Type="http://schemas.openxmlformats.org/officeDocument/2006/relationships/customXml" Target="../ink/ink6.xml"/><Relationship Id="rId4" Type="http://schemas.openxmlformats.org/officeDocument/2006/relationships/image" Target="../media/image6.png"/><Relationship Id="rId9" Type="http://schemas.openxmlformats.org/officeDocument/2006/relationships/customXml" Target="../ink/ink5.xml"/><Relationship Id="rId14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85062A64-5065-284B-A303-8CD27087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966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-163595" y="2395641"/>
            <a:ext cx="9608234" cy="202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3000" b="1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 AND PRE-SERVICE </a:t>
            </a:r>
            <a:r>
              <a:rPr lang="hu-HU" sz="3000" b="1" cap="all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</a:t>
            </a:r>
            <a:r>
              <a:rPr lang="hu-HU" sz="3000" b="1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000" b="1" cap="all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VIEWs</a:t>
            </a:r>
            <a:r>
              <a:rPr lang="hu-HU" sz="3000" b="1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000" b="1" cap="all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3000" b="1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000" b="1" cap="all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chemistry</a:t>
            </a:r>
            <a:r>
              <a:rPr lang="hu-HU" sz="3000" b="1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000" b="1" cap="all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</a:t>
            </a:r>
            <a:r>
              <a:rPr lang="hu-HU" sz="3000" b="1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3000" b="1" cap="all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worksheets</a:t>
            </a:r>
            <a:endParaRPr lang="hu-HU" sz="30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endParaRPr lang="hu-HU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23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Research Group on Inquiry-based Chemistry Education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723898" y="4383759"/>
            <a:ext cx="7833248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4000"/>
              </a:lnSpc>
            </a:pPr>
            <a:r>
              <a:rPr lang="hu-HU" sz="24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Luca Szalay and Dr. </a:t>
            </a:r>
            <a:r>
              <a:rPr lang="hu-HU" sz="2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István Füzesi</a:t>
            </a:r>
            <a:endParaRPr lang="hu-HU" sz="2400" b="1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256286" y="5742823"/>
            <a:ext cx="8127425" cy="726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2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hu-HU" sz="220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hu-HU" sz="2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EUROVARIETY, University of Tartu, </a:t>
            </a:r>
            <a:r>
              <a:rPr lang="hu-HU" sz="2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2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97D8DC7-0E7B-449B-9698-A7A9C182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38" y="402508"/>
            <a:ext cx="1116698" cy="18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18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4695" y="56548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Systems thinking tasks for motivation (e.g.)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4694" y="1137070"/>
            <a:ext cx="1217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12863"/>
                </a:solidFill>
              </a:rPr>
              <a:t>Worksheet 6: </a:t>
            </a:r>
            <a:r>
              <a:rPr lang="hu-HU" sz="2400" b="1" dirty="0">
                <a:solidFill>
                  <a:srgbClr val="012863"/>
                </a:solidFill>
              </a:rPr>
              <a:t>C</a:t>
            </a:r>
            <a:r>
              <a:rPr lang="en-GB" sz="2400" b="1" dirty="0" err="1">
                <a:solidFill>
                  <a:srgbClr val="012863"/>
                </a:solidFill>
              </a:rPr>
              <a:t>onditions</a:t>
            </a:r>
            <a:r>
              <a:rPr lang="en-GB" sz="2400" b="1" dirty="0">
                <a:solidFill>
                  <a:srgbClr val="012863"/>
                </a:solidFill>
              </a:rPr>
              <a:t> of combustion</a:t>
            </a:r>
            <a:r>
              <a:rPr lang="hu-HU" sz="2400" b="1" dirty="0">
                <a:solidFill>
                  <a:srgbClr val="012863"/>
                </a:solidFill>
              </a:rPr>
              <a:t> – </a:t>
            </a:r>
            <a:r>
              <a:rPr lang="en-GB" sz="2400" b="1" dirty="0">
                <a:solidFill>
                  <a:srgbClr val="FF0000"/>
                </a:solidFill>
              </a:rPr>
              <a:t>Correct solution in red.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275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2A42B805-17C6-A01C-E858-5F5E86A7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-2590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2" name="Rectangle 64">
            <a:extLst>
              <a:ext uri="{FF2B5EF4-FFF2-40B4-BE49-F238E27FC236}">
                <a16:creationId xmlns:a16="http://schemas.microsoft.com/office/drawing/2014/main" id="{BC1A408D-14E3-D3F2-5454-B182EBE56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1981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18" name="Rectangle 134">
            <a:extLst>
              <a:ext uri="{FF2B5EF4-FFF2-40B4-BE49-F238E27FC236}">
                <a16:creationId xmlns:a16="http://schemas.microsoft.com/office/drawing/2014/main" id="{811B415E-6923-885C-A3C5-D31EB029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145" y="37095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71B432BC-8D06-1702-0586-7E2CFFA6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9" y="1959096"/>
            <a:ext cx="12191999" cy="37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87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90501" y="-54345"/>
            <a:ext cx="11921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IV.1. 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q</a:t>
            </a:r>
            <a:r>
              <a:rPr lang="en-US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uestionnaire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filled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(2022/2023.)</a:t>
            </a:r>
          </a:p>
          <a:p>
            <a:pPr algn="ctr"/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 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36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-service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teachers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" y="1114385"/>
            <a:ext cx="12191999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Metadata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[name; member of our research group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?/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attended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etc.]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Piloting of worksheets: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type and which one of the worksheet(s) has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tried/wants to try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students and with how many classes?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did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(s)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choose that type and that one(s) of the worksheets?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 design tasks: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(s)he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is/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easy/difficult to use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Worksheets: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easy/difficult to use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theoretical/practical aspects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Context-based/systems thinking tasks: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useful are they in terms of motivation/understanding?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opinion/advice: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imp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worksheets?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2 and 3 worksheets: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independently could students work?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questionnaire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in-service/</a:t>
            </a:r>
            <a:r>
              <a:rPr lang="hu-HU" sz="2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-service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contained the same type of questions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relevant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modifications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9675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-133350" y="72112"/>
            <a:ext cx="1245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IV.2.a 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had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been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piloted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32 in-service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36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-service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70644EF-D4CF-42A7-AF50-C780465844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77685"/>
              </p:ext>
            </p:extLst>
          </p:nvPr>
        </p:nvGraphicFramePr>
        <p:xfrm>
          <a:off x="2101786" y="1520371"/>
          <a:ext cx="7643192" cy="487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0975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0" y="-6564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IV.2.b 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Reasons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worksheets 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use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C99F879-823B-4D7E-8951-B24050A34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749655"/>
              </p:ext>
            </p:extLst>
          </p:nvPr>
        </p:nvGraphicFramePr>
        <p:xfrm>
          <a:off x="838200" y="1145220"/>
          <a:ext cx="10676137" cy="4893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2462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0" y="-6564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IV.2.c 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Reasons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worksheets </a:t>
            </a:r>
            <a:r>
              <a:rPr lang="en-GB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use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55C710-F541-4F99-A5F4-F8C286881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711498"/>
              </p:ext>
            </p:extLst>
          </p:nvPr>
        </p:nvGraphicFramePr>
        <p:xfrm>
          <a:off x="942975" y="1249981"/>
          <a:ext cx="10072688" cy="4770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375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0" y="-6564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IV.2.d 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motivating are the 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context-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tasks</a:t>
            </a:r>
            <a:r>
              <a:rPr lang="en-US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E252913-132A-4006-8A35-663F01477F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600076"/>
              </p:ext>
            </p:extLst>
          </p:nvPr>
        </p:nvGraphicFramePr>
        <p:xfrm>
          <a:off x="1504951" y="1115737"/>
          <a:ext cx="9286874" cy="494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0865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-5752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</a:t>
            </a:r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GB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0269" y="705007"/>
            <a:ext cx="6963469" cy="3855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hu-HU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majority</a:t>
            </a:r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32 in-service </a:t>
            </a:r>
            <a:r>
              <a:rPr lang="hu-HU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</a:t>
            </a:r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</a:t>
            </a:r>
            <a:r>
              <a:rPr lang="hu-HU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views</a:t>
            </a:r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age-appropriate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hu-HU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 to the </a:t>
            </a:r>
            <a:r>
              <a:rPr lang="hu-HU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Grade</a:t>
            </a: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 curriculum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on prior knowledge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 motivating effect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students' manual dexterity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eamwork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beneficial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hu-HU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 </a:t>
            </a:r>
            <a:r>
              <a:rPr lang="hu-HU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</a:t>
            </a:r>
            <a:endParaRPr lang="hu-HU" sz="24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frequent choice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</a:t>
            </a:r>
            <a:r>
              <a:rPr lang="en-US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3</a:t>
            </a:r>
            <a:endParaRPr lang="hu-HU" sz="2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958155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33001EF-B194-192F-94E8-D95180A853AA}"/>
              </a:ext>
            </a:extLst>
          </p:cNvPr>
          <p:cNvSpPr txBox="1"/>
          <p:nvPr/>
        </p:nvSpPr>
        <p:spPr>
          <a:xfrm>
            <a:off x="6300788" y="775026"/>
            <a:ext cx="58912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 </a:t>
            </a:r>
            <a:r>
              <a:rPr lang="hu-HU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-service </a:t>
            </a:r>
            <a:r>
              <a:rPr lang="hu-HU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</a:t>
            </a:r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</a:t>
            </a:r>
            <a:r>
              <a:rPr lang="hu-HU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views</a:t>
            </a:r>
            <a:r>
              <a:rPr lang="hu-HU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reservations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afety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r>
              <a:rPr lang="en-US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2400" b="1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complexity of the wording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makes</a:t>
            </a:r>
            <a:r>
              <a:rPr lang="en-US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</a:t>
            </a:r>
            <a:r>
              <a:rPr lang="hu-HU" sz="2400" b="1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 to understand</a:t>
            </a:r>
            <a:endParaRPr lang="hu-HU" sz="2400" b="1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400" b="1" dirty="0" err="1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complicated design of the experiments make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hu-HU" sz="24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</a:t>
            </a:r>
            <a:endParaRPr lang="hu-HU" sz="2400" b="1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1285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frequent choice</a:t>
            </a:r>
            <a:r>
              <a:rPr lang="hu-HU" sz="2400" b="1" dirty="0">
                <a:solidFill>
                  <a:srgbClr val="01285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</a:t>
            </a:r>
            <a:r>
              <a:rPr lang="en-US" sz="2400" b="1" dirty="0">
                <a:solidFill>
                  <a:srgbClr val="01285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</a:t>
            </a:r>
            <a:r>
              <a:rPr lang="hu-HU" sz="2400" b="1" dirty="0">
                <a:solidFill>
                  <a:srgbClr val="FF0000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9B86830-A8BA-CDC9-0E2B-6E5051F2FE9D}"/>
              </a:ext>
            </a:extLst>
          </p:cNvPr>
          <p:cNvSpPr txBox="1"/>
          <p:nvPr/>
        </p:nvSpPr>
        <p:spPr>
          <a:xfrm>
            <a:off x="-3" y="467562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general</a:t>
            </a:r>
            <a:r>
              <a:rPr lang="hu-HU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majority wrote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sufficient theoretical difficulty		</a:t>
            </a:r>
            <a:r>
              <a:rPr lang="hu-HU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- 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experiments are easy to perform	</a:t>
            </a:r>
            <a:r>
              <a:rPr lang="hu-HU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		- 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and materials are easy to obtain.</a:t>
            </a:r>
            <a:endParaRPr lang="hu-HU" sz="2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2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65582" y="-111810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364FDA8-DE6E-8ED6-4566-A855FF424737}"/>
              </a:ext>
            </a:extLst>
          </p:cNvPr>
          <p:cNvSpPr txBox="1"/>
          <p:nvPr/>
        </p:nvSpPr>
        <p:spPr>
          <a:xfrm flipH="1">
            <a:off x="0" y="600540"/>
            <a:ext cx="1227226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Bolte, C.,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Streller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(2013), How to motivate students and raise their interest in chemistry education, In: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Eilks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 and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 (eds.) Teaching Chemistry – A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Studybook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(pp. 67-95). Sense Publishers.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Cheung, D., (2011), Teacher Beliefs about Implementing Guided-Inquiry Laboratory Experiments for Secondary School Chemistry,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 Chem. Educ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88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1462–1468.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Finlayson, O.,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Maciejowska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Čtrnáctová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H., (2015), Inquiry Based Chemistry Instruction, In: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Maciejowska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 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Byers, B. (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eds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 A Guidebook of Good Practice for the Pre-Service Training of Chemistry Teachers (p. 119), Faculty of Chemistry, Jagiellonian University, Krakow, </a:t>
            </a:r>
            <a:r>
              <a:rPr lang="en-GB" sz="16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http://www.ec2e2n.info/news/2015/1604_201510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(Last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visited: 30.05.2016.)</a:t>
            </a:r>
            <a:endParaRPr lang="hu-HU" sz="1600" u="sng" dirty="0">
              <a:solidFill>
                <a:srgbClr val="0000F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</a:t>
            </a:r>
            <a:r>
              <a:rPr lang="hu-HU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 A.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Kempa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 F., (1985), Motivating strategies in science education: attempt of an analysis.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Eur. J. Sci. Edu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221–229.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Kirschner, P. A.,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Clark, R. E., (2006), Why Minimal Guidance During Instruction Does Not Work: An Analysis of the Failure of Constructivist, Discovery, Problem-Based, Experiential, and Inquiry-Based Teaching,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Psychologist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(2), 75–86.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Lavonen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Ávalos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Upadyaya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K., Araneda S.,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Juuti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Cumsille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Inkinen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 and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Salmela-Aro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K., (2021) Upper secondary students’ situational interest in physics learning in Finland and Chile,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Int. J. Sci. Ed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:16, 2577-2596 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Minner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 D. et al. (2010)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Inquiry_based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Science Instruction – What Is It and Does It Matter? Results from a Research Synthesis Years 1984 to 2002,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 Res. Sci. Teach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(4), 474-496.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Mostafa T.,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Echazarra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A. and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Guillou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H., (2018), The science of teaching science: An exploration of science teaching practices in: PISA 2015, OECD Education Working Papers Series, No. 188, </a:t>
            </a:r>
            <a:r>
              <a:rPr lang="en-GB" sz="16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https://doi.org/10.1787/f5bd9e57-en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accessed 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17.06.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2023.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Talanquer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V. (2013), Effect of the level of inquiry of lab experiments on general chemistry students’ written reflections.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lang="hu-H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Chem</a:t>
            </a:r>
            <a:r>
              <a:rPr lang="hu-HU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hu-HU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</a:t>
            </a:r>
            <a:r>
              <a:rPr lang="hu-HU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hu-H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(1), 21−28.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J., (1988), Cognitive Load during Problem Solving: Effects on Learning. </a:t>
            </a:r>
            <a:r>
              <a:rPr lang="en-GB" sz="16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</a:t>
            </a:r>
            <a:r>
              <a:rPr lang="en-GB" sz="16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Sci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6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257–285.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Tomperi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</a:t>
            </a:r>
            <a:r>
              <a:rPr lang="hu-HU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16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Aksela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M., (2014), In-service Teacher Training Project On Inquiry Based Practical Chemistry. LUMAT, 2(2), 2015-2</a:t>
            </a:r>
            <a:endParaRPr lang="hu-HU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8517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0979729-44D8-A546-B619-79FA9424F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531036" y="2493835"/>
            <a:ext cx="8963440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your attention</a:t>
            </a:r>
            <a:r>
              <a:rPr lang="en-US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hu-HU" sz="36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hu-HU" sz="36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study was funded by the</a:t>
            </a: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</a:t>
            </a:r>
            <a:r>
              <a:rPr lang="en-GB" sz="2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 for </a:t>
            </a:r>
          </a:p>
          <a:p>
            <a:pPr>
              <a:lnSpc>
                <a:spcPct val="100000"/>
              </a:lnSpc>
            </a:pPr>
            <a:r>
              <a:rPr lang="en-GB" sz="2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Education Development of the Hungarian Academy of Sciences</a:t>
            </a:r>
          </a:p>
          <a:p>
            <a:pPr>
              <a:lnSpc>
                <a:spcPct val="100000"/>
              </a:lnSpc>
            </a:pPr>
            <a:endParaRPr lang="hu-HU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723899" y="5334080"/>
            <a:ext cx="7751361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Luca Szalay (luca.szalay@ttk.elte.hu)</a:t>
            </a:r>
          </a:p>
          <a:p>
            <a:pPr>
              <a:lnSpc>
                <a:spcPct val="134000"/>
              </a:lnSpc>
            </a:pPr>
            <a:r>
              <a:rPr lang="en-GB" sz="17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Research Group on Inquiry-based Chemistry Education: </a:t>
            </a:r>
          </a:p>
          <a:p>
            <a:pPr>
              <a:lnSpc>
                <a:spcPct val="134000"/>
              </a:lnSpc>
            </a:pPr>
            <a:r>
              <a:rPr lang="hu-HU" sz="2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http://ttomc.elte.hu/publications/92</a:t>
            </a:r>
            <a:endParaRPr lang="hu-HU" sz="24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7A21185-FF9F-4E99-A9CB-3E79EB5EE0C7}"/>
              </a:ext>
            </a:extLst>
          </p:cNvPr>
          <p:cNvSpPr txBox="1">
            <a:spLocks/>
          </p:cNvSpPr>
          <p:nvPr/>
        </p:nvSpPr>
        <p:spPr>
          <a:xfrm>
            <a:off x="723899" y="5692427"/>
            <a:ext cx="7365636" cy="80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5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fedett pályás, ruházat, személy, emberek látható&#10;&#10;Automatikusan generált leírás">
            <a:extLst>
              <a:ext uri="{FF2B5EF4-FFF2-40B4-BE49-F238E27FC236}">
                <a16:creationId xmlns:a16="http://schemas.microsoft.com/office/drawing/2014/main" id="{73FF455B-CC9A-9A0C-784C-30C90EC4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63" y="2781134"/>
            <a:ext cx="5524737" cy="414355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121569" y="324361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392833"/>
            <a:ext cx="6379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romanUcPeriod"/>
            </a:pP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Inquiry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pros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&amp; cons</a:t>
            </a:r>
            <a:endParaRPr lang="en-GB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Tx/>
              <a:buAutoNum type="romanUcPeriod"/>
            </a:pPr>
            <a:r>
              <a:rPr lang="en-GB" sz="2400" b="1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current</a:t>
            </a:r>
            <a:r>
              <a:rPr lang="en-GB" sz="2400" b="1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r>
              <a:rPr lang="hu-HU" sz="2400" b="1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GB" sz="2400" b="1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year project</a:t>
            </a:r>
            <a:r>
              <a:rPr lang="hu-HU" sz="2400" b="1" dirty="0">
                <a:solidFill>
                  <a:srgbClr val="01285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971550" lvl="1" indent="-514350">
              <a:buFontTx/>
              <a:buAutoNum type="arabicPeriod"/>
            </a:pPr>
            <a:r>
              <a:rPr lang="en-GB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Research method and sample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71550" lvl="1" indent="-514350">
              <a:buFontTx/>
              <a:buAutoNum type="arabicPeriod"/>
            </a:pPr>
            <a:r>
              <a:rPr lang="en-GB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2021/2022.</a:t>
            </a:r>
            <a:endParaRPr lang="en-GB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Sample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of experimental design tasks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3"/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worksheets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3"/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Tests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III. Systems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thinking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tasks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motivation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IV.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Teachers</a:t>
            </a: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’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views</a:t>
            </a:r>
            <a:r>
              <a:rPr lang="en-GB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914400" lvl="1" indent="-457200">
              <a:buAutoNum type="arabicPeriod"/>
            </a:pPr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questionnaires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AutoNum type="arabicPeriod"/>
            </a:pPr>
            <a:r>
              <a:rPr lang="hu-HU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hu-HU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4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V. C</a:t>
            </a:r>
            <a:r>
              <a:rPr lang="en-GB" sz="2400" b="1" dirty="0" err="1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onclusion</a:t>
            </a:r>
            <a:endParaRPr lang="en-GB" sz="2400" b="1" dirty="0">
              <a:solidFill>
                <a:srgbClr val="0128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37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 06. 2023.</a:t>
            </a:r>
          </a:p>
        </p:txBody>
      </p:sp>
      <p:pic>
        <p:nvPicPr>
          <p:cNvPr id="4" name="Kép 3" descr="A képen ruházat, személy, asztal, fedett pályás látható&#10;&#10;Automatikusan generált leírás">
            <a:extLst>
              <a:ext uri="{FF2B5EF4-FFF2-40B4-BE49-F238E27FC236}">
                <a16:creationId xmlns:a16="http://schemas.microsoft.com/office/drawing/2014/main" id="{8AC30065-BB77-8B6C-9A4B-BA87D274C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263" y="0"/>
            <a:ext cx="5524736" cy="26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22766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inquiry-based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</a:t>
            </a:r>
            <a:endParaRPr lang="en-GB" sz="3200" b="1" cap="small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641251" y="1272751"/>
            <a:ext cx="11434069" cy="435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nquiry-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ased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cience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earning/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eaching/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ducation” (IBL, IBST,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IBSE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teaching/learning process is </a:t>
            </a:r>
            <a:r>
              <a:rPr lang="en-GB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modelling the steps of scientific research</a:t>
            </a:r>
          </a:p>
          <a:p>
            <a:pPr marL="342900" indent="-342900">
              <a:lnSpc>
                <a:spcPct val="114000"/>
              </a:lnSpc>
              <a:spcAft>
                <a:spcPts val="4800"/>
              </a:spcAft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GB" sz="24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lassification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e.g. according to the </a:t>
            </a: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</a:t>
            </a:r>
            <a:r>
              <a:rPr lang="en-GB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students’ independence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GB" dirty="0">
                <a:ea typeface="Open Sans" panose="020B0606030504020204" pitchFamily="34" charset="0"/>
                <a:cs typeface="Open Sans" panose="020B0606030504020204" pitchFamily="34" charset="0"/>
              </a:rPr>
              <a:t>Essentially no inquiry</a:t>
            </a: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Xu, H.; </a:t>
            </a:r>
            <a:r>
              <a:rPr lang="en-GB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Talanquer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V. (2013)</a:t>
            </a:r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6007100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graphicFrame>
        <p:nvGraphicFramePr>
          <p:cNvPr id="2" name="Táblázat 3">
            <a:extLst>
              <a:ext uri="{FF2B5EF4-FFF2-40B4-BE49-F238E27FC236}">
                <a16:creationId xmlns:a16="http://schemas.microsoft.com/office/drawing/2014/main" id="{17D6DC02-95D7-4FFD-B79B-622EF729E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87016"/>
              </p:ext>
            </p:extLst>
          </p:nvPr>
        </p:nvGraphicFramePr>
        <p:xfrm>
          <a:off x="3" y="2597466"/>
          <a:ext cx="12191999" cy="264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385">
                  <a:extLst>
                    <a:ext uri="{9D8B030D-6E8A-4147-A177-3AD203B41FA5}">
                      <a16:colId xmlns:a16="http://schemas.microsoft.com/office/drawing/2014/main" val="2401822890"/>
                    </a:ext>
                  </a:extLst>
                </a:gridCol>
                <a:gridCol w="2813538">
                  <a:extLst>
                    <a:ext uri="{9D8B030D-6E8A-4147-A177-3AD203B41FA5}">
                      <a16:colId xmlns:a16="http://schemas.microsoft.com/office/drawing/2014/main" val="964912287"/>
                    </a:ext>
                  </a:extLst>
                </a:gridCol>
                <a:gridCol w="2729132">
                  <a:extLst>
                    <a:ext uri="{9D8B030D-6E8A-4147-A177-3AD203B41FA5}">
                      <a16:colId xmlns:a16="http://schemas.microsoft.com/office/drawing/2014/main" val="798853121"/>
                    </a:ext>
                  </a:extLst>
                </a:gridCol>
                <a:gridCol w="4074944">
                  <a:extLst>
                    <a:ext uri="{9D8B030D-6E8A-4147-A177-3AD203B41FA5}">
                      <a16:colId xmlns:a16="http://schemas.microsoft.com/office/drawing/2014/main" val="403906358"/>
                    </a:ext>
                  </a:extLst>
                </a:gridCol>
              </a:tblGrid>
              <a:tr h="464233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Type</a:t>
                      </a:r>
                      <a:r>
                        <a:rPr lang="hu-HU" sz="2400" noProof="0" dirty="0"/>
                        <a:t> of </a:t>
                      </a:r>
                      <a:r>
                        <a:rPr lang="hu-HU" sz="2400" noProof="0" dirty="0" err="1"/>
                        <a:t>inquiry</a:t>
                      </a:r>
                      <a:endParaRPr lang="en-GB" sz="2400" noProof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GB" sz="2400" noProof="0"/>
                        <a:t>Is it known for the students…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hu-HU" dirty="0"/>
                        <a:t>Adott 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52431"/>
                  </a:ext>
                </a:extLst>
              </a:tr>
              <a:tr h="450166">
                <a:tc>
                  <a:txBody>
                    <a:bodyPr/>
                    <a:lstStyle/>
                    <a:p>
                      <a:endParaRPr lang="en-GB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/>
                        <a:t>…the research question?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noProof="0"/>
                        <a:t>…the research method?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…the explanation of the results?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231099"/>
                  </a:ext>
                </a:extLst>
              </a:tr>
              <a:tr h="441313"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878014"/>
                  </a:ext>
                </a:extLst>
              </a:tr>
              <a:tr h="441313">
                <a:tc>
                  <a:txBody>
                    <a:bodyPr/>
                    <a:lstStyle/>
                    <a:p>
                      <a:r>
                        <a:rPr lang="en-GB" sz="2000" b="1" noProof="0"/>
                        <a:t>Guided/Bounded</a:t>
                      </a:r>
                      <a:endParaRPr lang="en-GB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675896"/>
                  </a:ext>
                </a:extLst>
              </a:tr>
              <a:tr h="411602"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576768"/>
                  </a:ext>
                </a:extLst>
              </a:tr>
              <a:tr h="441313">
                <a:tc>
                  <a:txBody>
                    <a:bodyPr/>
                    <a:lstStyle/>
                    <a:p>
                      <a:r>
                        <a:rPr lang="en-GB" sz="2000" b="1" noProof="0" dirty="0"/>
                        <a:t>Confirmation/Closed</a:t>
                      </a:r>
                      <a:r>
                        <a:rPr lang="hu-HU" sz="2000" dirty="0"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*</a:t>
                      </a:r>
                      <a:endParaRPr lang="en-GB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644026"/>
                  </a:ext>
                </a:extLst>
              </a:tr>
            </a:tbl>
          </a:graphicData>
        </a:graphic>
      </p:graphicFrame>
      <p:sp>
        <p:nvSpPr>
          <p:cNvPr id="5" name="Téglalap 4">
            <a:extLst>
              <a:ext uri="{FF2B5EF4-FFF2-40B4-BE49-F238E27FC236}">
                <a16:creationId xmlns:a16="http://schemas.microsoft.com/office/drawing/2014/main" id="{CA177CBA-4F51-4270-BAD0-E3645407C3CE}"/>
              </a:ext>
            </a:extLst>
          </p:cNvPr>
          <p:cNvSpPr/>
          <p:nvPr/>
        </p:nvSpPr>
        <p:spPr>
          <a:xfrm>
            <a:off x="3" y="3999156"/>
            <a:ext cx="2011677" cy="298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0041ED30-582F-9809-6926-C2B79C3BC082}"/>
              </a:ext>
            </a:extLst>
          </p:cNvPr>
          <p:cNvCxnSpPr>
            <a:cxnSpLocks/>
          </p:cNvCxnSpPr>
          <p:nvPr/>
        </p:nvCxnSpPr>
        <p:spPr>
          <a:xfrm flipV="1">
            <a:off x="7098204" y="4097630"/>
            <a:ext cx="0" cy="643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3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838200" y="28481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</a:t>
            </a:r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cons</a:t>
            </a:r>
            <a:endParaRPr lang="en-GB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2" y="1146383"/>
            <a:ext cx="6095998" cy="661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hu-HU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ADVANTAGES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ncrease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motivation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 ’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curious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and ’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socially motivated’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(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Kempa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1985)</a:t>
            </a:r>
            <a:endParaRPr lang="hu-HU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ncrease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conceptual understanding (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Minner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2010) </a:t>
            </a:r>
            <a:endParaRPr lang="hu-HU" sz="20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evelop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higher order cognitive skills (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Tomperi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Aksela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2014) </a:t>
            </a:r>
            <a:endParaRPr lang="hu-HU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ositive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impact on situational interest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Lavonen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2021)</a:t>
            </a:r>
            <a:endParaRPr lang="hu-HU" sz="20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etter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understanding of the difference between science and pseudoscience (Finlayson 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2015)</a:t>
            </a:r>
            <a:endParaRPr lang="hu-HU" sz="20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0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5958155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33001EF-B194-192F-94E8-D95180A853AA}"/>
              </a:ext>
            </a:extLst>
          </p:cNvPr>
          <p:cNvSpPr txBox="1"/>
          <p:nvPr/>
        </p:nvSpPr>
        <p:spPr>
          <a:xfrm>
            <a:off x="5972175" y="1175119"/>
            <a:ext cx="621982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isliked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‘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achiever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 and ‘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conscientious’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students (Bolte, 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Streller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2013)</a:t>
            </a:r>
            <a:endParaRPr lang="hu-HU" sz="20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efficient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misconceptions or incomplete or disorganized knowledge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Kirschner, 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Clark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effective </a:t>
            </a:r>
            <a:r>
              <a:rPr lang="hu-HU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cognitive load 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not properly managed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1988) </a:t>
            </a:r>
            <a:endParaRPr lang="hu-HU" sz="20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 </a:t>
            </a:r>
            <a:r>
              <a:rPr lang="hu-HU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 in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 careers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Lavonen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2021)</a:t>
            </a:r>
            <a:endParaRPr lang="hu-HU" sz="20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PISA 2015: </a:t>
            </a:r>
            <a:r>
              <a:rPr lang="hu-HU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</a:t>
            </a:r>
            <a:r>
              <a:rPr lang="hu-HU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 </a:t>
            </a:r>
            <a:r>
              <a:rPr lang="hu-HU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test scores in disorderly classrooms (Mostafa </a:t>
            </a:r>
            <a:r>
              <a:rPr lang="en-GB" sz="2000" b="1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et. al., </a:t>
            </a:r>
            <a:r>
              <a:rPr lang="en-GB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2018)</a:t>
            </a:r>
            <a:endParaRPr lang="hu-HU" sz="2000" b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2000" b="1" dirty="0" err="1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eachers</a:t>
            </a:r>
            <a:r>
              <a:rPr lang="en-GB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' scepticism</a:t>
            </a:r>
            <a:r>
              <a:rPr lang="hu-HU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class size, lack of time</a:t>
            </a:r>
            <a:r>
              <a:rPr lang="hu-HU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public examinations</a:t>
            </a:r>
            <a:r>
              <a:rPr lang="hu-HU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Cheung</a:t>
            </a:r>
            <a:r>
              <a:rPr lang="hu-HU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effectLst/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2011)</a:t>
            </a:r>
            <a:endParaRPr lang="hu-HU" sz="2000" b="1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22B9475B-66DA-F532-6B43-CB67518F4D49}"/>
              </a:ext>
            </a:extLst>
          </p:cNvPr>
          <p:cNvCxnSpPr/>
          <p:nvPr/>
        </p:nvCxnSpPr>
        <p:spPr>
          <a:xfrm>
            <a:off x="5867626" y="1797957"/>
            <a:ext cx="485775" cy="0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50E6FA08-0C4A-05D1-5184-D2962AB153BB}"/>
              </a:ext>
            </a:extLst>
          </p:cNvPr>
          <p:cNvCxnSpPr/>
          <p:nvPr/>
        </p:nvCxnSpPr>
        <p:spPr>
          <a:xfrm>
            <a:off x="5972175" y="2836636"/>
            <a:ext cx="485775" cy="0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2D90E534-E1C0-705F-1BA5-5E8AB0430F15}"/>
              </a:ext>
            </a:extLst>
          </p:cNvPr>
          <p:cNvCxnSpPr/>
          <p:nvPr/>
        </p:nvCxnSpPr>
        <p:spPr>
          <a:xfrm>
            <a:off x="5928632" y="3429000"/>
            <a:ext cx="485775" cy="0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EE8E747F-7DC6-A9CF-E53A-0EA9ECDB9D72}"/>
              </a:ext>
            </a:extLst>
          </p:cNvPr>
          <p:cNvCxnSpPr/>
          <p:nvPr/>
        </p:nvCxnSpPr>
        <p:spPr>
          <a:xfrm>
            <a:off x="5867626" y="4208236"/>
            <a:ext cx="485775" cy="0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10A08F5D-A8D0-A099-C053-D3D5F0C37AC9}"/>
              </a:ext>
            </a:extLst>
          </p:cNvPr>
          <p:cNvCxnSpPr/>
          <p:nvPr/>
        </p:nvCxnSpPr>
        <p:spPr>
          <a:xfrm>
            <a:off x="5867626" y="4839607"/>
            <a:ext cx="485775" cy="0"/>
          </a:xfrm>
          <a:prstGeom prst="straightConnector1">
            <a:avLst/>
          </a:prstGeom>
          <a:ln w="412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1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82001" y="73328"/>
            <a:ext cx="11827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II.1. </a:t>
            </a:r>
            <a:r>
              <a:rPr lang="en-GB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method and sample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GB" sz="3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9719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graphicFrame>
        <p:nvGraphicFramePr>
          <p:cNvPr id="8" name="Táblázat 4">
            <a:extLst>
              <a:ext uri="{FF2B5EF4-FFF2-40B4-BE49-F238E27FC236}">
                <a16:creationId xmlns:a16="http://schemas.microsoft.com/office/drawing/2014/main" id="{9E516698-9770-6F57-7254-411EBB64B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734251"/>
              </p:ext>
            </p:extLst>
          </p:nvPr>
        </p:nvGraphicFramePr>
        <p:xfrm>
          <a:off x="43961" y="857384"/>
          <a:ext cx="12192000" cy="5269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163">
                  <a:extLst>
                    <a:ext uri="{9D8B030D-6E8A-4147-A177-3AD203B41FA5}">
                      <a16:colId xmlns:a16="http://schemas.microsoft.com/office/drawing/2014/main" val="2923725072"/>
                    </a:ext>
                  </a:extLst>
                </a:gridCol>
                <a:gridCol w="9040837">
                  <a:extLst>
                    <a:ext uri="{9D8B030D-6E8A-4147-A177-3AD203B41FA5}">
                      <a16:colId xmlns:a16="http://schemas.microsoft.com/office/drawing/2014/main" val="1347760699"/>
                    </a:ext>
                  </a:extLst>
                </a:gridCol>
              </a:tblGrid>
              <a:tr h="697179">
                <a:tc>
                  <a:txBody>
                    <a:bodyPr/>
                    <a:lstStyle/>
                    <a:p>
                      <a:endParaRPr lang="hu-H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Longitudinal research: 4 school years 2021-2025</a:t>
                      </a:r>
                      <a:r>
                        <a:rPr lang="hu-HU" sz="2400" noProof="0" dirty="0"/>
                        <a:t> (</a:t>
                      </a:r>
                      <a:r>
                        <a:rPr lang="hu-HU" sz="2400" noProof="0" dirty="0" err="1"/>
                        <a:t>Grade</a:t>
                      </a:r>
                      <a:r>
                        <a:rPr lang="hu-HU" sz="2400" noProof="0" dirty="0"/>
                        <a:t> 7-10)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964213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pPr algn="l"/>
                      <a:r>
                        <a:rPr lang="en-GB" sz="2400" noProof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0" dirty="0"/>
                        <a:t>6 lessons/school year (=24 lessons</a:t>
                      </a:r>
                      <a:r>
                        <a:rPr lang="hu-HU" sz="2400" noProof="0" dirty="0"/>
                        <a:t>, </a:t>
                      </a:r>
                      <a:r>
                        <a:rPr lang="en-GB" sz="2400" noProof="0" dirty="0"/>
                        <a:t>partially spent with the worksheets)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91759"/>
                  </a:ext>
                </a:extLst>
              </a:tr>
              <a:tr h="449024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Test 0 (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T0</a:t>
                      </a:r>
                      <a:r>
                        <a:rPr lang="en-GB" sz="2400" noProof="0" dirty="0"/>
                        <a:t>): September 20</a:t>
                      </a:r>
                      <a:r>
                        <a:rPr lang="hu-HU" sz="2400" noProof="0" dirty="0"/>
                        <a:t>21 </a:t>
                      </a:r>
                      <a:r>
                        <a:rPr lang="en-GB" sz="2400" noProof="0" dirty="0"/>
                        <a:t>+</a:t>
                      </a:r>
                      <a:r>
                        <a:rPr lang="hu-HU" sz="2400" noProof="0" dirty="0"/>
                        <a:t> 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T1</a:t>
                      </a:r>
                      <a:r>
                        <a:rPr lang="hu-HU" sz="2400" b="1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T2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, T3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, T4)</a:t>
                      </a:r>
                      <a:r>
                        <a:rPr lang="en-GB" sz="2400" noProof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GB" sz="2400" noProof="0" dirty="0"/>
                        <a:t>end of each school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99495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Number of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noProof="0" dirty="0"/>
                        <a:t>T0: 890;      T1: 886;     T2: 811      </a:t>
                      </a:r>
                      <a:r>
                        <a:rPr lang="hu-HU" sz="2400" noProof="0" dirty="0" err="1"/>
                        <a:t>students</a:t>
                      </a:r>
                      <a:r>
                        <a:rPr lang="hu-HU" sz="2400" noProof="0" dirty="0"/>
                        <a:t> </a:t>
                      </a:r>
                      <a:r>
                        <a:rPr lang="hu-HU" sz="2400" noProof="0" dirty="0" err="1"/>
                        <a:t>wrote</a:t>
                      </a:r>
                      <a:r>
                        <a:rPr lang="hu-HU" sz="2400" noProof="0" dirty="0"/>
                        <a:t> </a:t>
                      </a:r>
                      <a:r>
                        <a:rPr lang="hu-HU" sz="2400" noProof="0" dirty="0" err="1"/>
                        <a:t>each</a:t>
                      </a:r>
                      <a:r>
                        <a:rPr lang="hu-HU" sz="2400" noProof="0" dirty="0"/>
                        <a:t> test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063008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Age of students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noProof="0" dirty="0"/>
                        <a:t>12</a:t>
                      </a:r>
                      <a:r>
                        <a:rPr lang="hu-HU" sz="2400" b="0" noProof="0" dirty="0"/>
                        <a:t>/</a:t>
                      </a:r>
                      <a:r>
                        <a:rPr lang="en-GB" sz="2400" b="0" noProof="0" dirty="0"/>
                        <a:t>13</a:t>
                      </a:r>
                      <a:r>
                        <a:rPr lang="hu-HU" sz="2400" b="0" noProof="0" dirty="0"/>
                        <a:t> (in </a:t>
                      </a:r>
                      <a:r>
                        <a:rPr lang="hu-HU" sz="2400" b="0" noProof="0" dirty="0" err="1"/>
                        <a:t>the</a:t>
                      </a:r>
                      <a:r>
                        <a:rPr lang="hu-HU" sz="2400" b="0" noProof="0" dirty="0"/>
                        <a:t> </a:t>
                      </a:r>
                      <a:r>
                        <a:rPr lang="hu-HU" sz="2400" b="0" noProof="0" dirty="0" err="1"/>
                        <a:t>first</a:t>
                      </a:r>
                      <a:r>
                        <a:rPr lang="hu-HU" sz="2400" b="0" noProof="0" dirty="0"/>
                        <a:t> </a:t>
                      </a:r>
                      <a:r>
                        <a:rPr lang="hu-HU" sz="2400" b="0" noProof="0" dirty="0" err="1"/>
                        <a:t>year</a:t>
                      </a:r>
                      <a:r>
                        <a:rPr lang="hu-HU" sz="2400" b="0" noProof="0" dirty="0"/>
                        <a:t>)</a:t>
                      </a:r>
                      <a:endParaRPr lang="en-GB" sz="24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010515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Number of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noProof="0" dirty="0"/>
                        <a:t>31 </a:t>
                      </a:r>
                      <a:r>
                        <a:rPr lang="hu-HU" sz="2400" b="0" noProof="0" dirty="0"/>
                        <a:t>(in </a:t>
                      </a:r>
                      <a:r>
                        <a:rPr lang="hu-HU" sz="2400" b="0" noProof="0" dirty="0" err="1"/>
                        <a:t>the</a:t>
                      </a:r>
                      <a:r>
                        <a:rPr lang="hu-HU" sz="2400" b="0" noProof="0" dirty="0"/>
                        <a:t> </a:t>
                      </a:r>
                      <a:r>
                        <a:rPr lang="hu-HU" sz="2400" b="0" noProof="0" dirty="0" err="1"/>
                        <a:t>first</a:t>
                      </a:r>
                      <a:r>
                        <a:rPr lang="hu-HU" sz="2400" b="0" noProof="0" dirty="0"/>
                        <a:t> </a:t>
                      </a:r>
                      <a:r>
                        <a:rPr lang="hu-HU" sz="2400" b="0" noProof="0" dirty="0" err="1"/>
                        <a:t>year</a:t>
                      </a:r>
                      <a:r>
                        <a:rPr lang="hu-HU" sz="2400" b="0" noProof="0" dirty="0"/>
                        <a:t>)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346026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Number of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noProof="0" dirty="0"/>
                        <a:t>25 </a:t>
                      </a:r>
                      <a:r>
                        <a:rPr lang="hu-HU" sz="2400" b="0" noProof="0" dirty="0"/>
                        <a:t>(in </a:t>
                      </a:r>
                      <a:r>
                        <a:rPr lang="hu-HU" sz="2400" b="0" noProof="0" dirty="0" err="1"/>
                        <a:t>the</a:t>
                      </a:r>
                      <a:r>
                        <a:rPr lang="hu-HU" sz="2400" b="0" noProof="0" dirty="0"/>
                        <a:t> </a:t>
                      </a:r>
                      <a:r>
                        <a:rPr lang="hu-HU" sz="2400" b="0" noProof="0" dirty="0" err="1"/>
                        <a:t>first</a:t>
                      </a:r>
                      <a:r>
                        <a:rPr lang="hu-HU" sz="2400" b="0" noProof="0" dirty="0"/>
                        <a:t> </a:t>
                      </a:r>
                      <a:r>
                        <a:rPr lang="hu-HU" sz="2400" b="0" noProof="0" dirty="0" err="1"/>
                        <a:t>year</a:t>
                      </a:r>
                      <a:r>
                        <a:rPr lang="hu-HU" sz="2400" b="0" noProof="0" dirty="0"/>
                        <a:t>)</a:t>
                      </a:r>
                      <a:endParaRPr lang="en-GB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42067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Group 1 (control)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noProof="0" dirty="0"/>
                        <a:t>only step-by-step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019213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/>
                        <a:t>Group 2 (experimental)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noProof="0" dirty="0" err="1">
                          <a:solidFill>
                            <a:schemeClr val="tx1"/>
                          </a:solidFill>
                        </a:rPr>
                        <a:t>Schem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to teach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hu-HU" sz="2400" b="0" noProof="0" dirty="0" err="1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design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400" b="1" noProof="0" dirty="0">
                          <a:solidFill>
                            <a:schemeClr val="tx1"/>
                          </a:solidFill>
                        </a:rPr>
                        <a:t>AFTER 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step-by-step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568418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en-GB" sz="2400" noProof="0" dirty="0"/>
                        <a:t>Group 3 (experimental)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noProof="0" dirty="0" err="1">
                          <a:solidFill>
                            <a:schemeClr val="tx1"/>
                          </a:solidFill>
                        </a:rPr>
                        <a:t>Schem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to help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hu-HU" sz="2400" b="0" noProof="0" dirty="0" err="1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 design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400" b="1" noProof="0" dirty="0">
                          <a:solidFill>
                            <a:schemeClr val="tx1"/>
                          </a:solidFill>
                        </a:rPr>
                        <a:t>BEFORE </a:t>
                      </a:r>
                      <a:r>
                        <a:rPr lang="en-GB" sz="2400" b="1" noProof="0" dirty="0">
                          <a:solidFill>
                            <a:schemeClr val="tx1"/>
                          </a:solidFill>
                        </a:rPr>
                        <a:t>planning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41403"/>
                  </a:ext>
                </a:extLst>
              </a:tr>
              <a:tr h="394058">
                <a:tc>
                  <a:txBody>
                    <a:bodyPr/>
                    <a:lstStyle/>
                    <a:p>
                      <a:r>
                        <a:rPr lang="hu-HU" sz="2400" noProof="0" dirty="0"/>
                        <a:t>+ </a:t>
                      </a:r>
                      <a:r>
                        <a:rPr lang="hu-HU" sz="2400" noProof="0" dirty="0" err="1"/>
                        <a:t>Motivation</a:t>
                      </a:r>
                      <a:endParaRPr lang="en-GB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Context-based tasks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hu-HU" sz="2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0" noProof="0" dirty="0">
                          <a:solidFill>
                            <a:schemeClr val="tx1"/>
                          </a:solidFill>
                        </a:rPr>
                        <a:t>elements of systems thinking for all the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29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2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>
            <a:extLst>
              <a:ext uri="{FF2B5EF4-FFF2-40B4-BE49-F238E27FC236}">
                <a16:creationId xmlns:a16="http://schemas.microsoft.com/office/drawing/2014/main" id="{0DD0954D-4121-4088-9587-C0F9A9ED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474" y="32592"/>
            <a:ext cx="12322223" cy="546101"/>
          </a:xfrm>
        </p:spPr>
        <p:txBody>
          <a:bodyPr/>
          <a:lstStyle/>
          <a:p>
            <a:pPr algn="ctr">
              <a:defRPr/>
            </a:pPr>
            <a:r>
              <a:rPr lang="hu-HU" altLang="hu-HU" sz="3200" cap="none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 </a:t>
            </a:r>
            <a:r>
              <a:rPr lang="en-GB" sz="3200" cap="none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hu-HU" sz="3200" cap="none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esearch</a:t>
            </a:r>
            <a:r>
              <a:rPr lang="hu-HU" sz="3200" cap="none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cap="none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r>
              <a:rPr lang="hu-HU" sz="3200" cap="none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cap="none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hu-HU" sz="3200" cap="none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2021/2022.</a:t>
            </a:r>
            <a:br>
              <a:rPr lang="en-GB" sz="3200" b="1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altLang="hu-HU" sz="3200" b="0" cap="none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02D5382E-B534-43A0-84AE-512F28C92513}"/>
              </a:ext>
            </a:extLst>
          </p:cNvPr>
          <p:cNvSpPr/>
          <p:nvPr/>
        </p:nvSpPr>
        <p:spPr>
          <a:xfrm>
            <a:off x="1031083" y="581568"/>
            <a:ext cx="4483100" cy="257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6 student sheets for 6 lessons 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in </a:t>
            </a:r>
            <a:r>
              <a:rPr lang="en-GB" b="1" u="sng" dirty="0">
                <a:solidFill>
                  <a:prstClr val="white"/>
                </a:solidFill>
                <a:latin typeface="Calibri" panose="020F0502020204030204" pitchFamily="34" charset="0"/>
              </a:rPr>
              <a:t>3 versions: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1: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>
                <a:solidFill>
                  <a:prstClr val="white"/>
                </a:solidFill>
                <a:latin typeface="Calibri" panose="020F0502020204030204" pitchFamily="34" charset="0"/>
              </a:rPr>
              <a:t>only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step-by-step</a:t>
            </a: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</a:rPr>
              <a:t> experiments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2: </a:t>
            </a:r>
            <a:r>
              <a:rPr lang="en-GB" dirty="0">
                <a:solidFill>
                  <a:prstClr val="white"/>
                </a:solidFill>
                <a:latin typeface="Calibri" panose="020F0502020204030204" pitchFamily="34" charset="0"/>
              </a:rPr>
              <a:t>step-by-step experiments +</a:t>
            </a:r>
            <a:r>
              <a:rPr lang="hu-HU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FFC000"/>
                </a:solidFill>
                <a:latin typeface="Calibri" panose="020F0502020204030204" pitchFamily="34" charset="0"/>
              </a:rPr>
              <a:t>schem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e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C000"/>
                </a:solidFill>
                <a:latin typeface="Calibri" panose="020F0502020204030204" pitchFamily="34" charset="0"/>
              </a:rPr>
              <a:t>filled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 in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AFTER </a:t>
            </a:r>
            <a:r>
              <a:rPr lang="en-GB" dirty="0">
                <a:latin typeface="Calibri" panose="020F0502020204030204" pitchFamily="34" charset="0"/>
              </a:rPr>
              <a:t>the experiments</a:t>
            </a:r>
            <a:endParaRPr lang="hu-HU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Type 3: 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</a:rPr>
              <a:t>schem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filled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in BEFORE </a:t>
            </a:r>
            <a:r>
              <a:rPr lang="en-GB" dirty="0">
                <a:latin typeface="Calibri" panose="020F0502020204030204" pitchFamily="34" charset="0"/>
              </a:rPr>
              <a:t>the experiments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</a:rPr>
              <a:t>to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</a:rPr>
              <a:t>help</a:t>
            </a:r>
            <a:r>
              <a:rPr lang="hu-HU" dirty="0">
                <a:latin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</a:rPr>
              <a:t>experimental</a:t>
            </a:r>
            <a:r>
              <a:rPr lang="hu-HU" dirty="0">
                <a:latin typeface="Calibri" panose="020F0502020204030204" pitchFamily="34" charset="0"/>
              </a:rPr>
              <a:t> design</a:t>
            </a: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4FD9F2EC-D8D5-40C1-A98F-29DA65A8EA7F}"/>
              </a:ext>
            </a:extLst>
          </p:cNvPr>
          <p:cNvSpPr/>
          <p:nvPr/>
        </p:nvSpPr>
        <p:spPr>
          <a:xfrm>
            <a:off x="2306639" y="3343275"/>
            <a:ext cx="1603375" cy="73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Choosing sample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DD40A28E-8A9C-4F28-86AB-BD989F99BC7D}"/>
              </a:ext>
            </a:extLst>
          </p:cNvPr>
          <p:cNvSpPr/>
          <p:nvPr/>
        </p:nvSpPr>
        <p:spPr>
          <a:xfrm>
            <a:off x="2308226" y="4398964"/>
            <a:ext cx="1495425" cy="541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Data collection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Lekerekített téglalap 42">
            <a:extLst>
              <a:ext uri="{FF2B5EF4-FFF2-40B4-BE49-F238E27FC236}">
                <a16:creationId xmlns:a16="http://schemas.microsoft.com/office/drawing/2014/main" id="{0D69A1E1-44FD-40E9-BF8B-3AF3598FF150}"/>
              </a:ext>
            </a:extLst>
          </p:cNvPr>
          <p:cNvSpPr/>
          <p:nvPr/>
        </p:nvSpPr>
        <p:spPr>
          <a:xfrm>
            <a:off x="6651229" y="4234658"/>
            <a:ext cx="2630488" cy="733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6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  T</a:t>
            </a:r>
            <a:r>
              <a:rPr lang="en-GB" b="1" dirty="0" err="1">
                <a:solidFill>
                  <a:srgbClr val="FFC000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Lekerekített téglalap 43">
            <a:extLst>
              <a:ext uri="{FF2B5EF4-FFF2-40B4-BE49-F238E27FC236}">
                <a16:creationId xmlns:a16="http://schemas.microsoft.com/office/drawing/2014/main" id="{A6731F68-1BBA-4737-8E6C-24C6E254907F}"/>
              </a:ext>
            </a:extLst>
          </p:cNvPr>
          <p:cNvSpPr/>
          <p:nvPr/>
        </p:nvSpPr>
        <p:spPr>
          <a:xfrm>
            <a:off x="5191056" y="3381375"/>
            <a:ext cx="1323975" cy="776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ekerekített téglalap 44">
            <a:extLst>
              <a:ext uri="{FF2B5EF4-FFF2-40B4-BE49-F238E27FC236}">
                <a16:creationId xmlns:a16="http://schemas.microsoft.com/office/drawing/2014/main" id="{894377BD-9B4A-44FC-94F7-14C0504B0656}"/>
              </a:ext>
            </a:extLst>
          </p:cNvPr>
          <p:cNvSpPr/>
          <p:nvPr/>
        </p:nvSpPr>
        <p:spPr>
          <a:xfrm>
            <a:off x="5193705" y="4256985"/>
            <a:ext cx="1311275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ekerekített téglalap 45">
            <a:extLst>
              <a:ext uri="{FF2B5EF4-FFF2-40B4-BE49-F238E27FC236}">
                <a16:creationId xmlns:a16="http://schemas.microsoft.com/office/drawing/2014/main" id="{427123A2-E070-44E4-8FF6-A49980EA4FCE}"/>
              </a:ext>
            </a:extLst>
          </p:cNvPr>
          <p:cNvSpPr/>
          <p:nvPr/>
        </p:nvSpPr>
        <p:spPr>
          <a:xfrm>
            <a:off x="9511903" y="4352926"/>
            <a:ext cx="695325" cy="536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Lekerekített téglalap 46">
            <a:extLst>
              <a:ext uri="{FF2B5EF4-FFF2-40B4-BE49-F238E27FC236}">
                <a16:creationId xmlns:a16="http://schemas.microsoft.com/office/drawing/2014/main" id="{67959975-FBA3-461B-8FB2-DF16CA4BD0BF}"/>
              </a:ext>
            </a:extLst>
          </p:cNvPr>
          <p:cNvSpPr/>
          <p:nvPr/>
        </p:nvSpPr>
        <p:spPr>
          <a:xfrm>
            <a:off x="9515476" y="3451225"/>
            <a:ext cx="695325" cy="534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Lekerekített téglalap 47">
            <a:extLst>
              <a:ext uri="{FF2B5EF4-FFF2-40B4-BE49-F238E27FC236}">
                <a16:creationId xmlns:a16="http://schemas.microsoft.com/office/drawing/2014/main" id="{C0D3CA9E-2DF3-4F16-8EC3-1CD07B32C82A}"/>
              </a:ext>
            </a:extLst>
          </p:cNvPr>
          <p:cNvSpPr/>
          <p:nvPr/>
        </p:nvSpPr>
        <p:spPr>
          <a:xfrm>
            <a:off x="6654801" y="3349625"/>
            <a:ext cx="2632075" cy="738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6   T</a:t>
            </a:r>
            <a:r>
              <a:rPr lang="en-GB" b="1" dirty="0" err="1">
                <a:solidFill>
                  <a:prstClr val="white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 1 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Lekerekített téglalap 48">
            <a:extLst>
              <a:ext uri="{FF2B5EF4-FFF2-40B4-BE49-F238E27FC236}">
                <a16:creationId xmlns:a16="http://schemas.microsoft.com/office/drawing/2014/main" id="{2D2535DD-1801-40BC-AA03-F8E7E5D2A9A2}"/>
              </a:ext>
            </a:extLst>
          </p:cNvPr>
          <p:cNvSpPr/>
          <p:nvPr/>
        </p:nvSpPr>
        <p:spPr>
          <a:xfrm>
            <a:off x="4120446" y="3440114"/>
            <a:ext cx="711200" cy="24394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Pre-test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Lekerekített téglalap 49">
            <a:extLst>
              <a:ext uri="{FF2B5EF4-FFF2-40B4-BE49-F238E27FC236}">
                <a16:creationId xmlns:a16="http://schemas.microsoft.com/office/drawing/2014/main" id="{C7FFC7C8-F12A-4D0F-84A2-54A7D0F5EE42}"/>
              </a:ext>
            </a:extLst>
          </p:cNvPr>
          <p:cNvSpPr/>
          <p:nvPr/>
        </p:nvSpPr>
        <p:spPr>
          <a:xfrm>
            <a:off x="5721934" y="2116138"/>
            <a:ext cx="4895268" cy="741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Statistical analysis of data</a:t>
            </a:r>
            <a:endParaRPr lang="hu-HU" sz="20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99" name="Egyenes összekötő nyíllal 98">
            <a:extLst>
              <a:ext uri="{FF2B5EF4-FFF2-40B4-BE49-F238E27FC236}">
                <a16:creationId xmlns:a16="http://schemas.microsoft.com/office/drawing/2014/main" id="{B72CEC67-4DF2-49ED-82C6-131A5CFFBCDA}"/>
              </a:ext>
            </a:extLst>
          </p:cNvPr>
          <p:cNvCxnSpPr>
            <a:cxnSpLocks/>
          </p:cNvCxnSpPr>
          <p:nvPr/>
        </p:nvCxnSpPr>
        <p:spPr>
          <a:xfrm>
            <a:off x="2989264" y="4078289"/>
            <a:ext cx="7937" cy="327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églalap: lekerekített 53">
            <a:extLst>
              <a:ext uri="{FF2B5EF4-FFF2-40B4-BE49-F238E27FC236}">
                <a16:creationId xmlns:a16="http://schemas.microsoft.com/office/drawing/2014/main" id="{F09307CC-6929-4411-8E9C-380B227B7E0B}"/>
              </a:ext>
            </a:extLst>
          </p:cNvPr>
          <p:cNvSpPr/>
          <p:nvPr/>
        </p:nvSpPr>
        <p:spPr>
          <a:xfrm>
            <a:off x="5193705" y="5121986"/>
            <a:ext cx="1336675" cy="768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Group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b="1" dirty="0">
              <a:solidFill>
                <a:prstClr val="white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églalap: lekerekített 149">
            <a:extLst>
              <a:ext uri="{FF2B5EF4-FFF2-40B4-BE49-F238E27FC236}">
                <a16:creationId xmlns:a16="http://schemas.microsoft.com/office/drawing/2014/main" id="{1D95BDBD-A4BD-4481-8324-069FDF6CB9B2}"/>
              </a:ext>
            </a:extLst>
          </p:cNvPr>
          <p:cNvSpPr/>
          <p:nvPr/>
        </p:nvSpPr>
        <p:spPr>
          <a:xfrm>
            <a:off x="6645275" y="5119689"/>
            <a:ext cx="2630488" cy="725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6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  T</a:t>
            </a:r>
            <a:r>
              <a:rPr lang="en-GB" b="1" dirty="0" err="1">
                <a:solidFill>
                  <a:srgbClr val="FFFF00"/>
                </a:solidFill>
                <a:latin typeface="Calibri" panose="020F0502020204030204" pitchFamily="34" charset="0"/>
              </a:rPr>
              <a:t>ype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3</a:t>
            </a:r>
            <a:r>
              <a:rPr lang="en-GB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student sheets</a:t>
            </a:r>
            <a:endParaRPr lang="hu-HU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51" name="Téglalap: lekerekített 150">
            <a:extLst>
              <a:ext uri="{FF2B5EF4-FFF2-40B4-BE49-F238E27FC236}">
                <a16:creationId xmlns:a16="http://schemas.microsoft.com/office/drawing/2014/main" id="{92C75892-C50C-4F1B-8E41-A2D5B52F079F}"/>
              </a:ext>
            </a:extLst>
          </p:cNvPr>
          <p:cNvSpPr/>
          <p:nvPr/>
        </p:nvSpPr>
        <p:spPr>
          <a:xfrm>
            <a:off x="9515476" y="5216525"/>
            <a:ext cx="695325" cy="52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prstClr val="white"/>
                </a:solidFill>
                <a:latin typeface="Calibri" panose="020F0502020204030204" pitchFamily="34" charset="0"/>
              </a:rPr>
              <a:t>Post-test</a:t>
            </a:r>
            <a:endParaRPr lang="hu-HU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180" name="Egyenes összekötő nyíllal 179">
            <a:extLst>
              <a:ext uri="{FF2B5EF4-FFF2-40B4-BE49-F238E27FC236}">
                <a16:creationId xmlns:a16="http://schemas.microsoft.com/office/drawing/2014/main" id="{1360E7D8-ED63-4D6C-ABC7-2A3E883E2528}"/>
              </a:ext>
            </a:extLst>
          </p:cNvPr>
          <p:cNvCxnSpPr>
            <a:stCxn id="48" idx="3"/>
            <a:endCxn id="47" idx="1"/>
          </p:cNvCxnSpPr>
          <p:nvPr/>
        </p:nvCxnSpPr>
        <p:spPr>
          <a:xfrm flipV="1">
            <a:off x="9286875" y="3717925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Egyenes összekötő nyíllal 181">
            <a:extLst>
              <a:ext uri="{FF2B5EF4-FFF2-40B4-BE49-F238E27FC236}">
                <a16:creationId xmlns:a16="http://schemas.microsoft.com/office/drawing/2014/main" id="{EC21E37B-499B-4E79-B7D2-86BAF426E198}"/>
              </a:ext>
            </a:extLst>
          </p:cNvPr>
          <p:cNvCxnSpPr>
            <a:stCxn id="43" idx="3"/>
            <a:endCxn id="46" idx="1"/>
          </p:cNvCxnSpPr>
          <p:nvPr/>
        </p:nvCxnSpPr>
        <p:spPr>
          <a:xfrm>
            <a:off x="9281718" y="4601371"/>
            <a:ext cx="230185" cy="1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gyenes összekötő nyíllal 184">
            <a:extLst>
              <a:ext uri="{FF2B5EF4-FFF2-40B4-BE49-F238E27FC236}">
                <a16:creationId xmlns:a16="http://schemas.microsoft.com/office/drawing/2014/main" id="{D41B6A27-42A5-4AD1-A6D9-1BEB6BFB2B0F}"/>
              </a:ext>
            </a:extLst>
          </p:cNvPr>
          <p:cNvCxnSpPr>
            <a:cxnSpLocks/>
            <a:stCxn id="150" idx="3"/>
            <a:endCxn id="151" idx="1"/>
          </p:cNvCxnSpPr>
          <p:nvPr/>
        </p:nvCxnSpPr>
        <p:spPr>
          <a:xfrm flipV="1">
            <a:off x="9275763" y="5480050"/>
            <a:ext cx="239712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Egyenes összekötő 204">
            <a:extLst>
              <a:ext uri="{FF2B5EF4-FFF2-40B4-BE49-F238E27FC236}">
                <a16:creationId xmlns:a16="http://schemas.microsoft.com/office/drawing/2014/main" id="{8E3851EA-DDE5-4550-B301-0EA0E827F562}"/>
              </a:ext>
            </a:extLst>
          </p:cNvPr>
          <p:cNvCxnSpPr>
            <a:cxnSpLocks/>
            <a:stCxn id="150" idx="3"/>
            <a:endCxn id="150" idx="3"/>
          </p:cNvCxnSpPr>
          <p:nvPr/>
        </p:nvCxnSpPr>
        <p:spPr>
          <a:xfrm>
            <a:off x="9275763" y="54816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Egyenes összekötő nyíllal 233">
            <a:extLst>
              <a:ext uri="{FF2B5EF4-FFF2-40B4-BE49-F238E27FC236}">
                <a16:creationId xmlns:a16="http://schemas.microsoft.com/office/drawing/2014/main" id="{AE533259-E99C-45E7-82F9-392DFA340AB4}"/>
              </a:ext>
            </a:extLst>
          </p:cNvPr>
          <p:cNvCxnSpPr/>
          <p:nvPr/>
        </p:nvCxnSpPr>
        <p:spPr>
          <a:xfrm flipV="1">
            <a:off x="10499725" y="2835276"/>
            <a:ext cx="0" cy="264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Egyenes összekötő nyíllal 235">
            <a:extLst>
              <a:ext uri="{FF2B5EF4-FFF2-40B4-BE49-F238E27FC236}">
                <a16:creationId xmlns:a16="http://schemas.microsoft.com/office/drawing/2014/main" id="{6DD383E4-94A6-4C7C-BAA7-1B5E740DD347}"/>
              </a:ext>
            </a:extLst>
          </p:cNvPr>
          <p:cNvCxnSpPr/>
          <p:nvPr/>
        </p:nvCxnSpPr>
        <p:spPr>
          <a:xfrm flipV="1">
            <a:off x="10379075" y="2844800"/>
            <a:ext cx="0" cy="1766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Egyenes összekötő nyíllal 237">
            <a:extLst>
              <a:ext uri="{FF2B5EF4-FFF2-40B4-BE49-F238E27FC236}">
                <a16:creationId xmlns:a16="http://schemas.microsoft.com/office/drawing/2014/main" id="{BB2AE152-B287-4E3C-8CD8-DA9F6041ABB0}"/>
              </a:ext>
            </a:extLst>
          </p:cNvPr>
          <p:cNvCxnSpPr/>
          <p:nvPr/>
        </p:nvCxnSpPr>
        <p:spPr>
          <a:xfrm flipV="1">
            <a:off x="10280650" y="2844801"/>
            <a:ext cx="0" cy="855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gyenes összekötő 241">
            <a:extLst>
              <a:ext uri="{FF2B5EF4-FFF2-40B4-BE49-F238E27FC236}">
                <a16:creationId xmlns:a16="http://schemas.microsoft.com/office/drawing/2014/main" id="{155E4841-98C6-4543-90C5-ECFBEAD51FB5}"/>
              </a:ext>
            </a:extLst>
          </p:cNvPr>
          <p:cNvCxnSpPr>
            <a:stCxn id="47" idx="3"/>
          </p:cNvCxnSpPr>
          <p:nvPr/>
        </p:nvCxnSpPr>
        <p:spPr>
          <a:xfrm flipV="1">
            <a:off x="10210800" y="3713163"/>
            <a:ext cx="69850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Egyenes összekötő 243">
            <a:extLst>
              <a:ext uri="{FF2B5EF4-FFF2-40B4-BE49-F238E27FC236}">
                <a16:creationId xmlns:a16="http://schemas.microsoft.com/office/drawing/2014/main" id="{377FC3BF-02D8-4C17-B356-962B9DB5BEC7}"/>
              </a:ext>
            </a:extLst>
          </p:cNvPr>
          <p:cNvCxnSpPr>
            <a:stCxn id="46" idx="3"/>
          </p:cNvCxnSpPr>
          <p:nvPr/>
        </p:nvCxnSpPr>
        <p:spPr>
          <a:xfrm>
            <a:off x="10207228" y="4621213"/>
            <a:ext cx="16827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Egyenes összekötő 245">
            <a:extLst>
              <a:ext uri="{FF2B5EF4-FFF2-40B4-BE49-F238E27FC236}">
                <a16:creationId xmlns:a16="http://schemas.microsoft.com/office/drawing/2014/main" id="{0F705ABD-428D-4104-A8C9-483932E5BEFF}"/>
              </a:ext>
            </a:extLst>
          </p:cNvPr>
          <p:cNvCxnSpPr>
            <a:stCxn id="151" idx="3"/>
          </p:cNvCxnSpPr>
          <p:nvPr/>
        </p:nvCxnSpPr>
        <p:spPr>
          <a:xfrm>
            <a:off x="10210801" y="5480050"/>
            <a:ext cx="2889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68311AE2-0D0D-4AE0-A35D-727AF60B220B}"/>
              </a:ext>
            </a:extLst>
          </p:cNvPr>
          <p:cNvSpPr txBox="1"/>
          <p:nvPr/>
        </p:nvSpPr>
        <p:spPr>
          <a:xfrm>
            <a:off x="1774862" y="5991863"/>
            <a:ext cx="8842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/>
              <a:t>Note: Context-based </a:t>
            </a:r>
            <a:r>
              <a:rPr lang="hu-HU" sz="2400" b="1" dirty="0"/>
              <a:t>/</a:t>
            </a:r>
            <a:r>
              <a:rPr lang="en-GB" sz="2400" b="1" dirty="0"/>
              <a:t> systems thinking tasks are on each type </a:t>
            </a:r>
            <a:r>
              <a:rPr lang="hu-HU" sz="2400" b="1" dirty="0"/>
              <a:t>of </a:t>
            </a:r>
            <a:r>
              <a:rPr lang="hu-HU" sz="2400" b="1" dirty="0" err="1"/>
              <a:t>the</a:t>
            </a:r>
            <a:r>
              <a:rPr lang="en-GB" sz="2400" b="1" dirty="0"/>
              <a:t> student worksheets for </a:t>
            </a:r>
            <a:r>
              <a:rPr lang="en-GB" sz="2400" b="1" u="sng" dirty="0"/>
              <a:t>motivational </a:t>
            </a:r>
            <a:r>
              <a:rPr lang="en-GB" sz="2400" b="1" dirty="0"/>
              <a:t>purposes.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E95A509-93B2-4367-BFAD-C8CEDF4CA72B}"/>
              </a:ext>
            </a:extLst>
          </p:cNvPr>
          <p:cNvSpPr txBox="1"/>
          <p:nvPr/>
        </p:nvSpPr>
        <p:spPr>
          <a:xfrm>
            <a:off x="5614988" y="665932"/>
            <a:ext cx="65178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50"/>
                </a:solidFill>
              </a:rPr>
              <a:t>Direct teaching of the experimental design skills </a:t>
            </a:r>
          </a:p>
          <a:p>
            <a:r>
              <a:rPr lang="en-GB" sz="2200" b="1" dirty="0">
                <a:solidFill>
                  <a:srgbClr val="00B050"/>
                </a:solidFill>
              </a:rPr>
              <a:t>worked better in the previous project </a:t>
            </a:r>
            <a:r>
              <a:rPr lang="en-GB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Has the </a:t>
            </a:r>
          </a:p>
          <a:p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teaching of using a </a:t>
            </a:r>
            <a:r>
              <a:rPr lang="en-GB" sz="2200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schem</a:t>
            </a:r>
            <a:r>
              <a:rPr lang="hu-HU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hu-HU" sz="2200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experimental design even more effect on </a:t>
            </a:r>
            <a:r>
              <a:rPr lang="hu-HU" sz="2200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hu-HU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design </a:t>
            </a:r>
            <a:r>
              <a:rPr lang="hu-HU" sz="2200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  <a:r>
              <a:rPr lang="en-GB" sz="2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2200" b="1" dirty="0">
              <a:highlight>
                <a:srgbClr val="FFFF00"/>
              </a:highlight>
            </a:endParaRPr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5899ED86-6369-FBFE-38D2-A5926D8B8EDA}"/>
              </a:ext>
            </a:extLst>
          </p:cNvPr>
          <p:cNvCxnSpPr>
            <a:stCxn id="9" idx="3"/>
            <a:endCxn id="49" idx="1"/>
          </p:cNvCxnSpPr>
          <p:nvPr/>
        </p:nvCxnSpPr>
        <p:spPr>
          <a:xfrm flipV="1">
            <a:off x="3803651" y="4659817"/>
            <a:ext cx="316795" cy="9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7408F976-4313-96FC-5D11-95BCA553DEEF}"/>
              </a:ext>
            </a:extLst>
          </p:cNvPr>
          <p:cNvCxnSpPr>
            <a:stCxn id="49" idx="3"/>
            <a:endCxn id="45" idx="1"/>
          </p:cNvCxnSpPr>
          <p:nvPr/>
        </p:nvCxnSpPr>
        <p:spPr>
          <a:xfrm flipV="1">
            <a:off x="4831646" y="4657035"/>
            <a:ext cx="362059" cy="2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10D0A391-370B-CF6A-A9A0-1B86570AEB26}"/>
              </a:ext>
            </a:extLst>
          </p:cNvPr>
          <p:cNvCxnSpPr>
            <a:stCxn id="49" idx="3"/>
            <a:endCxn id="44" idx="1"/>
          </p:cNvCxnSpPr>
          <p:nvPr/>
        </p:nvCxnSpPr>
        <p:spPr>
          <a:xfrm flipV="1">
            <a:off x="4831646" y="3769519"/>
            <a:ext cx="359410" cy="890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8DB0C3D2-1DD3-3A3D-0BE7-C9C5F0CD0B01}"/>
              </a:ext>
            </a:extLst>
          </p:cNvPr>
          <p:cNvCxnSpPr>
            <a:stCxn id="49" idx="3"/>
            <a:endCxn id="54" idx="1"/>
          </p:cNvCxnSpPr>
          <p:nvPr/>
        </p:nvCxnSpPr>
        <p:spPr>
          <a:xfrm>
            <a:off x="4831646" y="4659817"/>
            <a:ext cx="362059" cy="846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:a16="http://schemas.microsoft.com/office/drawing/2014/main" id="{BF35E33C-5D99-9BF5-3A08-08448603AFA0}"/>
              </a:ext>
            </a:extLst>
          </p:cNvPr>
          <p:cNvCxnSpPr>
            <a:cxnSpLocks/>
          </p:cNvCxnSpPr>
          <p:nvPr/>
        </p:nvCxnSpPr>
        <p:spPr>
          <a:xfrm flipV="1">
            <a:off x="4831646" y="2857500"/>
            <a:ext cx="890288" cy="5937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9" name="Szabadkéz 58">
                <a:extLst>
                  <a:ext uri="{FF2B5EF4-FFF2-40B4-BE49-F238E27FC236}">
                    <a16:creationId xmlns:a16="http://schemas.microsoft.com/office/drawing/2014/main" id="{411BE5A4-574C-C42A-9831-3CE588C3D38D}"/>
                  </a:ext>
                </a:extLst>
              </p14:cNvPr>
              <p14:cNvContentPartPr/>
              <p14:nvPr/>
            </p14:nvContentPartPr>
            <p14:xfrm>
              <a:off x="9351502" y="6220102"/>
              <a:ext cx="360" cy="360"/>
            </p14:xfrm>
          </p:contentPart>
        </mc:Choice>
        <mc:Fallback xmlns="">
          <p:pic>
            <p:nvPicPr>
              <p:cNvPr id="59" name="Szabadkéz 58">
                <a:extLst>
                  <a:ext uri="{FF2B5EF4-FFF2-40B4-BE49-F238E27FC236}">
                    <a16:creationId xmlns:a16="http://schemas.microsoft.com/office/drawing/2014/main" id="{411BE5A4-574C-C42A-9831-3CE588C3D3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42502" y="621110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Csoportba foglalás 64">
            <a:extLst>
              <a:ext uri="{FF2B5EF4-FFF2-40B4-BE49-F238E27FC236}">
                <a16:creationId xmlns:a16="http://schemas.microsoft.com/office/drawing/2014/main" id="{3CAB8958-0963-5A79-5453-BBD4CB460015}"/>
              </a:ext>
            </a:extLst>
          </p:cNvPr>
          <p:cNvGrpSpPr/>
          <p:nvPr/>
        </p:nvGrpSpPr>
        <p:grpSpPr>
          <a:xfrm>
            <a:off x="8919502" y="6206422"/>
            <a:ext cx="2880" cy="360"/>
            <a:chOff x="8919502" y="6206422"/>
            <a:chExt cx="28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0" name="Szabadkéz 59">
                  <a:extLst>
                    <a:ext uri="{FF2B5EF4-FFF2-40B4-BE49-F238E27FC236}">
                      <a16:creationId xmlns:a16="http://schemas.microsoft.com/office/drawing/2014/main" id="{EA7ABC34-F824-BFF7-2E81-FA598BEC8866}"/>
                    </a:ext>
                  </a:extLst>
                </p14:cNvPr>
                <p14:cNvContentPartPr/>
                <p14:nvPr/>
              </p14:nvContentPartPr>
              <p14:xfrm>
                <a:off x="8922022" y="6206422"/>
                <a:ext cx="360" cy="360"/>
              </p14:xfrm>
            </p:contentPart>
          </mc:Choice>
          <mc:Fallback xmlns="">
            <p:pic>
              <p:nvPicPr>
                <p:cNvPr id="60" name="Szabadkéz 59">
                  <a:extLst>
                    <a:ext uri="{FF2B5EF4-FFF2-40B4-BE49-F238E27FC236}">
                      <a16:creationId xmlns:a16="http://schemas.microsoft.com/office/drawing/2014/main" id="{EA7ABC34-F824-BFF7-2E81-FA598BEC886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13022" y="619778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1" name="Szabadkéz 60">
                  <a:extLst>
                    <a:ext uri="{FF2B5EF4-FFF2-40B4-BE49-F238E27FC236}">
                      <a16:creationId xmlns:a16="http://schemas.microsoft.com/office/drawing/2014/main" id="{FC56413B-9E44-6490-2E33-5892A7F4A52D}"/>
                    </a:ext>
                  </a:extLst>
                </p14:cNvPr>
                <p14:cNvContentPartPr/>
                <p14:nvPr/>
              </p14:nvContentPartPr>
              <p14:xfrm>
                <a:off x="8919502" y="6206422"/>
                <a:ext cx="2880" cy="360"/>
              </p14:xfrm>
            </p:contentPart>
          </mc:Choice>
          <mc:Fallback xmlns="">
            <p:pic>
              <p:nvPicPr>
                <p:cNvPr id="61" name="Szabadkéz 60">
                  <a:extLst>
                    <a:ext uri="{FF2B5EF4-FFF2-40B4-BE49-F238E27FC236}">
                      <a16:creationId xmlns:a16="http://schemas.microsoft.com/office/drawing/2014/main" id="{FC56413B-9E44-6490-2E33-5892A7F4A5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10862" y="619778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6" name="Szabadkéz 65">
                <a:extLst>
                  <a:ext uri="{FF2B5EF4-FFF2-40B4-BE49-F238E27FC236}">
                    <a16:creationId xmlns:a16="http://schemas.microsoft.com/office/drawing/2014/main" id="{67955006-5C9D-E661-EDF2-1B802BC24059}"/>
                  </a:ext>
                </a:extLst>
              </p14:cNvPr>
              <p14:cNvContentPartPr/>
              <p14:nvPr/>
            </p14:nvContentPartPr>
            <p14:xfrm>
              <a:off x="9171142" y="6150982"/>
              <a:ext cx="360" cy="360"/>
            </p14:xfrm>
          </p:contentPart>
        </mc:Choice>
        <mc:Fallback xmlns="">
          <p:pic>
            <p:nvPicPr>
              <p:cNvPr id="66" name="Szabadkéz 65">
                <a:extLst>
                  <a:ext uri="{FF2B5EF4-FFF2-40B4-BE49-F238E27FC236}">
                    <a16:creationId xmlns:a16="http://schemas.microsoft.com/office/drawing/2014/main" id="{67955006-5C9D-E661-EDF2-1B802BC240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62502" y="614198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Csoportba foglalás 73">
            <a:extLst>
              <a:ext uri="{FF2B5EF4-FFF2-40B4-BE49-F238E27FC236}">
                <a16:creationId xmlns:a16="http://schemas.microsoft.com/office/drawing/2014/main" id="{9F8FC695-078C-C515-0B91-56A56DB8DF5D}"/>
              </a:ext>
            </a:extLst>
          </p:cNvPr>
          <p:cNvGrpSpPr/>
          <p:nvPr/>
        </p:nvGrpSpPr>
        <p:grpSpPr>
          <a:xfrm>
            <a:off x="8825182" y="6220102"/>
            <a:ext cx="360" cy="14400"/>
            <a:chOff x="8825182" y="6220102"/>
            <a:chExt cx="360" cy="1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2" name="Szabadkéz 61">
                  <a:extLst>
                    <a:ext uri="{FF2B5EF4-FFF2-40B4-BE49-F238E27FC236}">
                      <a16:creationId xmlns:a16="http://schemas.microsoft.com/office/drawing/2014/main" id="{0B59DFF6-F6AC-3FAB-75D0-14564CA9229F}"/>
                    </a:ext>
                  </a:extLst>
                </p14:cNvPr>
                <p14:cNvContentPartPr/>
                <p14:nvPr/>
              </p14:nvContentPartPr>
              <p14:xfrm>
                <a:off x="8825182" y="6234142"/>
                <a:ext cx="360" cy="360"/>
              </p14:xfrm>
            </p:contentPart>
          </mc:Choice>
          <mc:Fallback xmlns="">
            <p:pic>
              <p:nvPicPr>
                <p:cNvPr id="62" name="Szabadkéz 61">
                  <a:extLst>
                    <a:ext uri="{FF2B5EF4-FFF2-40B4-BE49-F238E27FC236}">
                      <a16:creationId xmlns:a16="http://schemas.microsoft.com/office/drawing/2014/main" id="{0B59DFF6-F6AC-3FAB-75D0-14564CA9229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25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3" name="Szabadkéz 62">
                  <a:extLst>
                    <a:ext uri="{FF2B5EF4-FFF2-40B4-BE49-F238E27FC236}">
                      <a16:creationId xmlns:a16="http://schemas.microsoft.com/office/drawing/2014/main" id="{FB9C88CF-4216-9171-0C51-6C3E635B2AF6}"/>
                    </a:ext>
                  </a:extLst>
                </p14:cNvPr>
                <p14:cNvContentPartPr/>
                <p14:nvPr/>
              </p14:nvContentPartPr>
              <p14:xfrm>
                <a:off x="8825182" y="6234142"/>
                <a:ext cx="360" cy="360"/>
              </p14:xfrm>
            </p:contentPart>
          </mc:Choice>
          <mc:Fallback xmlns="">
            <p:pic>
              <p:nvPicPr>
                <p:cNvPr id="63" name="Szabadkéz 62">
                  <a:extLst>
                    <a:ext uri="{FF2B5EF4-FFF2-40B4-BE49-F238E27FC236}">
                      <a16:creationId xmlns:a16="http://schemas.microsoft.com/office/drawing/2014/main" id="{FB9C88CF-4216-9171-0C51-6C3E635B2AF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255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7" name="Szabadkéz 66">
                  <a:extLst>
                    <a:ext uri="{FF2B5EF4-FFF2-40B4-BE49-F238E27FC236}">
                      <a16:creationId xmlns:a16="http://schemas.microsoft.com/office/drawing/2014/main" id="{4F7586A5-5E8F-6331-52DD-FCA8CF6B4B08}"/>
                    </a:ext>
                  </a:extLst>
                </p14:cNvPr>
                <p14:cNvContentPartPr/>
                <p14:nvPr/>
              </p14:nvContentPartPr>
              <p14:xfrm>
                <a:off x="8825182" y="6220102"/>
                <a:ext cx="360" cy="360"/>
              </p14:xfrm>
            </p:contentPart>
          </mc:Choice>
          <mc:Fallback xmlns="">
            <p:pic>
              <p:nvPicPr>
                <p:cNvPr id="67" name="Szabadkéz 66">
                  <a:extLst>
                    <a:ext uri="{FF2B5EF4-FFF2-40B4-BE49-F238E27FC236}">
                      <a16:creationId xmlns:a16="http://schemas.microsoft.com/office/drawing/2014/main" id="{4F7586A5-5E8F-6331-52DD-FCA8CF6B4B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8" name="Szabadkéz 67">
                  <a:extLst>
                    <a:ext uri="{FF2B5EF4-FFF2-40B4-BE49-F238E27FC236}">
                      <a16:creationId xmlns:a16="http://schemas.microsoft.com/office/drawing/2014/main" id="{7EEFA7A5-91FF-5871-CFB9-70F24571F4BF}"/>
                    </a:ext>
                  </a:extLst>
                </p14:cNvPr>
                <p14:cNvContentPartPr/>
                <p14:nvPr/>
              </p14:nvContentPartPr>
              <p14:xfrm>
                <a:off x="8825182" y="6220102"/>
                <a:ext cx="360" cy="360"/>
              </p14:xfrm>
            </p:contentPart>
          </mc:Choice>
          <mc:Fallback xmlns="">
            <p:pic>
              <p:nvPicPr>
                <p:cNvPr id="68" name="Szabadkéz 67">
                  <a:extLst>
                    <a:ext uri="{FF2B5EF4-FFF2-40B4-BE49-F238E27FC236}">
                      <a16:creationId xmlns:a16="http://schemas.microsoft.com/office/drawing/2014/main" id="{7EEFA7A5-91FF-5871-CFB9-70F24571F4B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1618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Csoportba foglalás 72">
            <a:extLst>
              <a:ext uri="{FF2B5EF4-FFF2-40B4-BE49-F238E27FC236}">
                <a16:creationId xmlns:a16="http://schemas.microsoft.com/office/drawing/2014/main" id="{47C4413B-CB0B-7EB4-89A8-278BC3C6F0D8}"/>
              </a:ext>
            </a:extLst>
          </p:cNvPr>
          <p:cNvGrpSpPr/>
          <p:nvPr/>
        </p:nvGrpSpPr>
        <p:grpSpPr>
          <a:xfrm>
            <a:off x="6635662" y="6220102"/>
            <a:ext cx="360" cy="360"/>
            <a:chOff x="6635662" y="622010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9" name="Szabadkéz 68">
                  <a:extLst>
                    <a:ext uri="{FF2B5EF4-FFF2-40B4-BE49-F238E27FC236}">
                      <a16:creationId xmlns:a16="http://schemas.microsoft.com/office/drawing/2014/main" id="{E831B1B1-40D2-44E6-363C-710113078565}"/>
                    </a:ext>
                  </a:extLst>
                </p14:cNvPr>
                <p14:cNvContentPartPr/>
                <p14:nvPr/>
              </p14:nvContentPartPr>
              <p14:xfrm>
                <a:off x="6635662" y="6220102"/>
                <a:ext cx="360" cy="360"/>
              </p14:xfrm>
            </p:contentPart>
          </mc:Choice>
          <mc:Fallback xmlns="">
            <p:pic>
              <p:nvPicPr>
                <p:cNvPr id="69" name="Szabadkéz 68">
                  <a:extLst>
                    <a:ext uri="{FF2B5EF4-FFF2-40B4-BE49-F238E27FC236}">
                      <a16:creationId xmlns:a16="http://schemas.microsoft.com/office/drawing/2014/main" id="{E831B1B1-40D2-44E6-363C-71011307856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702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0" name="Szabadkéz 69">
                  <a:extLst>
                    <a:ext uri="{FF2B5EF4-FFF2-40B4-BE49-F238E27FC236}">
                      <a16:creationId xmlns:a16="http://schemas.microsoft.com/office/drawing/2014/main" id="{3BBF6478-C3B2-72D6-2961-41F22BD6431E}"/>
                    </a:ext>
                  </a:extLst>
                </p14:cNvPr>
                <p14:cNvContentPartPr/>
                <p14:nvPr/>
              </p14:nvContentPartPr>
              <p14:xfrm>
                <a:off x="6635662" y="6220102"/>
                <a:ext cx="360" cy="360"/>
              </p14:xfrm>
            </p:contentPart>
          </mc:Choice>
          <mc:Fallback xmlns="">
            <p:pic>
              <p:nvPicPr>
                <p:cNvPr id="70" name="Szabadkéz 69">
                  <a:extLst>
                    <a:ext uri="{FF2B5EF4-FFF2-40B4-BE49-F238E27FC236}">
                      <a16:creationId xmlns:a16="http://schemas.microsoft.com/office/drawing/2014/main" id="{3BBF6478-C3B2-72D6-2961-41F22BD6431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7022" y="62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1" name="Szabadkéz 70">
                <a:extLst>
                  <a:ext uri="{FF2B5EF4-FFF2-40B4-BE49-F238E27FC236}">
                    <a16:creationId xmlns:a16="http://schemas.microsoft.com/office/drawing/2014/main" id="{2B4522E7-F50F-AA9C-6BBA-1592CC10FC63}"/>
                  </a:ext>
                </a:extLst>
              </p14:cNvPr>
              <p14:cNvContentPartPr/>
              <p14:nvPr/>
            </p14:nvContentPartPr>
            <p14:xfrm>
              <a:off x="6261982" y="2895142"/>
              <a:ext cx="360" cy="360"/>
            </p14:xfrm>
          </p:contentPart>
        </mc:Choice>
        <mc:Fallback xmlns="">
          <p:pic>
            <p:nvPicPr>
              <p:cNvPr id="71" name="Szabadkéz 70">
                <a:extLst>
                  <a:ext uri="{FF2B5EF4-FFF2-40B4-BE49-F238E27FC236}">
                    <a16:creationId xmlns:a16="http://schemas.microsoft.com/office/drawing/2014/main" id="{2B4522E7-F50F-AA9C-6BBA-1592CC10FC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2982" y="28861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2" name="Szabadkéz 71">
                <a:extLst>
                  <a:ext uri="{FF2B5EF4-FFF2-40B4-BE49-F238E27FC236}">
                    <a16:creationId xmlns:a16="http://schemas.microsoft.com/office/drawing/2014/main" id="{8BCCDF7B-169D-A93A-EB29-2936CBBF49DD}"/>
                  </a:ext>
                </a:extLst>
              </p14:cNvPr>
              <p14:cNvContentPartPr/>
              <p14:nvPr/>
            </p14:nvContentPartPr>
            <p14:xfrm>
              <a:off x="5361262" y="789502"/>
              <a:ext cx="360" cy="360"/>
            </p14:xfrm>
          </p:contentPart>
        </mc:Choice>
        <mc:Fallback xmlns="">
          <p:pic>
            <p:nvPicPr>
              <p:cNvPr id="72" name="Szabadkéz 71">
                <a:extLst>
                  <a:ext uri="{FF2B5EF4-FFF2-40B4-BE49-F238E27FC236}">
                    <a16:creationId xmlns:a16="http://schemas.microsoft.com/office/drawing/2014/main" id="{8BCCDF7B-169D-A93A-EB29-2936CBBF49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2622" y="78050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21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90501" y="-54345"/>
            <a:ext cx="11921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II.3.a The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scheme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(EDS)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tasks</a:t>
            </a:r>
            <a:endParaRPr lang="hu-HU" sz="3200" b="1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55116" y="429753"/>
            <a:ext cx="12191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E.g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EDS </a:t>
            </a:r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T1 test: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hich</a:t>
            </a:r>
            <a:r>
              <a:rPr lang="en-GB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three types of rum </a:t>
            </a:r>
            <a:r>
              <a:rPr lang="hu-HU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2400" b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containing</a:t>
            </a:r>
            <a:r>
              <a:rPr lang="hu-HU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40%, 60%, 80% </a:t>
            </a:r>
            <a:r>
              <a:rPr lang="hu-HU" sz="2400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alcohol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GB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 the lowest alcohol content that can be used to ignite the chocolate sauce</a:t>
            </a:r>
            <a:r>
              <a:rPr lang="hu-HU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a </a:t>
            </a:r>
            <a:r>
              <a:rPr lang="hu-HU" sz="2400" b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pancake</a:t>
            </a:r>
            <a:r>
              <a:rPr lang="hu-HU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r>
              <a:rPr lang="hu-HU" sz="2400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hu-HU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 err="1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eal</a:t>
            </a:r>
            <a:r>
              <a:rPr lang="en-GB" sz="2400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 situation + list of equipment &amp; materials</a:t>
            </a:r>
            <a:r>
              <a:rPr lang="hu-HU" sz="2400" dirty="0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hu-HU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Which of the materials being at home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be put into each glass during the experiments?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How should the contents of each glass be compared to the chocolate sauces that are made from different concentrations of rum bought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shop?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 What should be changed in each experiment because of your answer to question b) above? 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d) Which of the properties of the contents of the glasses should be tested in each experiment? 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e) How can you test the property of the contents of the glasses in your answer to d)? 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f) How can you decide which rum to buy based on the experience of the experiments?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(g) Put a (+) sign in front of the statement(s) in the list below that are important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26" name="Picture 2" descr="Lángoló Gundel-palacsinta recept foto">
            <a:extLst>
              <a:ext uri="{FF2B5EF4-FFF2-40B4-BE49-F238E27FC236}">
                <a16:creationId xmlns:a16="http://schemas.microsoft.com/office/drawing/2014/main" id="{CF5C2B56-80B0-4635-A202-4D1126B8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25" y="368687"/>
            <a:ext cx="8032149" cy="56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edett pályás, bútorok, személy, íróasztal látható&#10;&#10;Automatikusan generált leírás">
            <a:extLst>
              <a:ext uri="{FF2B5EF4-FFF2-40B4-BE49-F238E27FC236}">
                <a16:creationId xmlns:a16="http://schemas.microsoft.com/office/drawing/2014/main" id="{83847C21-EB17-F5CC-65B4-F9A7109C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354" y="3389501"/>
            <a:ext cx="4257945" cy="319345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4695" y="68002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II.3.b EDS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</a:p>
          <a:p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e.g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.: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4695" y="1137070"/>
            <a:ext cx="80893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 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</a:t>
            </a:r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Particle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modell of </a:t>
            </a:r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matter</a:t>
            </a:r>
            <a:endParaRPr lang="en-GB" sz="2400" b="1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particles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temperature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2: </a:t>
            </a:r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reactions</a:t>
            </a:r>
            <a:endParaRPr lang="hu-HU" sz="2400" b="1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of the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ingredients in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baking powder </a:t>
            </a:r>
            <a:endParaRPr lang="hu-HU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NOT needed to produce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dioxide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 3</a:t>
            </a:r>
            <a:r>
              <a:rPr lang="en-GB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olubility</a:t>
            </a:r>
            <a:endParaRPr lang="hu-HU" sz="2400" b="1" dirty="0">
              <a:solidFill>
                <a:srgbClr val="0128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 </a:t>
            </a:r>
            <a:r>
              <a:rPr lang="hu-HU" sz="2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greasing of the ducks’ feathers affects whether they can swim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sink</a:t>
            </a:r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clean water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containing dishwashing liquid/soap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Worksheet 6: </a:t>
            </a:r>
            <a:r>
              <a:rPr lang="hu-HU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GB" sz="2400" b="1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onditions</a:t>
            </a:r>
            <a:r>
              <a:rPr lang="en-GB" sz="24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combustion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all the three of conditions </a:t>
            </a:r>
            <a:r>
              <a:rPr lang="hu-HU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really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necessary for combustion?</a:t>
            </a:r>
            <a:endParaRPr lang="hu-HU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pic>
        <p:nvPicPr>
          <p:cNvPr id="4" name="Kép 3" descr="A képen szöveg, beltéri, személy, asztal látható&#10;&#10;Automatikusan generált leírás">
            <a:extLst>
              <a:ext uri="{FF2B5EF4-FFF2-40B4-BE49-F238E27FC236}">
                <a16:creationId xmlns:a16="http://schemas.microsoft.com/office/drawing/2014/main" id="{CEA789A3-CED8-B1EC-B7C6-A5795585E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354" y="2748"/>
            <a:ext cx="4216645" cy="3162484"/>
          </a:xfrm>
          <a:prstGeom prst="rect">
            <a:avLst/>
          </a:prstGeom>
        </p:spPr>
      </p:pic>
      <p:pic>
        <p:nvPicPr>
          <p:cNvPr id="8" name="Kép 7" descr="A képen beltéri, csésze látható&#10;&#10;Automatikusan generált leírás">
            <a:extLst>
              <a:ext uri="{FF2B5EF4-FFF2-40B4-BE49-F238E27FC236}">
                <a16:creationId xmlns:a16="http://schemas.microsoft.com/office/drawing/2014/main" id="{2ADA7B81-9A0C-AD25-6F28-7D25277FA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33100" y="-530"/>
            <a:ext cx="1695081" cy="127131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275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2A42B805-17C6-A01C-E858-5F5E86A7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-2590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2" name="Rectangle 64">
            <a:extLst>
              <a:ext uri="{FF2B5EF4-FFF2-40B4-BE49-F238E27FC236}">
                <a16:creationId xmlns:a16="http://schemas.microsoft.com/office/drawing/2014/main" id="{BC1A408D-14E3-D3F2-5454-B182EBE56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1981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18" name="Rectangle 134">
            <a:extLst>
              <a:ext uri="{FF2B5EF4-FFF2-40B4-BE49-F238E27FC236}">
                <a16:creationId xmlns:a16="http://schemas.microsoft.com/office/drawing/2014/main" id="{811B415E-6923-885C-A3C5-D31EB029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145" y="37095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527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4695" y="56548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Systems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thinking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tasks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motivation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hu-HU" sz="3200" b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e.g</a:t>
            </a:r>
            <a:r>
              <a:rPr lang="hu-HU" sz="32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14694" y="1137070"/>
            <a:ext cx="12177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12863"/>
                </a:solidFill>
              </a:rPr>
              <a:t>Worksheet 6: </a:t>
            </a:r>
            <a:r>
              <a:rPr lang="hu-HU" sz="2400" b="1" dirty="0">
                <a:solidFill>
                  <a:srgbClr val="012863"/>
                </a:solidFill>
              </a:rPr>
              <a:t>C</a:t>
            </a:r>
            <a:r>
              <a:rPr lang="en-GB" sz="2400" b="1" dirty="0" err="1">
                <a:solidFill>
                  <a:srgbClr val="012863"/>
                </a:solidFill>
              </a:rPr>
              <a:t>onditions</a:t>
            </a:r>
            <a:r>
              <a:rPr lang="en-GB" sz="2400" b="1" dirty="0">
                <a:solidFill>
                  <a:srgbClr val="012863"/>
                </a:solidFill>
              </a:rPr>
              <a:t> of combustion</a:t>
            </a:r>
            <a:r>
              <a:rPr lang="hu-HU" sz="2400" b="1" dirty="0">
                <a:solidFill>
                  <a:srgbClr val="012863"/>
                </a:solidFill>
              </a:rPr>
              <a:t>: </a:t>
            </a:r>
            <a:r>
              <a:rPr lang="en-GB" sz="2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Circle the up or down arrows in the diagram that show the change of the amount as the frequency of forest fires increases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058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EUROVARIETY 2023, University of Tartu, </a:t>
            </a:r>
            <a:r>
              <a:rPr lang="hu-HU" sz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Estonia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29. 06. 2023.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2750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2A42B805-17C6-A01C-E858-5F5E86A7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-2590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2" name="Rectangle 64">
            <a:extLst>
              <a:ext uri="{FF2B5EF4-FFF2-40B4-BE49-F238E27FC236}">
                <a16:creationId xmlns:a16="http://schemas.microsoft.com/office/drawing/2014/main" id="{BC1A408D-14E3-D3F2-5454-B182EBE56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09" y="1981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18" name="Rectangle 134">
            <a:extLst>
              <a:ext uri="{FF2B5EF4-FFF2-40B4-BE49-F238E27FC236}">
                <a16:creationId xmlns:a16="http://schemas.microsoft.com/office/drawing/2014/main" id="{811B415E-6923-885C-A3C5-D31EB029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145" y="37095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29FF60-BE2A-1A06-9A96-16D1BE12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" y="2143853"/>
            <a:ext cx="12192000" cy="35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9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2295</Words>
  <Application>Microsoft Office PowerPoint</Application>
  <PresentationFormat>Szélesvásznú</PresentationFormat>
  <Paragraphs>211</Paragraphs>
  <Slides>18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II.2. Research model for 2021/2022.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Dr. Szalay Luca</cp:lastModifiedBy>
  <cp:revision>280</cp:revision>
  <dcterms:created xsi:type="dcterms:W3CDTF">2021-07-01T15:39:11Z</dcterms:created>
  <dcterms:modified xsi:type="dcterms:W3CDTF">2023-06-29T03:53:30Z</dcterms:modified>
</cp:coreProperties>
</file>