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343" r:id="rId4"/>
    <p:sldId id="338" r:id="rId5"/>
    <p:sldId id="344" r:id="rId6"/>
    <p:sldId id="345" r:id="rId7"/>
    <p:sldId id="342" r:id="rId8"/>
    <p:sldId id="291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0909" autoAdjust="0"/>
  </p:normalViewPr>
  <p:slideViewPr>
    <p:cSldViewPr>
      <p:cViewPr varScale="1">
        <p:scale>
          <a:sx n="65" d="100"/>
          <a:sy n="65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0718E-F7BC-4F7E-B103-34DD861B8405}" type="datetimeFigureOut">
              <a:rPr lang="hu-HU" smtClean="0"/>
              <a:t>2021.07.13.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2BA84-5ADF-4D90-8472-003A7A816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43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9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19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84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562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24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92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you soon (even if only in Zoom) and thank you very much for your attention.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26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2021.07.13.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64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2021.07.13.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867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2021.07.13.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17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9" y="404285"/>
            <a:ext cx="4968875" cy="2618300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címsorának</a:t>
            </a:r>
            <a:r>
              <a:rPr lang="en-US" dirty="0"/>
              <a:t> </a:t>
            </a:r>
            <a:r>
              <a:rPr lang="en-US" dirty="0" err="1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8" y="4246033"/>
            <a:ext cx="4968875" cy="850775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40000"/>
            <a:ext cx="2904744" cy="16784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3552147"/>
            <a:ext cx="395630" cy="67056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5096807"/>
            <a:ext cx="4968874" cy="876427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Intézmény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9" y="5714468"/>
            <a:ext cx="2128043" cy="319933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2017. November 00.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5799001"/>
            <a:ext cx="2825496" cy="1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21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orient="horz" pos="282">
          <p15:clr>
            <a:srgbClr val="FBAE40"/>
          </p15:clr>
        </p15:guide>
        <p15:guide id="3" pos="2381">
          <p15:clr>
            <a:srgbClr val="FBAE40"/>
          </p15:clr>
        </p15:guide>
        <p15:guide id="4" orient="horz" pos="2006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9" y="1989233"/>
            <a:ext cx="7705725" cy="3984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63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4" y="1709739"/>
            <a:ext cx="8064499" cy="1233583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3429001"/>
            <a:ext cx="7705724" cy="2544233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825625"/>
            <a:ext cx="3887788" cy="41476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825625"/>
            <a:ext cx="3886200" cy="4147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49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2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9" y="404285"/>
            <a:ext cx="4968873" cy="5905500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68580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404284"/>
            <a:ext cx="2880000" cy="5568949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6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404283"/>
            <a:ext cx="3323724" cy="590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3630585"/>
            <a:ext cx="395630" cy="6705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4648355"/>
            <a:ext cx="308180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ünnepének</a:t>
            </a:r>
            <a:b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programjain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pPr defTabSz="685800"/>
            <a:endParaRPr lang="en-US" sz="1400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/>
            <a:r>
              <a:rPr lang="en-US" sz="1400" i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www.tudomanyunnep.hu</a:t>
            </a:r>
            <a:endParaRPr lang="en-US" sz="1400" i="1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/>
            <a:r>
              <a:rPr lang="en-US" sz="1400" i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www.mta.hu</a:t>
            </a:r>
            <a:endParaRPr lang="en-US" sz="1400" i="1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4" y="1982246"/>
            <a:ext cx="45486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600" i="1" cap="all" spc="100" dirty="0" err="1">
                <a:solidFill>
                  <a:srgbClr val="FFFFFF"/>
                </a:solidFill>
                <a:latin typeface="Constantia" panose="02030602050306030303"/>
              </a:rPr>
              <a:t>Köszönöm</a:t>
            </a:r>
            <a:r>
              <a:rPr lang="en-US" sz="2600" i="1" cap="all" spc="100" dirty="0">
                <a:solidFill>
                  <a:srgbClr val="FFFFFF"/>
                </a:solidFill>
                <a:latin typeface="Constantia" panose="02030602050306030303"/>
              </a:rPr>
              <a:t> a </a:t>
            </a:r>
            <a:r>
              <a:rPr lang="en-US" sz="2600" i="1" cap="all" spc="100" dirty="0" err="1">
                <a:solidFill>
                  <a:srgbClr val="FFFFFF"/>
                </a:solidFill>
                <a:latin typeface="Constantia" panose="02030602050306030303"/>
              </a:rPr>
              <a:t>figyelmet</a:t>
            </a:r>
            <a:r>
              <a:rPr lang="en-US" sz="2600" i="1" cap="all" spc="100" dirty="0">
                <a:solidFill>
                  <a:srgbClr val="FFFFFF"/>
                </a:solidFill>
                <a:latin typeface="Constantia" panose="02030602050306030303"/>
              </a:rPr>
              <a:t>!</a:t>
            </a:r>
            <a:endParaRPr lang="en-US" sz="2600" i="1" cap="all" spc="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41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542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2021.07.13.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35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2021.07.13.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155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2021.07.13.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9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2021.07.13.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24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2021.07.13.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97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2021.07.13.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49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2021.07.13.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430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2021.07.13.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13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B50F-86D8-435C-B4A0-D9B811076111}" type="datetimeFigureOut">
              <a:rPr lang="hu-HU" smtClean="0"/>
              <a:t>2021.07.13.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92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4" y="404285"/>
            <a:ext cx="8064499" cy="11424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9" y="1989233"/>
            <a:ext cx="7705725" cy="39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3" y="6309784"/>
            <a:ext cx="395287" cy="365125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defTabSz="685800"/>
            <a:fld id="{FD7096EC-A894-4F47-929A-65581C0900F7}" type="slidenum">
              <a:rPr lang="en-US" smtClean="0">
                <a:solidFill>
                  <a:srgbClr val="8CADD1"/>
                </a:solidFill>
              </a:rPr>
              <a:pPr defTabSz="685800"/>
              <a:t>‹#›</a:t>
            </a:fld>
            <a:endParaRPr lang="en-US" dirty="0">
              <a:solidFill>
                <a:srgbClr val="8CA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657">
          <p15:clr>
            <a:srgbClr val="F26B43"/>
          </p15:clr>
        </p15:guide>
        <p15:guide id="4" orient="horz" pos="191">
          <p15:clr>
            <a:srgbClr val="F26B43"/>
          </p15:clr>
        </p15:guide>
        <p15:guide id="5" pos="5511">
          <p15:clr>
            <a:srgbClr val="F26B43"/>
          </p15:clr>
        </p15:guide>
        <p15:guide id="6" orient="horz" pos="2981">
          <p15:clr>
            <a:srgbClr val="F26B43"/>
          </p15:clr>
        </p15:guide>
        <p15:guide id="7" pos="431">
          <p15:clr>
            <a:srgbClr val="F26B43"/>
          </p15:clr>
        </p15:guide>
        <p15:guide id="8" orient="horz" pos="2822">
          <p15:clr>
            <a:srgbClr val="F26B43"/>
          </p15:clr>
        </p15:guide>
        <p15:guide id="9" pos="24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tomc.elte.hu/publications/90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mailto:luca.szalay@ttk.elte.h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9.jpeg"/><Relationship Id="rId7" Type="http://schemas.openxmlformats.org/officeDocument/2006/relationships/hyperlink" Target="mailto:luca.szalay@caesar.elte.hu" TargetMode="Externa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ttomc.elte.hu/publications/90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752" y="1817814"/>
            <a:ext cx="9036496" cy="133067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hu-HU" b="1" dirty="0"/>
              <a:t>Az MTA-ELTE Kutatásalapú Kémiatanítás Kutatócsoport eredményei 2016-2021.</a:t>
            </a:r>
            <a:br>
              <a:rPr lang="hu-HU" dirty="0"/>
            </a:br>
            <a:br>
              <a:rPr lang="hu-HU" sz="3600" dirty="0"/>
            </a:br>
            <a:endParaRPr lang="hu-HU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5575" y="3204951"/>
            <a:ext cx="8808913" cy="3601690"/>
          </a:xfrm>
        </p:spPr>
        <p:txBody>
          <a:bodyPr>
            <a:normAutofit/>
          </a:bodyPr>
          <a:lstStyle/>
          <a:p>
            <a:r>
              <a:rPr lang="en-US" altLang="en-US" sz="2800" b="1" dirty="0" err="1">
                <a:solidFill>
                  <a:schemeClr val="tx1"/>
                </a:solidFill>
              </a:rPr>
              <a:t>Szala</a:t>
            </a:r>
            <a:r>
              <a:rPr lang="hu-HU" altLang="en-US" sz="2800" b="1" dirty="0">
                <a:solidFill>
                  <a:schemeClr val="tx1"/>
                </a:solidFill>
              </a:rPr>
              <a:t>y Luca</a:t>
            </a:r>
            <a:endParaRPr lang="hu-HU" sz="2800" baseline="30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defRPr/>
            </a:pPr>
            <a:endParaRPr lang="hu-HU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endParaRPr lang="hu-HU" sz="2000" b="1" dirty="0">
              <a:solidFill>
                <a:schemeClr val="tx1"/>
              </a:solidFill>
            </a:endParaRPr>
          </a:p>
          <a:p>
            <a:pPr algn="l"/>
            <a:r>
              <a:rPr lang="hu-HU" sz="2000" b="1" dirty="0">
                <a:solidFill>
                  <a:schemeClr val="tx1"/>
                </a:solidFill>
              </a:rPr>
              <a:t>„Az aktív tanulás lehetőségeinek megteremtése a kémiaórákon”</a:t>
            </a:r>
            <a:endParaRPr lang="hu-HU" sz="2000" dirty="0">
              <a:solidFill>
                <a:schemeClr val="tx1"/>
              </a:solidFill>
            </a:endParaRPr>
          </a:p>
          <a:p>
            <a:pPr algn="l"/>
            <a:r>
              <a:rPr lang="hu-HU" sz="2000" b="1" dirty="0">
                <a:solidFill>
                  <a:schemeClr val="tx1"/>
                </a:solidFill>
              </a:rPr>
              <a:t>A KÉMIATANÁR-TOVÁBBKÉPZÉSI TANFOLYAM </a:t>
            </a:r>
          </a:p>
          <a:p>
            <a:pPr algn="l"/>
            <a:r>
              <a:rPr lang="hu-HU" sz="2000" dirty="0">
                <a:solidFill>
                  <a:schemeClr val="tx1"/>
                </a:solidFill>
                <a:cs typeface="Arial" panose="020B0604020202020204" pitchFamily="34" charset="0"/>
              </a:rPr>
              <a:t>2021. július 14., Eötvös Loránd Tudományegyetem</a:t>
            </a:r>
          </a:p>
          <a:p>
            <a:pPr algn="l">
              <a:defRPr/>
            </a:pPr>
            <a:r>
              <a:rPr lang="hu-HU" sz="2000" dirty="0">
                <a:solidFill>
                  <a:schemeClr val="tx1"/>
                </a:solidFill>
                <a:cs typeface="Arial" panose="020B0604020202020204" pitchFamily="34" charset="0"/>
              </a:rPr>
              <a:t>				Honlap: </a:t>
            </a:r>
            <a:r>
              <a:rPr lang="hu-HU" sz="2000" dirty="0">
                <a:solidFill>
                  <a:srgbClr val="FF0000"/>
                </a:solidFill>
                <a:hlinkClick r:id="rId3"/>
              </a:rPr>
              <a:t>http://ttomc.elte.hu/publications/90</a:t>
            </a:r>
            <a:endParaRPr lang="hu-HU" sz="20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hu-HU" sz="2000" dirty="0">
                <a:solidFill>
                  <a:schemeClr val="tx1"/>
                </a:solidFill>
                <a:cs typeface="Arial" panose="020B0604020202020204" pitchFamily="34" charset="0"/>
              </a:rPr>
              <a:t>				E-mail: </a:t>
            </a:r>
            <a:r>
              <a:rPr lang="hu-HU" sz="2000" dirty="0">
                <a:hlinkClick r:id="rId4"/>
              </a:rPr>
              <a:t>luca.szalay@ttk.elte.hu</a:t>
            </a:r>
            <a:r>
              <a:rPr lang="hu-HU" sz="2000" dirty="0"/>
              <a:t> 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74294" y="3717032"/>
            <a:ext cx="8064499" cy="16080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1B5C9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800" b="0" dirty="0">
              <a:latin typeface="Calibri" panose="020F0502020204030204" pitchFamily="34" charset="0"/>
            </a:endParaRPr>
          </a:p>
        </p:txBody>
      </p:sp>
      <p:sp>
        <p:nvSpPr>
          <p:cNvPr id="6" name="AutoShape 2" descr="Eötvös Loránd Tudományegyetem logó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90" y="19152"/>
            <a:ext cx="1523810" cy="152381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" y="0"/>
            <a:ext cx="1511752" cy="15117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91" y="51359"/>
            <a:ext cx="9572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2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716320-A4E6-480F-BDE1-E0C72A18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76" y="0"/>
            <a:ext cx="8229600" cy="548680"/>
          </a:xfrm>
        </p:spPr>
        <p:txBody>
          <a:bodyPr>
            <a:normAutofit/>
          </a:bodyPr>
          <a:lstStyle/>
          <a:p>
            <a:r>
              <a:rPr lang="hu-HU" sz="2800" b="1" dirty="0"/>
              <a:t>Az adatok statisztikai elemzése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F63BFC-AF5A-4E93-B6AB-CE4F79BB1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5433"/>
            <a:ext cx="9252520" cy="6453336"/>
          </a:xfrm>
        </p:spPr>
        <p:txBody>
          <a:bodyPr>
            <a:noAutofit/>
          </a:bodyPr>
          <a:lstStyle/>
          <a:p>
            <a:r>
              <a:rPr lang="hu-HU" sz="2000" b="1" dirty="0"/>
              <a:t>Strukturált papír és toll alapú tesztek (T0-T4): azonos </a:t>
            </a:r>
            <a:r>
              <a:rPr lang="hu-HU" sz="2000" b="1" dirty="0" err="1"/>
              <a:t>itemszámú</a:t>
            </a:r>
            <a:r>
              <a:rPr lang="hu-HU" sz="2000" b="1" dirty="0"/>
              <a:t> feladatok: </a:t>
            </a:r>
          </a:p>
          <a:p>
            <a:pPr marL="0" indent="0">
              <a:buNone/>
            </a:pPr>
            <a:r>
              <a:rPr lang="hu-HU" sz="2000" b="1" dirty="0"/>
              <a:t>	kémia </a:t>
            </a:r>
            <a:r>
              <a:rPr lang="hu-HU" sz="2000" b="1" u="sng" dirty="0"/>
              <a:t>t</a:t>
            </a:r>
            <a:r>
              <a:rPr lang="hu-HU" sz="2000" b="1" dirty="0"/>
              <a:t>árgyi </a:t>
            </a:r>
            <a:r>
              <a:rPr lang="hu-HU" sz="2000" b="1" u="sng" dirty="0"/>
              <a:t>t</a:t>
            </a:r>
            <a:r>
              <a:rPr lang="hu-HU" sz="2000" b="1" dirty="0"/>
              <a:t>udás</a:t>
            </a:r>
            <a:r>
              <a:rPr lang="en-US" sz="2000" b="1" dirty="0"/>
              <a:t> (</a:t>
            </a:r>
            <a:r>
              <a:rPr lang="hu-HU" sz="2000" b="1" dirty="0">
                <a:highlight>
                  <a:srgbClr val="FFFF00"/>
                </a:highlight>
              </a:rPr>
              <a:t>TT</a:t>
            </a:r>
            <a:r>
              <a:rPr lang="en-US" sz="2000" b="1" dirty="0"/>
              <a:t>) </a:t>
            </a:r>
            <a:r>
              <a:rPr lang="hu-HU" sz="2000" b="1" dirty="0"/>
              <a:t>+ </a:t>
            </a:r>
            <a:r>
              <a:rPr lang="hu-HU" sz="2000" b="1" u="sng" dirty="0"/>
              <a:t>k</a:t>
            </a:r>
            <a:r>
              <a:rPr lang="hu-HU" sz="2000" b="1" dirty="0"/>
              <a:t>ísérlettervező </a:t>
            </a:r>
            <a:r>
              <a:rPr lang="hu-HU" sz="2000" b="1" u="sng" dirty="0"/>
              <a:t>k</a:t>
            </a:r>
            <a:r>
              <a:rPr lang="hu-HU" sz="2000" b="1" dirty="0"/>
              <a:t>épesség</a:t>
            </a:r>
            <a:r>
              <a:rPr lang="en-US" sz="2000" b="1" dirty="0">
                <a:solidFill>
                  <a:srgbClr val="FF0000"/>
                </a:solidFill>
              </a:rPr>
              <a:t> (</a:t>
            </a:r>
            <a:r>
              <a:rPr lang="hu-HU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KK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  <a:p>
            <a:r>
              <a:rPr lang="hu-HU" sz="2000" b="1" dirty="0">
                <a:solidFill>
                  <a:srgbClr val="FF0000"/>
                </a:solidFill>
              </a:rPr>
              <a:t>COVID-19 </a:t>
            </a:r>
            <a:r>
              <a:rPr lang="en-GB" sz="2000" b="1" dirty="0">
                <a:solidFill>
                  <a:srgbClr val="FF0000"/>
                </a:solidFill>
              </a:rPr>
              <a:t>→</a:t>
            </a:r>
            <a:r>
              <a:rPr lang="hu-HU" sz="2000" b="1" dirty="0">
                <a:solidFill>
                  <a:srgbClr val="FF0000"/>
                </a:solidFill>
              </a:rPr>
              <a:t>a 4. tanév feladatlapjának kipróbálása és a 4. tanév végi teszt (</a:t>
            </a:r>
            <a:r>
              <a:rPr lang="en-US" sz="2000" b="1" dirty="0">
                <a:solidFill>
                  <a:srgbClr val="FF0000"/>
                </a:solidFill>
              </a:rPr>
              <a:t>T4</a:t>
            </a:r>
            <a:r>
              <a:rPr lang="hu-HU" sz="2000" b="1" dirty="0">
                <a:solidFill>
                  <a:srgbClr val="FF0000"/>
                </a:solidFill>
              </a:rPr>
              <a:t>)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hu-HU" sz="2000" b="1" dirty="0">
                <a:solidFill>
                  <a:srgbClr val="FF0000"/>
                </a:solidFill>
              </a:rPr>
              <a:t>megírása a 2020/</a:t>
            </a:r>
            <a:r>
              <a:rPr lang="en-US" sz="2000" b="1" dirty="0">
                <a:solidFill>
                  <a:srgbClr val="FF0000"/>
                </a:solidFill>
              </a:rPr>
              <a:t>2021</a:t>
            </a:r>
            <a:r>
              <a:rPr lang="hu-HU" sz="2000" b="1" dirty="0">
                <a:solidFill>
                  <a:srgbClr val="FF0000"/>
                </a:solidFill>
              </a:rPr>
              <a:t>. tanévben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4</a:t>
            </a:r>
            <a:r>
              <a:rPr lang="hu-HU" sz="2000" b="1" dirty="0">
                <a:solidFill>
                  <a:srgbClr val="FF0000"/>
                </a:solidFill>
              </a:rPr>
              <a:t>6</a:t>
            </a:r>
            <a:r>
              <a:rPr lang="en-US" sz="2000" b="1" dirty="0">
                <a:solidFill>
                  <a:srgbClr val="FF0000"/>
                </a:solidFill>
              </a:rPr>
              <a:t>1 </a:t>
            </a:r>
            <a:r>
              <a:rPr lang="hu-HU" sz="2000" b="1" dirty="0">
                <a:solidFill>
                  <a:srgbClr val="FF0000"/>
                </a:solidFill>
              </a:rPr>
              <a:t>diák írta meg mind az 5 tesztet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→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b="1" i="1" dirty="0">
                <a:solidFill>
                  <a:srgbClr val="FF0000"/>
                </a:solidFill>
              </a:rPr>
              <a:t>N</a:t>
            </a:r>
            <a:r>
              <a:rPr lang="hu-HU" sz="2000" b="1" dirty="0">
                <a:solidFill>
                  <a:srgbClr val="FF0000"/>
                </a:solidFill>
              </a:rPr>
              <a:t>=461; ezen belül a projekt elején írt T0 teszt eredményekben az alábbi 3 csoport nem különbözik szignifikánsan: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00"/>
                </a:solidFill>
              </a:rPr>
              <a:t>		1. csoport: 130; 	2. csoport: 162; 	3. csoport: 169 diák</a:t>
            </a:r>
            <a:endParaRPr lang="en-GB" sz="2000" b="1" dirty="0">
              <a:solidFill>
                <a:srgbClr val="FF0000"/>
              </a:solidFill>
            </a:endParaRPr>
          </a:p>
          <a:p>
            <a:r>
              <a:rPr lang="hu-HU" sz="2000" b="1" dirty="0">
                <a:highlight>
                  <a:srgbClr val="FFFF00"/>
                </a:highlight>
              </a:rPr>
              <a:t>Kovariancia analízis</a:t>
            </a:r>
            <a:r>
              <a:rPr lang="en-GB" sz="2000" b="1" dirty="0">
                <a:highlight>
                  <a:srgbClr val="FFFF00"/>
                </a:highlight>
              </a:rPr>
              <a:t> </a:t>
            </a:r>
            <a:r>
              <a:rPr lang="en-GB" sz="2000" dirty="0">
                <a:highlight>
                  <a:srgbClr val="FFFF00"/>
                </a:highlight>
              </a:rPr>
              <a:t>(ANCOVA) </a:t>
            </a:r>
            <a:r>
              <a:rPr lang="hu-HU" sz="2000" dirty="0">
                <a:highlight>
                  <a:srgbClr val="FFFF00"/>
                </a:highlight>
              </a:rPr>
              <a:t>az</a:t>
            </a:r>
            <a:r>
              <a:rPr lang="en-GB" sz="2000" dirty="0">
                <a:highlight>
                  <a:srgbClr val="FFFF00"/>
                </a:highlight>
              </a:rPr>
              <a:t> SPSS Statistics s</a:t>
            </a:r>
            <a:r>
              <a:rPr lang="hu-HU" sz="2000" dirty="0" err="1">
                <a:highlight>
                  <a:srgbClr val="FFFF00"/>
                </a:highlight>
              </a:rPr>
              <a:t>zoftverrel</a:t>
            </a:r>
            <a:r>
              <a:rPr lang="hu-HU" sz="2000" dirty="0">
                <a:highlight>
                  <a:srgbClr val="FFFF00"/>
                </a:highlight>
              </a:rPr>
              <a:t>:</a:t>
            </a:r>
            <a:endParaRPr lang="hu-HU" sz="2000" b="1" dirty="0">
              <a:solidFill>
                <a:srgbClr val="FF0000"/>
              </a:solidFill>
            </a:endParaRPr>
          </a:p>
          <a:p>
            <a:r>
              <a:rPr lang="hu-HU" sz="2000" b="1" dirty="0"/>
              <a:t>Független változók (</a:t>
            </a:r>
            <a:r>
              <a:rPr lang="en-GB" sz="2000" b="1" dirty="0"/>
              <a:t>parameter </a:t>
            </a:r>
            <a:r>
              <a:rPr lang="hu-HU" sz="2000" b="1" dirty="0"/>
              <a:t>- </a:t>
            </a:r>
            <a:r>
              <a:rPr lang="en-GB" sz="2000" b="1" dirty="0"/>
              <a:t>„sources”):</a:t>
            </a:r>
          </a:p>
          <a:p>
            <a:pPr lvl="1"/>
            <a:r>
              <a:rPr lang="hu-HU" sz="2000" dirty="0"/>
              <a:t>Csoportok</a:t>
            </a:r>
            <a:r>
              <a:rPr lang="en-GB" sz="2000" dirty="0"/>
              <a:t> (3 t</a:t>
            </a:r>
            <a:r>
              <a:rPr lang="hu-HU" sz="2000" dirty="0" err="1"/>
              <a:t>ípusú</a:t>
            </a:r>
            <a:r>
              <a:rPr lang="hu-HU" sz="2000" dirty="0"/>
              <a:t> oktatási módszer: 1. csoport, 2. csoport, 3. csoport) </a:t>
            </a:r>
          </a:p>
          <a:p>
            <a:pPr lvl="1"/>
            <a:r>
              <a:rPr lang="hu-HU" sz="2000" dirty="0"/>
              <a:t>Az iskola „rangja” (legjobbiskola.hu; 3 kategória: magas</a:t>
            </a:r>
            <a:r>
              <a:rPr lang="en-GB" sz="2000" dirty="0"/>
              <a:t>,</a:t>
            </a:r>
            <a:r>
              <a:rPr lang="hu-HU" sz="2000" dirty="0"/>
              <a:t> közepes, alacsony)</a:t>
            </a:r>
          </a:p>
          <a:p>
            <a:pPr lvl="1"/>
            <a:r>
              <a:rPr lang="hu-HU" sz="2000" dirty="0"/>
              <a:t>Anya iskolai végzettsége</a:t>
            </a:r>
            <a:r>
              <a:rPr lang="en-GB" sz="2000" dirty="0"/>
              <a:t> </a:t>
            </a:r>
            <a:r>
              <a:rPr lang="hu-HU" sz="2000" dirty="0"/>
              <a:t>(2</a:t>
            </a:r>
            <a:r>
              <a:rPr lang="en-GB" sz="2000" dirty="0"/>
              <a:t> </a:t>
            </a:r>
            <a:r>
              <a:rPr lang="hu-HU" sz="2000" dirty="0"/>
              <a:t>kategória:  az anyának van/nincs diplomája)</a:t>
            </a:r>
          </a:p>
          <a:p>
            <a:pPr lvl="1"/>
            <a:r>
              <a:rPr lang="hu-HU" sz="2000" dirty="0"/>
              <a:t>Nem</a:t>
            </a:r>
            <a:r>
              <a:rPr lang="en-GB" sz="2000" dirty="0"/>
              <a:t> </a:t>
            </a:r>
            <a:r>
              <a:rPr lang="hu-HU" sz="2000" dirty="0"/>
              <a:t>(2</a:t>
            </a:r>
            <a:r>
              <a:rPr lang="en-GB" sz="2000" dirty="0"/>
              <a:t> </a:t>
            </a:r>
            <a:r>
              <a:rPr lang="hu-HU" sz="2000" dirty="0"/>
              <a:t>kategória: fiú/lány)</a:t>
            </a:r>
          </a:p>
          <a:p>
            <a:r>
              <a:rPr lang="hu-HU" sz="2000" b="1" dirty="0"/>
              <a:t>Kovariáns: </a:t>
            </a:r>
            <a:r>
              <a:rPr lang="hu-HU" sz="2000" dirty="0"/>
              <a:t>T0 teszt eredményei (folytonos változó)</a:t>
            </a:r>
          </a:p>
          <a:p>
            <a:r>
              <a:rPr lang="hu-HU" sz="2000" b="1" dirty="0"/>
              <a:t>Függő változók</a:t>
            </a:r>
            <a:r>
              <a:rPr lang="en-GB" sz="2000" b="1" dirty="0"/>
              <a:t>: </a:t>
            </a:r>
            <a:r>
              <a:rPr lang="hu-HU" sz="2000" b="1" dirty="0">
                <a:solidFill>
                  <a:srgbClr val="FF0000"/>
                </a:solidFill>
              </a:rPr>
              <a:t>a tanulók eredményei az összes pontszám százalékában (%) a teszteken (teljes teszt, TT, ill. KK feladatok) folytonos változóként elemezve</a:t>
            </a:r>
            <a:r>
              <a:rPr lang="en-GB" sz="2000" dirty="0"/>
              <a:t>.</a:t>
            </a:r>
            <a:endParaRPr lang="hu-HU" sz="2000" dirty="0"/>
          </a:p>
          <a:p>
            <a:r>
              <a:rPr lang="en-US" sz="2000" dirty="0"/>
              <a:t>Bonferroni </a:t>
            </a:r>
            <a:r>
              <a:rPr lang="hu-HU" sz="2000" dirty="0"/>
              <a:t>korrekció</a:t>
            </a:r>
            <a:r>
              <a:rPr lang="en-US" sz="2000" dirty="0"/>
              <a:t> </a:t>
            </a:r>
            <a:r>
              <a:rPr lang="en-GB" sz="2000" dirty="0"/>
              <a:t>→</a:t>
            </a:r>
            <a:r>
              <a:rPr lang="hu-HU" sz="2000" dirty="0"/>
              <a:t> az eredmények szignifikancia szintje p=0,05/5=0,01</a:t>
            </a:r>
          </a:p>
          <a:p>
            <a:r>
              <a:rPr lang="en-GB" sz="2000" b="1" i="1" dirty="0">
                <a:solidFill>
                  <a:srgbClr val="FF0000"/>
                </a:solidFill>
              </a:rPr>
              <a:t>Par</a:t>
            </a:r>
            <a:r>
              <a:rPr lang="hu-HU" sz="2000" b="1" i="1" dirty="0" err="1">
                <a:solidFill>
                  <a:srgbClr val="FF0000"/>
                </a:solidFill>
              </a:rPr>
              <a:t>ciális</a:t>
            </a:r>
            <a:r>
              <a:rPr lang="hu-HU" sz="2000" b="1" i="1" dirty="0">
                <a:solidFill>
                  <a:srgbClr val="FF0000"/>
                </a:solidFill>
              </a:rPr>
              <a:t> éta négyzet</a:t>
            </a:r>
            <a:r>
              <a:rPr lang="en-GB" sz="2000" b="1" i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(</a:t>
            </a:r>
            <a:r>
              <a:rPr lang="en-GB" sz="2000" b="1" i="1" dirty="0">
                <a:solidFill>
                  <a:srgbClr val="FF0000"/>
                </a:solidFill>
              </a:rPr>
              <a:t>PES</a:t>
            </a:r>
            <a:r>
              <a:rPr lang="en-GB" sz="2000" b="1" dirty="0">
                <a:solidFill>
                  <a:srgbClr val="FF0000"/>
                </a:solidFill>
              </a:rPr>
              <a:t>)</a:t>
            </a:r>
            <a:r>
              <a:rPr lang="en-GB" sz="2000" dirty="0"/>
              <a:t> </a:t>
            </a:r>
            <a:r>
              <a:rPr lang="hu-HU" sz="2000" dirty="0"/>
              <a:t>értékek számítása a </a:t>
            </a:r>
            <a:r>
              <a:rPr lang="hu-HU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hatás nagyságának jellemzésére</a:t>
            </a:r>
            <a:r>
              <a:rPr lang="hu-HU" sz="2000" b="1" dirty="0">
                <a:solidFill>
                  <a:srgbClr val="FF0000"/>
                </a:solidFill>
              </a:rPr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1242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533312-5E2B-4140-9081-4A7CAA41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18" y="19828"/>
            <a:ext cx="9144001" cy="1176417"/>
          </a:xfrm>
        </p:spPr>
        <p:txBody>
          <a:bodyPr>
            <a:noAutofit/>
          </a:bodyPr>
          <a:lstStyle/>
          <a:p>
            <a:r>
              <a:rPr lang="hu-HU" sz="2800" b="1" dirty="0"/>
              <a:t>A feltételezett paraméterek hatása</a:t>
            </a:r>
            <a:r>
              <a:rPr lang="en-GB" sz="2800" b="1" dirty="0"/>
              <a:t> (</a:t>
            </a:r>
            <a:r>
              <a:rPr lang="en-GB" sz="2800" b="1" i="1" dirty="0"/>
              <a:t>PES</a:t>
            </a:r>
            <a:r>
              <a:rPr lang="en-GB" sz="2800" b="1" dirty="0"/>
              <a:t>) </a:t>
            </a:r>
            <a:r>
              <a:rPr lang="hu-HU" sz="2800" b="1" dirty="0"/>
              <a:t>a diákok eredményeire és a százalékos eredmények (%)</a:t>
            </a:r>
            <a:br>
              <a:rPr lang="hu-HU" sz="2800" b="1" dirty="0"/>
            </a:br>
            <a:r>
              <a:rPr lang="hu-HU" sz="2800" b="1" dirty="0"/>
              <a:t>a </a:t>
            </a:r>
            <a:r>
              <a:rPr lang="hu-HU" sz="2800" b="1" dirty="0">
                <a:highlight>
                  <a:srgbClr val="FFFF00"/>
                </a:highlight>
              </a:rPr>
              <a:t>teljes teszten (TT + KK feladatok)</a:t>
            </a:r>
            <a:r>
              <a:rPr lang="en-US" sz="2800" b="1" dirty="0">
                <a:highlight>
                  <a:srgbClr val="FFFF00"/>
                </a:highlight>
              </a:rPr>
              <a:t> </a:t>
            </a:r>
            <a:r>
              <a:rPr lang="hu-HU" sz="2800" b="1" dirty="0"/>
              <a:t>(</a:t>
            </a:r>
            <a:r>
              <a:rPr lang="hu-HU" sz="2800" b="1" i="1" dirty="0"/>
              <a:t>N</a:t>
            </a:r>
            <a:r>
              <a:rPr lang="hu-HU" sz="2800" b="1" dirty="0"/>
              <a:t> = 461)</a:t>
            </a:r>
            <a:endParaRPr lang="en-GB" sz="2800" b="1" dirty="0"/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CAFE112A-4E91-4513-9934-DD710BB48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193264"/>
              </p:ext>
            </p:extLst>
          </p:nvPr>
        </p:nvGraphicFramePr>
        <p:xfrm>
          <a:off x="19047" y="1192339"/>
          <a:ext cx="9144000" cy="238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0905">
                  <a:extLst>
                    <a:ext uri="{9D8B030D-6E8A-4147-A177-3AD203B41FA5}">
                      <a16:colId xmlns:a16="http://schemas.microsoft.com/office/drawing/2014/main" val="303527734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52121061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5336234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32047556"/>
                    </a:ext>
                  </a:extLst>
                </a:gridCol>
                <a:gridCol w="1027159">
                  <a:extLst>
                    <a:ext uri="{9D8B030D-6E8A-4147-A177-3AD203B41FA5}">
                      <a16:colId xmlns:a16="http://schemas.microsoft.com/office/drawing/2014/main" val="3492414265"/>
                    </a:ext>
                  </a:extLst>
                </a:gridCol>
                <a:gridCol w="971600">
                  <a:extLst>
                    <a:ext uri="{9D8B030D-6E8A-4147-A177-3AD203B41FA5}">
                      <a16:colId xmlns:a16="http://schemas.microsoft.com/office/drawing/2014/main" val="4272475794"/>
                    </a:ext>
                  </a:extLst>
                </a:gridCol>
              </a:tblGrid>
              <a:tr h="370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Paraméter↓                                   </a:t>
                      </a:r>
                      <a:r>
                        <a:rPr lang="hu-HU" sz="2000" i="1" dirty="0">
                          <a:latin typeface="+mn-lt"/>
                        </a:rPr>
                        <a:t>PES→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n-lt"/>
                        </a:rPr>
                        <a:t>Teszt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7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noProof="0" dirty="0">
                          <a:latin typeface="+mn-lt"/>
                        </a:rPr>
                        <a:t>Csoport (az oktatási módszer hatása)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0,077*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0,047*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88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Iskola „rangja”</a:t>
                      </a:r>
                      <a:r>
                        <a:rPr lang="en-GB" sz="2000" b="1" dirty="0"/>
                        <a:t>**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0,049*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0,026*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0,098*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0,157*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0,050*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5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Anya iskolai végzettsége</a:t>
                      </a:r>
                      <a:r>
                        <a:rPr lang="en-GB" sz="2000" b="1" dirty="0"/>
                        <a:t>***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0,077*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0,019*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1493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0,018*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0,015*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489583"/>
                  </a:ext>
                </a:extLst>
              </a:tr>
              <a:tr h="402531">
                <a:tc>
                  <a:txBody>
                    <a:bodyPr/>
                    <a:lstStyle/>
                    <a:p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Előzetes tudás (T0)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0,113*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0,095*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0,062*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14597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710DF7FC-2367-4DFA-9E8B-64BB4840105A}"/>
              </a:ext>
            </a:extLst>
          </p:cNvPr>
          <p:cNvSpPr txBox="1"/>
          <p:nvPr/>
        </p:nvSpPr>
        <p:spPr>
          <a:xfrm>
            <a:off x="-29834" y="595589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*</a:t>
            </a:r>
            <a:r>
              <a:rPr lang="hu-HU" sz="2000" b="1" dirty="0"/>
              <a:t>p&lt;0,01</a:t>
            </a:r>
          </a:p>
          <a:p>
            <a:r>
              <a:rPr lang="en-GB" sz="2000" b="1" dirty="0"/>
              <a:t>* *</a:t>
            </a:r>
            <a:r>
              <a:rPr lang="hu-HU" sz="2000" b="1" dirty="0"/>
              <a:t>: az alacsonyabb „rangú” iskolák tanulói szignifikánsan kevesebb pontot értek el</a:t>
            </a:r>
            <a:endParaRPr lang="en-US" sz="2000" b="1" dirty="0"/>
          </a:p>
          <a:p>
            <a:r>
              <a:rPr lang="en-GB" sz="2000" b="1" dirty="0"/>
              <a:t>* * *</a:t>
            </a:r>
            <a:r>
              <a:rPr lang="hu-HU" sz="2000" b="1" dirty="0"/>
              <a:t>: az anya iskolai végzettsége (szociális háttér) főként a projekt elején hat </a:t>
            </a:r>
            <a:endParaRPr lang="en-US" sz="2000" b="1" dirty="0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FFEF4597-D1F5-493B-B7BE-F89547CFC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41406"/>
              </p:ext>
            </p:extLst>
          </p:nvPr>
        </p:nvGraphicFramePr>
        <p:xfrm>
          <a:off x="19047" y="3576070"/>
          <a:ext cx="9144000" cy="2467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897">
                  <a:extLst>
                    <a:ext uri="{9D8B030D-6E8A-4147-A177-3AD203B41FA5}">
                      <a16:colId xmlns:a16="http://schemas.microsoft.com/office/drawing/2014/main" val="423857338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8729492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8658655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57897928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70959783"/>
                    </a:ext>
                  </a:extLst>
                </a:gridCol>
                <a:gridCol w="990647">
                  <a:extLst>
                    <a:ext uri="{9D8B030D-6E8A-4147-A177-3AD203B41FA5}">
                      <a16:colId xmlns:a16="http://schemas.microsoft.com/office/drawing/2014/main" val="455018314"/>
                    </a:ext>
                  </a:extLst>
                </a:gridCol>
              </a:tblGrid>
              <a:tr h="439989">
                <a:tc>
                  <a:txBody>
                    <a:bodyPr/>
                    <a:lstStyle/>
                    <a:p>
                      <a:r>
                        <a:rPr lang="hu-HU" sz="2000" b="1" i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Becsült átlagok (%)</a:t>
                      </a:r>
                      <a:r>
                        <a:rPr lang="hu-HU" sz="2000" dirty="0">
                          <a:latin typeface="+mn-lt"/>
                        </a:rPr>
                        <a:t>↓                 </a:t>
                      </a:r>
                      <a:r>
                        <a:rPr lang="hu-HU" sz="2000" i="1" dirty="0">
                          <a:latin typeface="+mn-lt"/>
                        </a:rPr>
                        <a:t>PES→</a:t>
                      </a:r>
                      <a:endParaRPr lang="en-GB" sz="2000" b="1" i="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Teszt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Teszt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Teszt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Teszt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Teszt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971914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csoport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951154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 csoport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630185"/>
                  </a:ext>
                </a:extLst>
              </a:tr>
              <a:tr h="355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csoport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40,1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39,8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37,8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08259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hu-HU" sz="2000" b="1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zignifikáns</a:t>
                      </a: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különbség a csoportok között</a:t>
                      </a:r>
                      <a:endParaRPr lang="en-US" sz="2000" b="1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347560"/>
                  </a:ext>
                </a:extLst>
              </a:tr>
              <a:tr h="238320">
                <a:tc vMerge="1">
                  <a:txBody>
                    <a:bodyPr/>
                    <a:lstStyle/>
                    <a:p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1–2; 1–3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1-2; 1-3; 2-3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1-2; 1-3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1-2; 1-3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331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28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533312-5E2B-4140-9081-4A7CAA41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28"/>
            <a:ext cx="9144000" cy="1176417"/>
          </a:xfrm>
        </p:spPr>
        <p:txBody>
          <a:bodyPr>
            <a:noAutofit/>
          </a:bodyPr>
          <a:lstStyle/>
          <a:p>
            <a:r>
              <a:rPr lang="hu-HU" sz="2800" b="1" dirty="0"/>
              <a:t>A feltételezett paraméterek hatása</a:t>
            </a:r>
            <a:r>
              <a:rPr lang="en-GB" sz="2800" b="1" dirty="0"/>
              <a:t> (</a:t>
            </a:r>
            <a:r>
              <a:rPr lang="en-GB" sz="2800" b="1" i="1" dirty="0"/>
              <a:t>PES</a:t>
            </a:r>
            <a:r>
              <a:rPr lang="en-GB" sz="2800" b="1" dirty="0"/>
              <a:t>) </a:t>
            </a:r>
            <a:r>
              <a:rPr lang="hu-HU" sz="2800" b="1" dirty="0"/>
              <a:t>a diákok eredményeire és a százalékos eredmények (%)</a:t>
            </a:r>
            <a:br>
              <a:rPr lang="hu-HU" sz="2800" b="1" dirty="0"/>
            </a:br>
            <a:r>
              <a:rPr lang="hu-HU" sz="2800" b="1" dirty="0"/>
              <a:t>a </a:t>
            </a:r>
            <a:r>
              <a:rPr lang="hu-HU" sz="2800" b="1" dirty="0">
                <a:highlight>
                  <a:srgbClr val="FFFF00"/>
                </a:highlight>
              </a:rPr>
              <a:t>kísérlettervező feladatokon (KK) </a:t>
            </a:r>
            <a:r>
              <a:rPr lang="hu-HU" sz="2800" b="1" dirty="0"/>
              <a:t>(</a:t>
            </a:r>
            <a:r>
              <a:rPr lang="hu-HU" sz="2800" b="1" i="1" dirty="0"/>
              <a:t>N</a:t>
            </a:r>
            <a:r>
              <a:rPr lang="hu-HU" sz="2800" b="1" dirty="0"/>
              <a:t> = 461)</a:t>
            </a:r>
            <a:endParaRPr lang="en-GB" sz="2800" b="1" dirty="0"/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CAFE112A-4E91-4513-9934-DD710BB48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682863"/>
              </p:ext>
            </p:extLst>
          </p:nvPr>
        </p:nvGraphicFramePr>
        <p:xfrm>
          <a:off x="4268" y="1183745"/>
          <a:ext cx="9144000" cy="2421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952">
                  <a:extLst>
                    <a:ext uri="{9D8B030D-6E8A-4147-A177-3AD203B41FA5}">
                      <a16:colId xmlns:a16="http://schemas.microsoft.com/office/drawing/2014/main" val="303527734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212106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5336234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3204755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492414265"/>
                    </a:ext>
                  </a:extLst>
                </a:gridCol>
                <a:gridCol w="971600">
                  <a:extLst>
                    <a:ext uri="{9D8B030D-6E8A-4147-A177-3AD203B41FA5}">
                      <a16:colId xmlns:a16="http://schemas.microsoft.com/office/drawing/2014/main" val="4272475794"/>
                    </a:ext>
                  </a:extLst>
                </a:gridCol>
              </a:tblGrid>
              <a:tr h="440290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+mn-lt"/>
                        </a:rPr>
                        <a:t>Paraméter ↓                               </a:t>
                      </a:r>
                      <a:r>
                        <a:rPr lang="hu-HU" sz="2000" i="1" dirty="0">
                          <a:latin typeface="+mn-lt"/>
                        </a:rPr>
                        <a:t>PES 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n-lt"/>
                        </a:rPr>
                        <a:t>Teszt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75714"/>
                  </a:ext>
                </a:extLst>
              </a:tr>
              <a:tr h="390360">
                <a:tc>
                  <a:txBody>
                    <a:bodyPr/>
                    <a:lstStyle/>
                    <a:p>
                      <a:r>
                        <a:rPr lang="hu-HU" sz="2000" b="1" noProof="0" dirty="0">
                          <a:latin typeface="+mn-lt"/>
                        </a:rPr>
                        <a:t>Csoport (az oktatási módszer hatása)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0,043*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0,061*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0,045*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highlight>
                            <a:srgbClr val="FF0000"/>
                          </a:highligh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highlight>
                            <a:srgbClr val="FF0000"/>
                          </a:highligh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882450"/>
                  </a:ext>
                </a:extLst>
              </a:tr>
              <a:tr h="390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Iskola „rangja”</a:t>
                      </a:r>
                      <a:r>
                        <a:rPr lang="en-GB" sz="2000" b="1" dirty="0"/>
                        <a:t>**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0,036*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0,072*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0,215*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0,103*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51946"/>
                  </a:ext>
                </a:extLst>
              </a:tr>
              <a:tr h="390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Anya iskolai végzettsége</a:t>
                      </a:r>
                      <a:r>
                        <a:rPr lang="en-GB" sz="2000" b="1" dirty="0"/>
                        <a:t>***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0,055</a:t>
                      </a: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1493288"/>
                  </a:ext>
                </a:extLst>
              </a:tr>
              <a:tr h="390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0,032*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489583"/>
                  </a:ext>
                </a:extLst>
              </a:tr>
              <a:tr h="396557">
                <a:tc>
                  <a:txBody>
                    <a:bodyPr/>
                    <a:lstStyle/>
                    <a:p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Előzetes tudás (T0)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0,083*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0,068*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14597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710DF7FC-2367-4DFA-9E8B-64BB4840105A}"/>
              </a:ext>
            </a:extLst>
          </p:cNvPr>
          <p:cNvSpPr txBox="1"/>
          <p:nvPr/>
        </p:nvSpPr>
        <p:spPr>
          <a:xfrm>
            <a:off x="0" y="596639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*</a:t>
            </a:r>
            <a:r>
              <a:rPr lang="hu-HU" sz="2000" b="1" dirty="0"/>
              <a:t>p&lt;0,01</a:t>
            </a:r>
          </a:p>
          <a:p>
            <a:r>
              <a:rPr lang="en-GB" sz="2000" b="1" dirty="0"/>
              <a:t>* *</a:t>
            </a:r>
            <a:r>
              <a:rPr lang="hu-HU" sz="2000" b="1" dirty="0"/>
              <a:t>: az alacsonyabb „rangú” iskolák tanulói szignifikánsan kevesebb pontot értek el</a:t>
            </a:r>
            <a:endParaRPr lang="en-US" sz="2000" b="1" dirty="0"/>
          </a:p>
          <a:p>
            <a:r>
              <a:rPr lang="en-GB" sz="2000" b="1" dirty="0"/>
              <a:t>* * *</a:t>
            </a:r>
            <a:r>
              <a:rPr lang="hu-HU" sz="2000" b="1" dirty="0"/>
              <a:t>: az anya iskolai végzettsége (szociális háttér) csak a projekt elején hat</a:t>
            </a:r>
            <a:endParaRPr lang="en-US" sz="2000" b="1" dirty="0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FFEF4597-D1F5-493B-B7BE-F89547CFC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68129"/>
              </p:ext>
            </p:extLst>
          </p:nvPr>
        </p:nvGraphicFramePr>
        <p:xfrm>
          <a:off x="4267" y="3557090"/>
          <a:ext cx="9144001" cy="2417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952">
                  <a:extLst>
                    <a:ext uri="{9D8B030D-6E8A-4147-A177-3AD203B41FA5}">
                      <a16:colId xmlns:a16="http://schemas.microsoft.com/office/drawing/2014/main" val="423857338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8729492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78658655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7897928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70959783"/>
                    </a:ext>
                  </a:extLst>
                </a:gridCol>
                <a:gridCol w="899593">
                  <a:extLst>
                    <a:ext uri="{9D8B030D-6E8A-4147-A177-3AD203B41FA5}">
                      <a16:colId xmlns:a16="http://schemas.microsoft.com/office/drawing/2014/main" val="455018314"/>
                    </a:ext>
                  </a:extLst>
                </a:gridCol>
              </a:tblGrid>
              <a:tr h="291329">
                <a:tc>
                  <a:txBody>
                    <a:bodyPr/>
                    <a:lstStyle/>
                    <a:p>
                      <a:r>
                        <a:rPr lang="hu-HU" sz="2000" b="1" i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Becsült átlagok (%)</a:t>
                      </a:r>
                      <a:r>
                        <a:rPr lang="hu-HU" sz="2000" dirty="0">
                          <a:latin typeface="+mn-lt"/>
                        </a:rPr>
                        <a:t>↓                  </a:t>
                      </a:r>
                      <a:r>
                        <a:rPr lang="hu-HU" sz="2000" i="1" dirty="0">
                          <a:latin typeface="+mn-lt"/>
                        </a:rPr>
                        <a:t>PES→</a:t>
                      </a:r>
                      <a:endParaRPr lang="en-GB" sz="2000" b="1" i="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n-lt"/>
                        </a:rPr>
                        <a:t>Teszt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971914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csoport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158856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 csoport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951154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csoport</a:t>
                      </a: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630185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hu-HU" sz="2000" b="1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zignifikáns</a:t>
                      </a:r>
                      <a:r>
                        <a:rPr lang="hu-HU" sz="2000" b="1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különbség a csoportok között</a:t>
                      </a:r>
                      <a:endParaRPr lang="en-US" sz="2000" b="1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1-2, 2-3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1-2, 1-3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4719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03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533312-5E2B-4140-9081-4A7CAA41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3" y="27299"/>
            <a:ext cx="9144000" cy="1047500"/>
          </a:xfrm>
        </p:spPr>
        <p:txBody>
          <a:bodyPr>
            <a:noAutofit/>
          </a:bodyPr>
          <a:lstStyle/>
          <a:p>
            <a:r>
              <a:rPr lang="hu-HU" sz="2800" b="1" dirty="0"/>
              <a:t>A módszer (csoport) és az iskola „rangjának” hatása (</a:t>
            </a:r>
            <a:r>
              <a:rPr lang="hu-HU" sz="2800" b="1" i="1" dirty="0"/>
              <a:t>PES</a:t>
            </a:r>
            <a:r>
              <a:rPr lang="hu-HU" sz="2800" b="1" dirty="0"/>
              <a:t>) </a:t>
            </a:r>
            <a:br>
              <a:rPr lang="hu-HU" sz="2800" b="1" dirty="0"/>
            </a:br>
            <a:r>
              <a:rPr lang="hu-HU" sz="2800" b="1" dirty="0"/>
              <a:t>a </a:t>
            </a:r>
            <a:r>
              <a:rPr lang="hu-HU" sz="2800" b="1" dirty="0">
                <a:highlight>
                  <a:srgbClr val="FFFF00"/>
                </a:highlight>
              </a:rPr>
              <a:t>teljes teszten (TT+KK) elért eredményre </a:t>
            </a:r>
            <a:r>
              <a:rPr lang="hu-HU" sz="2800" b="1" dirty="0"/>
              <a:t>(</a:t>
            </a:r>
            <a:r>
              <a:rPr lang="hu-HU" sz="2800" b="1" i="1" dirty="0"/>
              <a:t>N</a:t>
            </a:r>
            <a:r>
              <a:rPr lang="hu-HU" sz="2800" b="1" dirty="0"/>
              <a:t> = 461)</a:t>
            </a:r>
            <a:endParaRPr lang="en-GB" sz="2800" b="1" dirty="0"/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CAFE112A-4E91-4513-9934-DD710BB48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159306"/>
              </p:ext>
            </p:extLst>
          </p:nvPr>
        </p:nvGraphicFramePr>
        <p:xfrm>
          <a:off x="0" y="999555"/>
          <a:ext cx="9144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955">
                  <a:extLst>
                    <a:ext uri="{9D8B030D-6E8A-4147-A177-3AD203B41FA5}">
                      <a16:colId xmlns:a16="http://schemas.microsoft.com/office/drawing/2014/main" val="3035277346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val="1521210617"/>
                    </a:ext>
                  </a:extLst>
                </a:gridCol>
                <a:gridCol w="1144765">
                  <a:extLst>
                    <a:ext uri="{9D8B030D-6E8A-4147-A177-3AD203B41FA5}">
                      <a16:colId xmlns:a16="http://schemas.microsoft.com/office/drawing/2014/main" val="2353362349"/>
                    </a:ext>
                  </a:extLst>
                </a:gridCol>
                <a:gridCol w="1120125">
                  <a:extLst>
                    <a:ext uri="{9D8B030D-6E8A-4147-A177-3AD203B41FA5}">
                      <a16:colId xmlns:a16="http://schemas.microsoft.com/office/drawing/2014/main" val="3432047556"/>
                    </a:ext>
                  </a:extLst>
                </a:gridCol>
                <a:gridCol w="1120125">
                  <a:extLst>
                    <a:ext uri="{9D8B030D-6E8A-4147-A177-3AD203B41FA5}">
                      <a16:colId xmlns:a16="http://schemas.microsoft.com/office/drawing/2014/main" val="3492414265"/>
                    </a:ext>
                  </a:extLst>
                </a:gridCol>
                <a:gridCol w="1091896">
                  <a:extLst>
                    <a:ext uri="{9D8B030D-6E8A-4147-A177-3AD203B41FA5}">
                      <a16:colId xmlns:a16="http://schemas.microsoft.com/office/drawing/2014/main" val="4272475794"/>
                    </a:ext>
                  </a:extLst>
                </a:gridCol>
              </a:tblGrid>
              <a:tr h="370969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+mn-lt"/>
                        </a:rPr>
                        <a:t>Módszer↓                 </a:t>
                      </a:r>
                      <a:r>
                        <a:rPr lang="hu-HU" sz="2000" i="1" dirty="0">
                          <a:latin typeface="+mn-lt"/>
                        </a:rPr>
                        <a:t>PES  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n-lt"/>
                        </a:rPr>
                        <a:t>Teszt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7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noProof="0" dirty="0">
                          <a:latin typeface="+mn-lt"/>
                        </a:rPr>
                        <a:t>2. csoport–1. csoport (kontrol)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0,022*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0,043*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88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noProof="0" dirty="0">
                          <a:latin typeface="+mn-lt"/>
                        </a:rPr>
                        <a:t>3. csoport–1. csoport (kontrol)</a:t>
                      </a:r>
                      <a:endParaRPr lang="en-GB" sz="2000" b="1" noProof="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0,031*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0,015*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51946"/>
                  </a:ext>
                </a:extLst>
              </a:tr>
            </a:tbl>
          </a:graphicData>
        </a:graphic>
      </p:graphicFrame>
      <p:graphicFrame>
        <p:nvGraphicFramePr>
          <p:cNvPr id="7" name="Táblázat 4">
            <a:extLst>
              <a:ext uri="{FF2B5EF4-FFF2-40B4-BE49-F238E27FC236}">
                <a16:creationId xmlns:a16="http://schemas.microsoft.com/office/drawing/2014/main" id="{F91B8678-F94E-440B-9197-478265A8F5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44252"/>
              </p:ext>
            </p:extLst>
          </p:nvPr>
        </p:nvGraphicFramePr>
        <p:xfrm>
          <a:off x="-6289" y="2224973"/>
          <a:ext cx="914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955">
                  <a:extLst>
                    <a:ext uri="{9D8B030D-6E8A-4147-A177-3AD203B41FA5}">
                      <a16:colId xmlns:a16="http://schemas.microsoft.com/office/drawing/2014/main" val="3035277346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val="1521210617"/>
                    </a:ext>
                  </a:extLst>
                </a:gridCol>
                <a:gridCol w="1144765">
                  <a:extLst>
                    <a:ext uri="{9D8B030D-6E8A-4147-A177-3AD203B41FA5}">
                      <a16:colId xmlns:a16="http://schemas.microsoft.com/office/drawing/2014/main" val="2353362349"/>
                    </a:ext>
                  </a:extLst>
                </a:gridCol>
                <a:gridCol w="1120125">
                  <a:extLst>
                    <a:ext uri="{9D8B030D-6E8A-4147-A177-3AD203B41FA5}">
                      <a16:colId xmlns:a16="http://schemas.microsoft.com/office/drawing/2014/main" val="3432047556"/>
                    </a:ext>
                  </a:extLst>
                </a:gridCol>
                <a:gridCol w="1120125">
                  <a:extLst>
                    <a:ext uri="{9D8B030D-6E8A-4147-A177-3AD203B41FA5}">
                      <a16:colId xmlns:a16="http://schemas.microsoft.com/office/drawing/2014/main" val="3492414265"/>
                    </a:ext>
                  </a:extLst>
                </a:gridCol>
                <a:gridCol w="1091896">
                  <a:extLst>
                    <a:ext uri="{9D8B030D-6E8A-4147-A177-3AD203B41FA5}">
                      <a16:colId xmlns:a16="http://schemas.microsoft.com/office/drawing/2014/main" val="42724757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+mn-lt"/>
                        </a:rPr>
                        <a:t>Iskola „rangja”↓             </a:t>
                      </a:r>
                      <a:r>
                        <a:rPr lang="hu-HU" sz="2000" i="1" dirty="0">
                          <a:latin typeface="+mn-lt"/>
                        </a:rPr>
                        <a:t>PES  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n-lt"/>
                        </a:rPr>
                        <a:t>Teszt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7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noProof="0" dirty="0">
                          <a:latin typeface="+mn-lt"/>
                        </a:rPr>
                        <a:t>Magas–alacsony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0,039*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0,093*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0,129*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0,047*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88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noProof="0" dirty="0">
                          <a:latin typeface="+mn-lt"/>
                        </a:rPr>
                        <a:t>Magas–közepes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51946"/>
                  </a:ext>
                </a:extLst>
              </a:tr>
            </a:tbl>
          </a:graphicData>
        </a:graphic>
      </p:graphicFrame>
      <p:sp>
        <p:nvSpPr>
          <p:cNvPr id="8" name="Cím 1">
            <a:extLst>
              <a:ext uri="{FF2B5EF4-FFF2-40B4-BE49-F238E27FC236}">
                <a16:creationId xmlns:a16="http://schemas.microsoft.com/office/drawing/2014/main" id="{CD31CE29-CE58-4F3E-B7A6-12DEAADB45F9}"/>
              </a:ext>
            </a:extLst>
          </p:cNvPr>
          <p:cNvSpPr txBox="1">
            <a:spLocks/>
          </p:cNvSpPr>
          <p:nvPr/>
        </p:nvSpPr>
        <p:spPr>
          <a:xfrm>
            <a:off x="-180528" y="3145591"/>
            <a:ext cx="9144000" cy="1176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/>
              <a:t>A módszer (csoport) és az iskola „rangjának” hatása (</a:t>
            </a:r>
            <a:r>
              <a:rPr lang="hu-HU" sz="2800" b="1" i="1" dirty="0"/>
              <a:t>PES</a:t>
            </a:r>
            <a:r>
              <a:rPr lang="hu-HU" sz="2800" b="1" dirty="0"/>
              <a:t>) </a:t>
            </a:r>
            <a:br>
              <a:rPr lang="hu-HU" sz="2800" b="1" dirty="0"/>
            </a:br>
            <a:r>
              <a:rPr lang="hu-HU" sz="2800" b="1" dirty="0"/>
              <a:t>a </a:t>
            </a:r>
            <a:r>
              <a:rPr lang="hu-HU" sz="2800" b="1" dirty="0">
                <a:highlight>
                  <a:srgbClr val="FFFF00"/>
                </a:highlight>
              </a:rPr>
              <a:t>kísérlettervezésen (KK) elért eredményre </a:t>
            </a:r>
            <a:r>
              <a:rPr lang="hu-HU" sz="2800" b="1" dirty="0"/>
              <a:t>(</a:t>
            </a:r>
            <a:r>
              <a:rPr lang="hu-HU" sz="2800" b="1" i="1" dirty="0"/>
              <a:t>N</a:t>
            </a:r>
            <a:r>
              <a:rPr lang="hu-HU" sz="2800" b="1" dirty="0"/>
              <a:t> = 461)</a:t>
            </a:r>
            <a:endParaRPr lang="en-GB" sz="2800" b="1" dirty="0"/>
          </a:p>
        </p:txBody>
      </p:sp>
      <p:graphicFrame>
        <p:nvGraphicFramePr>
          <p:cNvPr id="9" name="Táblázat 4">
            <a:extLst>
              <a:ext uri="{FF2B5EF4-FFF2-40B4-BE49-F238E27FC236}">
                <a16:creationId xmlns:a16="http://schemas.microsoft.com/office/drawing/2014/main" id="{EF6A6C59-7151-48A3-86BB-56E9662853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801435"/>
              </p:ext>
            </p:extLst>
          </p:nvPr>
        </p:nvGraphicFramePr>
        <p:xfrm>
          <a:off x="19863" y="4096755"/>
          <a:ext cx="914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955">
                  <a:extLst>
                    <a:ext uri="{9D8B030D-6E8A-4147-A177-3AD203B41FA5}">
                      <a16:colId xmlns:a16="http://schemas.microsoft.com/office/drawing/2014/main" val="3035277346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val="1521210617"/>
                    </a:ext>
                  </a:extLst>
                </a:gridCol>
                <a:gridCol w="1144765">
                  <a:extLst>
                    <a:ext uri="{9D8B030D-6E8A-4147-A177-3AD203B41FA5}">
                      <a16:colId xmlns:a16="http://schemas.microsoft.com/office/drawing/2014/main" val="2353362349"/>
                    </a:ext>
                  </a:extLst>
                </a:gridCol>
                <a:gridCol w="1120125">
                  <a:extLst>
                    <a:ext uri="{9D8B030D-6E8A-4147-A177-3AD203B41FA5}">
                      <a16:colId xmlns:a16="http://schemas.microsoft.com/office/drawing/2014/main" val="3432047556"/>
                    </a:ext>
                  </a:extLst>
                </a:gridCol>
                <a:gridCol w="1120125">
                  <a:extLst>
                    <a:ext uri="{9D8B030D-6E8A-4147-A177-3AD203B41FA5}">
                      <a16:colId xmlns:a16="http://schemas.microsoft.com/office/drawing/2014/main" val="3492414265"/>
                    </a:ext>
                  </a:extLst>
                </a:gridCol>
                <a:gridCol w="1091896">
                  <a:extLst>
                    <a:ext uri="{9D8B030D-6E8A-4147-A177-3AD203B41FA5}">
                      <a16:colId xmlns:a16="http://schemas.microsoft.com/office/drawing/2014/main" val="4272475794"/>
                    </a:ext>
                  </a:extLst>
                </a:gridCol>
              </a:tblGrid>
              <a:tr h="337979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+mn-lt"/>
                        </a:rPr>
                        <a:t>Módszer↓                 </a:t>
                      </a:r>
                      <a:r>
                        <a:rPr lang="hu-HU" sz="2000" i="1" dirty="0">
                          <a:latin typeface="+mn-lt"/>
                        </a:rPr>
                        <a:t>PES  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n-lt"/>
                        </a:rPr>
                        <a:t>Teszt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7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noProof="0" dirty="0">
                          <a:latin typeface="+mn-lt"/>
                        </a:rPr>
                        <a:t>2. csoport–1. csoport (kontrol)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0,031*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0,038*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88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noProof="0" dirty="0">
                          <a:latin typeface="+mn-lt"/>
                        </a:rPr>
                        <a:t>3. csoport–1. csoport (kontrol)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0,034*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51946"/>
                  </a:ext>
                </a:extLst>
              </a:tr>
            </a:tbl>
          </a:graphicData>
        </a:graphic>
      </p:graphicFrame>
      <p:graphicFrame>
        <p:nvGraphicFramePr>
          <p:cNvPr id="10" name="Táblázat 4">
            <a:extLst>
              <a:ext uri="{FF2B5EF4-FFF2-40B4-BE49-F238E27FC236}">
                <a16:creationId xmlns:a16="http://schemas.microsoft.com/office/drawing/2014/main" id="{3BC3FB16-C51B-413C-B65D-2394545429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082649"/>
              </p:ext>
            </p:extLst>
          </p:nvPr>
        </p:nvGraphicFramePr>
        <p:xfrm>
          <a:off x="11792" y="5304810"/>
          <a:ext cx="914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955">
                  <a:extLst>
                    <a:ext uri="{9D8B030D-6E8A-4147-A177-3AD203B41FA5}">
                      <a16:colId xmlns:a16="http://schemas.microsoft.com/office/drawing/2014/main" val="3035277346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val="1521210617"/>
                    </a:ext>
                  </a:extLst>
                </a:gridCol>
                <a:gridCol w="1144765">
                  <a:extLst>
                    <a:ext uri="{9D8B030D-6E8A-4147-A177-3AD203B41FA5}">
                      <a16:colId xmlns:a16="http://schemas.microsoft.com/office/drawing/2014/main" val="2353362349"/>
                    </a:ext>
                  </a:extLst>
                </a:gridCol>
                <a:gridCol w="1120125">
                  <a:extLst>
                    <a:ext uri="{9D8B030D-6E8A-4147-A177-3AD203B41FA5}">
                      <a16:colId xmlns:a16="http://schemas.microsoft.com/office/drawing/2014/main" val="3432047556"/>
                    </a:ext>
                  </a:extLst>
                </a:gridCol>
                <a:gridCol w="1120125">
                  <a:extLst>
                    <a:ext uri="{9D8B030D-6E8A-4147-A177-3AD203B41FA5}">
                      <a16:colId xmlns:a16="http://schemas.microsoft.com/office/drawing/2014/main" val="3492414265"/>
                    </a:ext>
                  </a:extLst>
                </a:gridCol>
                <a:gridCol w="1091896">
                  <a:extLst>
                    <a:ext uri="{9D8B030D-6E8A-4147-A177-3AD203B41FA5}">
                      <a16:colId xmlns:a16="http://schemas.microsoft.com/office/drawing/2014/main" val="4272475794"/>
                    </a:ext>
                  </a:extLst>
                </a:gridCol>
              </a:tblGrid>
              <a:tr h="370969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+mn-lt"/>
                        </a:rPr>
                        <a:t>Iskola „rangja”↓             </a:t>
                      </a:r>
                      <a:r>
                        <a:rPr lang="hu-HU" sz="2000" i="1" dirty="0">
                          <a:latin typeface="+mn-lt"/>
                        </a:rPr>
                        <a:t>PES  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n-lt"/>
                        </a:rPr>
                        <a:t>Teszt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+mn-lt"/>
                        </a:rPr>
                        <a:t>Teszt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7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noProof="0" dirty="0">
                          <a:latin typeface="+mn-lt"/>
                        </a:rPr>
                        <a:t>Magas–alacsony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0,040*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0,162*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0,103*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88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noProof="0" dirty="0">
                          <a:latin typeface="+mn-lt"/>
                        </a:rPr>
                        <a:t>Magas–közepes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0,037*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51946"/>
                  </a:ext>
                </a:extLst>
              </a:tr>
            </a:tbl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id="{F5413FF1-DFB1-4F1C-B06E-CF06338EA87F}"/>
              </a:ext>
            </a:extLst>
          </p:cNvPr>
          <p:cNvSpPr txBox="1"/>
          <p:nvPr/>
        </p:nvSpPr>
        <p:spPr>
          <a:xfrm flipH="1">
            <a:off x="19863" y="6493530"/>
            <a:ext cx="911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  <a:r>
              <a:rPr lang="hu-HU" b="1" dirty="0"/>
              <a:t>p&lt;0,01</a:t>
            </a:r>
          </a:p>
        </p:txBody>
      </p:sp>
    </p:spTree>
    <p:extLst>
      <p:ext uri="{BB962C8B-B14F-4D97-AF65-F5344CB8AC3E}">
        <p14:creationId xmlns:p14="http://schemas.microsoft.com/office/powerpoint/2010/main" val="311930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1AA4A1-3CC9-45BE-9BC6-4F44493E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72" y="-113536"/>
            <a:ext cx="8229600" cy="548680"/>
          </a:xfrm>
        </p:spPr>
        <p:txBody>
          <a:bodyPr>
            <a:normAutofit/>
          </a:bodyPr>
          <a:lstStyle/>
          <a:p>
            <a:r>
              <a:rPr lang="hu-HU" sz="2800" b="1" dirty="0"/>
              <a:t>Diszkusszió és konklúzió</a:t>
            </a:r>
            <a:endParaRPr lang="en-US" sz="28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0CA730-751E-47C2-80AD-3A72ED4D6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72" y="434190"/>
            <a:ext cx="9144000" cy="6655668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Szociális háttér </a:t>
            </a:r>
            <a:r>
              <a:rPr lang="hu-HU" sz="2400" i="1" dirty="0"/>
              <a:t>(</a:t>
            </a:r>
            <a:r>
              <a:rPr lang="hu-HU" sz="2400" dirty="0"/>
              <a:t>az anya iskolai végzettsége): szignifikáns hatása volt a tanulók KK feladatokon elért eredményére a T0 teszten, majd eltűnt – minden, a mintában lévő iskola erősen válogat a felvételin!</a:t>
            </a:r>
          </a:p>
          <a:p>
            <a:r>
              <a:rPr lang="hu-HU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Iskola hatása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hu-HU" sz="2400" dirty="0"/>
              <a:t>(az iskola „rangja”)</a:t>
            </a:r>
            <a:r>
              <a:rPr lang="en-GB" sz="2400" dirty="0"/>
              <a:t> </a:t>
            </a:r>
            <a:r>
              <a:rPr lang="hu-HU" sz="2400" dirty="0"/>
              <a:t>a 2. évtől (T2) </a:t>
            </a:r>
            <a:r>
              <a:rPr lang="hu-HU" sz="2400" b="1" dirty="0"/>
              <a:t>a módszernél erősebb hatása volt a KK feladatokon elért eredményre! </a:t>
            </a:r>
          </a:p>
          <a:p>
            <a:r>
              <a:rPr lang="hu-HU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A kísérlettervezés elveinek közvetlen tanítása hatásosabbnak tűnik:</a:t>
            </a:r>
            <a:endParaRPr lang="hu-HU" sz="2400" b="1" dirty="0">
              <a:solidFill>
                <a:srgbClr val="FF0000"/>
              </a:solidFill>
            </a:endParaRPr>
          </a:p>
          <a:p>
            <a:pPr lvl="1"/>
            <a:r>
              <a:rPr lang="hu-HU" sz="2200" b="1" dirty="0"/>
              <a:t>T1 (7. oszt.)</a:t>
            </a:r>
            <a:r>
              <a:rPr lang="en-GB" sz="2200" b="1" dirty="0"/>
              <a:t>: </a:t>
            </a:r>
            <a:r>
              <a:rPr lang="hu-HU" sz="2200" b="1" dirty="0"/>
              <a:t>nincs szignifikáns változás a kísérlettervező képességben</a:t>
            </a:r>
          </a:p>
          <a:p>
            <a:pPr lvl="1"/>
            <a:r>
              <a:rPr lang="hu-HU" sz="2200" b="1" dirty="0"/>
              <a:t>T2 (8. oszt.)</a:t>
            </a:r>
            <a:r>
              <a:rPr lang="en-GB" sz="2200" b="1" dirty="0"/>
              <a:t>:</a:t>
            </a:r>
            <a:r>
              <a:rPr lang="hu-HU" sz="2200" b="1" dirty="0"/>
              <a:t> </a:t>
            </a:r>
            <a:r>
              <a:rPr lang="hu-HU" sz="2200" b="1" dirty="0">
                <a:solidFill>
                  <a:srgbClr val="00B050"/>
                </a:solidFill>
              </a:rPr>
              <a:t>a kísérlettervező képesség szignifikánsan jobb a kísérleti csoportokban a kontrollcsoporténál – direkt tanított kísérlettervezés!</a:t>
            </a:r>
          </a:p>
          <a:p>
            <a:pPr lvl="1"/>
            <a:r>
              <a:rPr lang="hu-HU" sz="2200" b="1" dirty="0"/>
              <a:t>T3 és T4 (9. és 10. oszt.)</a:t>
            </a:r>
            <a:r>
              <a:rPr lang="en-GB" sz="2200" b="1" dirty="0"/>
              <a:t>: </a:t>
            </a:r>
            <a:r>
              <a:rPr lang="hu-HU" sz="2200" b="1" dirty="0"/>
              <a:t>nincs szignifikáns fejlődés a kísérlettervező képességben </a:t>
            </a:r>
            <a:r>
              <a:rPr lang="hu-HU" sz="2200" b="1" dirty="0">
                <a:solidFill>
                  <a:srgbClr val="FF0000"/>
                </a:solidFill>
              </a:rPr>
              <a:t>– </a:t>
            </a:r>
            <a:r>
              <a:rPr lang="hu-HU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MAGYARÁZAT?</a:t>
            </a:r>
            <a:endParaRPr lang="en-US" sz="2200" b="1" dirty="0">
              <a:highlight>
                <a:srgbClr val="FFFF00"/>
              </a:highlight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hu-HU" sz="2000" b="1" dirty="0"/>
              <a:t>A diákok a </a:t>
            </a:r>
            <a:r>
              <a:rPr lang="en-US" sz="2000" b="1" dirty="0"/>
              <a:t>Piaget</a:t>
            </a:r>
            <a:r>
              <a:rPr lang="hu-HU" sz="2000" b="1" dirty="0"/>
              <a:t>-féle</a:t>
            </a:r>
            <a:r>
              <a:rPr lang="en-US" sz="2000" b="1" dirty="0"/>
              <a:t> form</a:t>
            </a:r>
            <a:r>
              <a:rPr lang="hu-HU" sz="2000" b="1" dirty="0" err="1"/>
              <a:t>ális</a:t>
            </a:r>
            <a:r>
              <a:rPr lang="hu-HU" sz="2000" b="1" dirty="0"/>
              <a:t> műveleti szakaszt elérve ki tudják találni, hogy kell megtervezni egy </a:t>
            </a:r>
            <a:r>
              <a:rPr lang="en-US" sz="2000" b="1" dirty="0"/>
              <a:t> </a:t>
            </a:r>
            <a:r>
              <a:rPr lang="hu-HU" sz="2000" b="1" dirty="0"/>
              <a:t>kísérletet</a:t>
            </a:r>
            <a:r>
              <a:rPr lang="en-US" sz="2000" b="1" dirty="0"/>
              <a:t>? </a:t>
            </a:r>
          </a:p>
          <a:p>
            <a:pPr marL="1371600" lvl="2" indent="-457200">
              <a:buFont typeface="+mj-lt"/>
              <a:buAutoNum type="arabicPeriod"/>
            </a:pPr>
            <a:r>
              <a:rPr lang="hu-HU" sz="2000" b="1" dirty="0"/>
              <a:t>Nem mindent írnak le, amit tudnak?</a:t>
            </a:r>
            <a:r>
              <a:rPr lang="en-US" sz="2000" b="1" dirty="0"/>
              <a:t> –(</a:t>
            </a:r>
            <a:r>
              <a:rPr lang="hu-HU" sz="2000" b="1" dirty="0"/>
              <a:t>Az előzetes tudás hatása</a:t>
            </a:r>
            <a:r>
              <a:rPr lang="en-US" sz="2000" b="1" dirty="0"/>
              <a:t> T0!) </a:t>
            </a:r>
          </a:p>
          <a:p>
            <a:pPr marL="1371600" lvl="2" indent="-457200">
              <a:buFont typeface="+mj-lt"/>
              <a:buAutoNum type="arabicPeriod"/>
            </a:pPr>
            <a:r>
              <a:rPr lang="hu-HU" sz="2000" b="1" dirty="0"/>
              <a:t>Elég jól méri a teszt a kísérlettervező képességet</a:t>
            </a:r>
            <a:r>
              <a:rPr lang="en-US" sz="2000" b="1" dirty="0"/>
              <a:t>? (+COVID-19!)</a:t>
            </a:r>
          </a:p>
          <a:p>
            <a:pPr marL="1371600" lvl="2" indent="-457200">
              <a:buFont typeface="+mj-lt"/>
              <a:buAutoNum type="arabicPeriod"/>
            </a:pPr>
            <a:r>
              <a:rPr lang="hu-HU" sz="2000" b="1" dirty="0">
                <a:highlight>
                  <a:srgbClr val="FFFF00"/>
                </a:highlight>
              </a:rPr>
              <a:t>Jobb lenne egy, a kísérlettervezéshez használható sémát tanítani</a:t>
            </a:r>
            <a:r>
              <a:rPr lang="en-US" sz="2000" b="1" dirty="0">
                <a:highlight>
                  <a:srgbClr val="FFFF00"/>
                </a:highligh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80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39" y="5251479"/>
            <a:ext cx="3306445" cy="1606521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99" y="-15788"/>
            <a:ext cx="3076638" cy="172823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57" y="3082875"/>
            <a:ext cx="3649445" cy="20528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7</a:t>
            </a:fld>
            <a:endParaRPr lang="en-US">
              <a:solidFill>
                <a:srgbClr val="8CADD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8" y="43111"/>
            <a:ext cx="3379305" cy="5143500"/>
          </a:xfrm>
        </p:spPr>
        <p:txBody>
          <a:bodyPr/>
          <a:lstStyle/>
          <a:p>
            <a:pPr algn="ctr"/>
            <a:r>
              <a:rPr lang="hu-HU" dirty="0"/>
              <a:t>Az előadás elkészítését a Magyar Tudományos Akadémia Tantárgypedagógiai Kutatási Programja támogatta. </a:t>
            </a:r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Honlap: </a:t>
            </a:r>
            <a:r>
              <a:rPr lang="hu-HU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http://ttomc.elte.hu/</a:t>
            </a:r>
            <a:br>
              <a:rPr lang="hu-HU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hu-HU" sz="2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publications</a:t>
            </a:r>
            <a:r>
              <a:rPr lang="hu-HU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/90</a:t>
            </a:r>
            <a:br>
              <a:rPr lang="hu-HU" sz="2000" dirty="0"/>
            </a:br>
            <a:r>
              <a:rPr lang="hu-HU" sz="2000" dirty="0"/>
              <a:t>E-mail: </a:t>
            </a:r>
            <a:r>
              <a:rPr lang="hu-HU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luca.szalay@ttk.elte.hu</a:t>
            </a:r>
            <a:br>
              <a:rPr lang="hu-HU" sz="2000" dirty="0"/>
            </a:br>
            <a:br>
              <a:rPr lang="hu-HU" sz="2000" dirty="0"/>
            </a:br>
            <a:r>
              <a:rPr lang="hu-HU" sz="2800" dirty="0"/>
              <a:t>Köszönöm a figyelmet!</a:t>
            </a:r>
            <a:br>
              <a:rPr lang="hu-HU" sz="2000" dirty="0"/>
            </a:b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" y="4916125"/>
            <a:ext cx="3488934" cy="195983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4" y="-15788"/>
            <a:ext cx="2747797" cy="2060848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94" y="1642696"/>
            <a:ext cx="2277137" cy="170785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46" y="1484784"/>
            <a:ext cx="2578671" cy="193400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8" y="4882942"/>
            <a:ext cx="2598818" cy="1949114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10" y="4713242"/>
            <a:ext cx="1583865" cy="2111058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54" y="1506053"/>
            <a:ext cx="2196540" cy="292872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76" y="3434539"/>
            <a:ext cx="3245014" cy="18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9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6491D140-7A07-494D-AD92-66B74C3EA49B}" vid="{6B675F42-7B98-BA47-A1FF-01BE8393B32B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6041</TotalTime>
  <Words>1201</Words>
  <Application>Microsoft Office PowerPoint</Application>
  <PresentationFormat>Diavetítés a képernyőre (4:3 oldalarány)</PresentationFormat>
  <Paragraphs>261</Paragraphs>
  <Slides>7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Calibri</vt:lpstr>
      <vt:lpstr>Constantia</vt:lpstr>
      <vt:lpstr>Franklin Gothic Book</vt:lpstr>
      <vt:lpstr>Wingdings</vt:lpstr>
      <vt:lpstr>Office-téma</vt:lpstr>
      <vt:lpstr>MTÜ - előadás PowerPoint sablon 2017 - színhelyes</vt:lpstr>
      <vt:lpstr> Az MTA-ELTE Kutatásalapú Kémiatanítás Kutatócsoport eredményei 2016-2021.  </vt:lpstr>
      <vt:lpstr>Az adatok statisztikai elemzése</vt:lpstr>
      <vt:lpstr>A feltételezett paraméterek hatása (PES) a diákok eredményeire és a százalékos eredmények (%) a teljes teszten (TT + KK feladatok) (N = 461)</vt:lpstr>
      <vt:lpstr>A feltételezett paraméterek hatása (PES) a diákok eredményeire és a százalékos eredmények (%) a kísérlettervező feladatokon (KK) (N = 461)</vt:lpstr>
      <vt:lpstr>A módszer (csoport) és az iskola „rangjának” hatása (PES)  a teljes teszten (TT+KK) elért eredményre (N = 461)</vt:lpstr>
      <vt:lpstr>Diszkusszió és konklúzió</vt:lpstr>
      <vt:lpstr>Az előadás elkészítését a Magyar Tudományos Akadémia Tantárgypedagógiai Kutatási Programja támogatta.   Honlap: http://ttomc.elte.hu/ publications/90 E-mail: luca.szalay@ttk.elte.hu  Köszönöm a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Kutatásalapú kémiatanítás:  Egy longitudinális vizsgálat első évének eredményei</dc:title>
  <dc:creator>Dr. Tóth Zoltán</dc:creator>
  <cp:lastModifiedBy>Luca Szalay</cp:lastModifiedBy>
  <cp:revision>311</cp:revision>
  <dcterms:created xsi:type="dcterms:W3CDTF">2017-11-07T13:28:48Z</dcterms:created>
  <dcterms:modified xsi:type="dcterms:W3CDTF">2021-07-13T13:44:27Z</dcterms:modified>
</cp:coreProperties>
</file>