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93" r:id="rId4"/>
    <p:sldId id="319" r:id="rId5"/>
    <p:sldId id="326" r:id="rId6"/>
    <p:sldId id="325" r:id="rId7"/>
    <p:sldId id="294" r:id="rId8"/>
    <p:sldId id="321" r:id="rId9"/>
    <p:sldId id="295" r:id="rId10"/>
    <p:sldId id="296" r:id="rId11"/>
    <p:sldId id="297" r:id="rId12"/>
    <p:sldId id="320" r:id="rId13"/>
    <p:sldId id="298" r:id="rId14"/>
    <p:sldId id="322" r:id="rId15"/>
    <p:sldId id="309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65" r:id="rId26"/>
    <p:sldId id="282" r:id="rId27"/>
    <p:sldId id="269" r:id="rId28"/>
    <p:sldId id="273" r:id="rId29"/>
    <p:sldId id="284" r:id="rId30"/>
    <p:sldId id="289" r:id="rId31"/>
    <p:sldId id="324" r:id="rId32"/>
    <p:sldId id="323" r:id="rId33"/>
    <p:sldId id="317" r:id="rId34"/>
    <p:sldId id="308" r:id="rId35"/>
    <p:sldId id="291" r:id="rId36"/>
    <p:sldId id="288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18E-F7BC-4F7E-B103-34DD861B8405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BA84-5ADF-4D90-8472-003A7A816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4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>
            <a:extLst>
              <a:ext uri="{FF2B5EF4-FFF2-40B4-BE49-F238E27FC236}">
                <a16:creationId xmlns:a16="http://schemas.microsoft.com/office/drawing/2014/main" xmlns="" id="{A8C70E64-75A1-4B56-8094-75E3AFAE43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>
            <a:extLst>
              <a:ext uri="{FF2B5EF4-FFF2-40B4-BE49-F238E27FC236}">
                <a16:creationId xmlns:a16="http://schemas.microsoft.com/office/drawing/2014/main" xmlns="" id="{BDB3834F-BD24-4BF4-9169-8237433DB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1600"/>
              <a:t>T</a:t>
            </a:r>
            <a:r>
              <a:rPr lang="en-GB" altLang="hu-HU" sz="1600"/>
              <a:t>his previous research happened in </a:t>
            </a:r>
            <a:r>
              <a:rPr lang="hu-HU" altLang="hu-HU" sz="1600"/>
              <a:t>the school year </a:t>
            </a:r>
            <a:r>
              <a:rPr lang="en-GB" altLang="hu-HU" sz="1600"/>
              <a:t>2014</a:t>
            </a:r>
            <a:r>
              <a:rPr lang="hu-HU" altLang="hu-HU" sz="1600"/>
              <a:t>/</a:t>
            </a:r>
            <a:r>
              <a:rPr lang="en-GB" altLang="hu-HU" sz="1600"/>
              <a:t>15. It was </a:t>
            </a:r>
            <a:r>
              <a:rPr lang="hu-HU" altLang="hu-HU" sz="1600"/>
              <a:t>fund</a:t>
            </a:r>
            <a:r>
              <a:rPr lang="en-GB" altLang="hu-HU" sz="1600"/>
              <a:t>ed </a:t>
            </a:r>
            <a:r>
              <a:rPr lang="hu-HU" altLang="hu-HU" sz="1600"/>
              <a:t>by a</a:t>
            </a:r>
            <a:r>
              <a:rPr lang="en-GB" altLang="hu-HU" sz="1600"/>
              <a:t> European project</a:t>
            </a:r>
            <a:r>
              <a:rPr lang="hu-HU" altLang="hu-HU" sz="1600"/>
              <a:t>.</a:t>
            </a:r>
            <a:r>
              <a:rPr lang="en-GB" altLang="hu-HU" sz="1600"/>
              <a:t> </a:t>
            </a:r>
            <a:r>
              <a:rPr lang="hu-HU" altLang="hu-HU" sz="1600"/>
              <a:t>Y</a:t>
            </a:r>
            <a:r>
              <a:rPr lang="en-GB" altLang="hu-HU" sz="1600"/>
              <a:t>ou can read the name and the number here. The intervention consisted of three lessons, a pre-test and a post-test, all together five chemistry lessons</a:t>
            </a:r>
            <a:r>
              <a:rPr lang="hu-HU" altLang="hu-HU" sz="1600"/>
              <a:t>. Th</a:t>
            </a:r>
            <a:r>
              <a:rPr lang="en-GB" altLang="hu-HU" sz="1600"/>
              <a:t>is research took place in twelve Hungarian schools with the participation of 15 teachers and 31 groups of 14-15 years old students. The</a:t>
            </a:r>
            <a:r>
              <a:rPr lang="hu-HU" altLang="hu-HU" sz="1600"/>
              <a:t> groups</a:t>
            </a:r>
            <a:r>
              <a:rPr lang="en-GB" altLang="hu-HU" sz="1600"/>
              <a:t> were divided into 16 control groups and 15 experimental groups. </a:t>
            </a:r>
            <a:r>
              <a:rPr lang="hu-HU" altLang="hu-HU" sz="1600"/>
              <a:t>All</a:t>
            </a:r>
            <a:r>
              <a:rPr lang="en-GB" altLang="hu-HU" sz="1600"/>
              <a:t> groups </a:t>
            </a:r>
            <a:r>
              <a:rPr lang="hu-HU" altLang="hu-HU" sz="1600"/>
              <a:t>did</a:t>
            </a:r>
            <a:r>
              <a:rPr lang="en-GB" altLang="hu-HU" sz="1600"/>
              <a:t> the same student experiments</a:t>
            </a:r>
            <a:r>
              <a:rPr lang="hu-HU" altLang="hu-HU" sz="1600"/>
              <a:t>. T</a:t>
            </a:r>
            <a:r>
              <a:rPr lang="en-GB" altLang="hu-HU" sz="1600"/>
              <a:t>he only difference was that the control groups </a:t>
            </a:r>
            <a:r>
              <a:rPr lang="hu-HU" altLang="hu-HU" sz="1600"/>
              <a:t>were given</a:t>
            </a:r>
            <a:r>
              <a:rPr lang="en-GB" altLang="hu-HU" sz="1600"/>
              <a:t> step-by-step recipe</a:t>
            </a:r>
            <a:r>
              <a:rPr lang="hu-HU" altLang="hu-HU" sz="1600"/>
              <a:t>s</a:t>
            </a:r>
            <a:r>
              <a:rPr lang="en-GB" altLang="hu-HU" sz="1600"/>
              <a:t> while the experimental groups were </a:t>
            </a:r>
            <a:r>
              <a:rPr lang="hu-HU" altLang="hu-HU" sz="1600"/>
              <a:t>asked to </a:t>
            </a:r>
            <a:r>
              <a:rPr lang="en-GB" altLang="hu-HU" sz="1600"/>
              <a:t>design</a:t>
            </a:r>
            <a:r>
              <a:rPr lang="hu-HU" altLang="hu-HU" sz="1600"/>
              <a:t> at least one step in the</a:t>
            </a:r>
            <a:r>
              <a:rPr lang="en-GB" altLang="hu-HU" sz="1600"/>
              <a:t> experiments. Here you can see details of the sample. </a:t>
            </a:r>
            <a:r>
              <a:rPr lang="hu-HU" altLang="hu-HU" sz="1600"/>
              <a:t>There are no </a:t>
            </a:r>
            <a:r>
              <a:rPr lang="en-GB" altLang="hu-HU" sz="1600"/>
              <a:t>significant difference</a:t>
            </a:r>
            <a:r>
              <a:rPr lang="hu-HU" altLang="hu-HU" sz="1600"/>
              <a:t>s</a:t>
            </a:r>
            <a:r>
              <a:rPr lang="en-GB" altLang="hu-HU" sz="1600"/>
              <a:t> between the number</a:t>
            </a:r>
            <a:r>
              <a:rPr lang="hu-HU" altLang="hu-HU" sz="1600"/>
              <a:t>s</a:t>
            </a:r>
            <a:r>
              <a:rPr lang="en-GB" altLang="hu-HU" sz="1600"/>
              <a:t> of boys and girls </a:t>
            </a:r>
            <a:r>
              <a:rPr lang="hu-HU" altLang="hu-HU" sz="1600"/>
              <a:t>nor</a:t>
            </a:r>
            <a:r>
              <a:rPr lang="en-GB" altLang="hu-HU" sz="1600"/>
              <a:t> </a:t>
            </a:r>
            <a:r>
              <a:rPr lang="hu-HU" altLang="hu-HU" sz="1600"/>
              <a:t>between </a:t>
            </a:r>
            <a:r>
              <a:rPr lang="en-GB" altLang="hu-HU" sz="1600"/>
              <a:t>the gender ratio</a:t>
            </a:r>
            <a:r>
              <a:rPr lang="hu-HU" altLang="hu-HU" sz="1600"/>
              <a:t>s</a:t>
            </a:r>
            <a:r>
              <a:rPr lang="en-GB" altLang="hu-HU" sz="1600"/>
              <a:t>. </a:t>
            </a:r>
            <a:endParaRPr lang="hu-HU" altLang="en-US" sz="1600"/>
          </a:p>
        </p:txBody>
      </p:sp>
      <p:sp>
        <p:nvSpPr>
          <p:cNvPr id="24580" name="Dia számának helye 3">
            <a:extLst>
              <a:ext uri="{FF2B5EF4-FFF2-40B4-BE49-F238E27FC236}">
                <a16:creationId xmlns:a16="http://schemas.microsoft.com/office/drawing/2014/main" xmlns="" id="{50F5E01F-72EC-4716-BED6-555A0A625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B1E0A0-C777-4013-A8DF-F1328868517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1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84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3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Diakép helye 1">
            <a:extLst>
              <a:ext uri="{FF2B5EF4-FFF2-40B4-BE49-F238E27FC236}">
                <a16:creationId xmlns:a16="http://schemas.microsoft.com/office/drawing/2014/main" xmlns="" id="{9F6F18C3-523E-421D-AF44-1A2B4086F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Jegyzetek helye 2">
            <a:extLst>
              <a:ext uri="{FF2B5EF4-FFF2-40B4-BE49-F238E27FC236}">
                <a16:creationId xmlns:a16="http://schemas.microsoft.com/office/drawing/2014/main" xmlns="" id="{F97A89F4-98AC-4A33-AB28-06851732BC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81252" name="Dia számának helye 3">
            <a:extLst>
              <a:ext uri="{FF2B5EF4-FFF2-40B4-BE49-F238E27FC236}">
                <a16:creationId xmlns:a16="http://schemas.microsoft.com/office/drawing/2014/main" xmlns="" id="{68A12591-C24C-490E-959B-AEE054ED1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62A036-21BC-4019-94F6-D96BB4D449D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6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17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358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9" y="404285"/>
            <a:ext cx="4968875" cy="2618300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8" y="4246033"/>
            <a:ext cx="4968875" cy="850775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40000"/>
            <a:ext cx="2904744" cy="167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3552147"/>
            <a:ext cx="395630" cy="6705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5096807"/>
            <a:ext cx="4968874" cy="876427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9" y="5714468"/>
            <a:ext cx="2128043" cy="319933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5799001"/>
            <a:ext cx="2825496" cy="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orient="horz" pos="282">
          <p15:clr>
            <a:srgbClr val="FBAE40"/>
          </p15:clr>
        </p15:guide>
        <p15:guide id="3" pos="2381">
          <p15:clr>
            <a:srgbClr val="FBAE40"/>
          </p15:clr>
        </p15:guide>
        <p15:guide id="4" orient="horz" pos="2006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638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4" y="1709739"/>
            <a:ext cx="8064499" cy="1233583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3429001"/>
            <a:ext cx="7705724" cy="2544233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825625"/>
            <a:ext cx="3887788" cy="41476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825625"/>
            <a:ext cx="3886200" cy="414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6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404283"/>
            <a:ext cx="3323724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3630585"/>
            <a:ext cx="395630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4648355"/>
            <a:ext cx="30818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defTabSz="685800"/>
            <a:endParaRPr lang="en-US" sz="140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4" y="1982246"/>
            <a:ext cx="4548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Köszönöm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 a </a:t>
            </a:r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figyelmet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!</a:t>
            </a:r>
            <a:endParaRPr lang="en-US" sz="2600" i="1" cap="all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5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542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37BA46E4-4EFC-45B7-8D18-9BFAC70FD416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6B07DBF8-FA2C-4A1B-AEE3-E2C15BBA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141395BA-66EA-40AF-9BDA-8759B60C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71F78AA4-61F6-4788-B4ED-FEEAF5FF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5C3A-E26A-49B3-8623-44ED23AEA57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3401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4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50F-86D8-435C-B4A0-D9B811076111}" type="datetimeFigureOut">
              <a:rPr lang="hu-HU" smtClean="0"/>
              <a:t>2019.11.22.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04285"/>
            <a:ext cx="8064499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9" y="1989233"/>
            <a:ext cx="77057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3" y="6309784"/>
            <a:ext cx="395287" cy="365125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685800"/>
            <a:fld id="{FD7096EC-A894-4F47-929A-65581C0900F7}" type="slidenum">
              <a:rPr lang="en-US" smtClean="0">
                <a:solidFill>
                  <a:srgbClr val="8CADD1"/>
                </a:solidFill>
              </a:rPr>
              <a:pPr defTabSz="685800"/>
              <a:t>‹#›</a:t>
            </a:fld>
            <a:endParaRPr lang="en-US" dirty="0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0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657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pos="5511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431">
          <p15:clr>
            <a:srgbClr val="F26B43"/>
          </p15:clr>
        </p15:guide>
        <p15:guide id="8" orient="horz" pos="2822">
          <p15:clr>
            <a:srgbClr val="F26B43"/>
          </p15:clr>
        </p15:guide>
        <p15:guide id="9" pos="24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tomc.elte.hu/publications/90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4499397_Invisible_Learnings_A_commentary_on_John_Hattie's_book_visible_learning_A_synthesis_of_over_800_metaanalyses_relating_to_achievement" TargetMode="External"/><Relationship Id="rId2" Type="http://schemas.openxmlformats.org/officeDocument/2006/relationships/hyperlink" Target="https://www.amazon.de/Visible-Learning-Synthesis-Meta-Analyses-Achievement-ebook/dp/B001OLRMHS?ie=UTF8&amp;tag=googdemozdesk-21&amp;hvadid=355868911827&amp;hvpos=1t1&amp;hvnetw=g&amp;hvrand=4975003184697816291&amp;hvpone=&amp;hvptwo=&amp;hvqmt=b&amp;hvdev=c&amp;hvdvcmdl=&amp;hvlocint=&amp;hvlocphy=9063082&amp;hvtargid=dsa-19959388920&amp;ref=pd_sl_6z0p6oc4rh_e&amp;language=en_GB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YUooOYbgSU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hyperlink" Target="http://ttomc.elte.hu/publications/90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search/science-society/document_library/pdf_06/report-rocard-on-science-education_e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ta.hu/tantargy-pedagogiai-kutatasi-program/mta-elte-kutatasalapu-kemiatanitas-kutatocsoport-1070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252520" cy="13854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Development of experimental design skills</a:t>
            </a:r>
            <a:r>
              <a:rPr lang="hu-HU" dirty="0"/>
              <a:t/>
            </a:r>
            <a:br>
              <a:rPr lang="hu-HU" dirty="0"/>
            </a:br>
            <a:r>
              <a:rPr lang="hu-HU" sz="3600" dirty="0"/>
              <a:t/>
            </a:r>
            <a:br>
              <a:rPr lang="hu-HU" sz="3600" dirty="0"/>
            </a:br>
            <a:endParaRPr lang="hu-H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0374" y="3110757"/>
            <a:ext cx="8360097" cy="3168352"/>
          </a:xfrm>
        </p:spPr>
        <p:txBody>
          <a:bodyPr>
            <a:normAutofit/>
          </a:bodyPr>
          <a:lstStyle/>
          <a:p>
            <a:r>
              <a:rPr lang="hu-HU" b="1" dirty="0"/>
              <a:t>Luca Szalay</a:t>
            </a:r>
            <a:r>
              <a:rPr lang="hu-HU" b="1" baseline="30000" dirty="0"/>
              <a:t>1</a:t>
            </a:r>
            <a:r>
              <a:rPr lang="hu-HU" b="1" dirty="0"/>
              <a:t>, Edina Kiss</a:t>
            </a:r>
            <a:r>
              <a:rPr lang="hu-HU" b="1" baseline="30000" dirty="0"/>
              <a:t>1 </a:t>
            </a:r>
            <a:r>
              <a:rPr lang="hu-HU" b="1" dirty="0"/>
              <a:t>and</a:t>
            </a:r>
            <a:r>
              <a:rPr lang="hu-HU" b="1" baseline="30000" dirty="0"/>
              <a:t>  </a:t>
            </a:r>
            <a:r>
              <a:rPr lang="hu-HU" b="1" dirty="0"/>
              <a:t>Zoltán Tóth</a:t>
            </a:r>
            <a:r>
              <a:rPr lang="hu-HU" b="1" baseline="30000" dirty="0"/>
              <a:t>2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02809" y="3704897"/>
            <a:ext cx="8617662" cy="103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1 </a:t>
            </a:r>
            <a:r>
              <a:rPr lang="hu-HU" sz="2800" b="0" dirty="0">
                <a:latin typeface="Calibri" panose="020F0502020204030204" pitchFamily="34" charset="0"/>
              </a:rPr>
              <a:t>Eötvös Loránd University (ELTE), Institute of </a:t>
            </a:r>
            <a:r>
              <a:rPr lang="hu-HU" sz="2800" b="0" dirty="0" err="1">
                <a:latin typeface="Calibri" panose="020F0502020204030204" pitchFamily="34" charset="0"/>
              </a:rPr>
              <a:t>Chemistry</a:t>
            </a:r>
            <a:endParaRPr lang="en-US" sz="2800" b="0" dirty="0"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2</a:t>
            </a:r>
            <a:r>
              <a:rPr lang="hu-HU" sz="2800" b="0" dirty="0">
                <a:latin typeface="Calibri" panose="020F0502020204030204" pitchFamily="34" charset="0"/>
              </a:rPr>
              <a:t> University of Debrecen, Institute of </a:t>
            </a:r>
            <a:r>
              <a:rPr lang="hu-HU" sz="2800" b="0" dirty="0" err="1">
                <a:latin typeface="Calibri" panose="020F0502020204030204" pitchFamily="34" charset="0"/>
              </a:rPr>
              <a:t>Chemistry</a:t>
            </a:r>
            <a:endParaRPr lang="hu-HU" sz="2800" b="0" dirty="0">
              <a:latin typeface="Calibri" panose="020F0502020204030204" pitchFamily="34" charset="0"/>
            </a:endParaRPr>
          </a:p>
        </p:txBody>
      </p:sp>
      <p:sp>
        <p:nvSpPr>
          <p:cNvPr id="6" name="AutoShape 2" descr="Eötvös Loránd Tudományegyetem logó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90" y="160338"/>
            <a:ext cx="1523810" cy="15238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" y="57235"/>
            <a:ext cx="1511752" cy="1511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38" y="189213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7551" y="5373216"/>
            <a:ext cx="9078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cs typeface="Arial" panose="020B0604020202020204" pitchFamily="34" charset="0"/>
              </a:rPr>
              <a:t>Content Pedagogy Research Program of the </a:t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dirty="0">
                <a:cs typeface="Arial" panose="020B0604020202020204" pitchFamily="34" charset="0"/>
              </a:rPr>
              <a:t>Hungarian Academy of Sciences</a:t>
            </a:r>
            <a:r>
              <a:rPr lang="hu-HU" altLang="en-US" sz="2400" dirty="0">
                <a:cs typeface="Arial" panose="020B0604020202020204" pitchFamily="34" charset="0"/>
              </a:rPr>
              <a:t> (MTA), 2016-2020 </a:t>
            </a:r>
          </a:p>
          <a:p>
            <a:pPr algn="ctr"/>
            <a:r>
              <a:rPr lang="hu-HU" altLang="en-US" sz="2400" dirty="0">
                <a:cs typeface="Arial" panose="020B0604020202020204" pitchFamily="34" charset="0"/>
              </a:rPr>
              <a:t>MTA-ELTE Research Group </a:t>
            </a:r>
            <a:r>
              <a:rPr lang="en-US" altLang="en-US" sz="2400" dirty="0">
                <a:cs typeface="Arial" panose="020B0604020202020204" pitchFamily="34" charset="0"/>
              </a:rPr>
              <a:t>on Inquiry-Based Chemistry </a:t>
            </a:r>
            <a:r>
              <a:rPr lang="hu-HU" altLang="en-US" sz="2400" dirty="0">
                <a:cs typeface="Arial" panose="020B0604020202020204" pitchFamily="34" charset="0"/>
              </a:rPr>
              <a:t>Education</a:t>
            </a:r>
            <a:endParaRPr lang="hu-HU" sz="2400" dirty="0"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solidFill>
                  <a:srgbClr val="FF0000"/>
                </a:solidFill>
                <a:hlinkClick r:id="rId5"/>
              </a:rPr>
              <a:t>http://ttomc.elte.hu/publications/90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1600" b="1" dirty="0">
                <a:latin typeface="Calibri" panose="020F0502020204030204" pitchFamily="34" charset="0"/>
              </a:rPr>
              <a:t>6 student sheets for 6 lessons </a:t>
            </a:r>
            <a:endParaRPr lang="hu-HU" sz="16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600" b="1" dirty="0">
                <a:latin typeface="Calibri" panose="020F0502020204030204" pitchFamily="34" charset="0"/>
              </a:rPr>
              <a:t>(45 min) in </a:t>
            </a:r>
            <a:r>
              <a:rPr lang="en-GB" sz="1600" b="1" u="sng" dirty="0">
                <a:latin typeface="Calibri" panose="020F0502020204030204" pitchFamily="34" charset="0"/>
              </a:rPr>
              <a:t>3 versions:</a:t>
            </a:r>
            <a:endParaRPr lang="hu-HU" sz="16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600" b="1" dirty="0">
                <a:latin typeface="Calibri" panose="020F0502020204030204" pitchFamily="34" charset="0"/>
              </a:rPr>
              <a:t>Type 1: step-by-step experiments</a:t>
            </a:r>
            <a:endParaRPr lang="hu-HU" sz="16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Type 2</a:t>
            </a:r>
            <a:r>
              <a:rPr lang="en-GB" sz="1600" b="1" dirty="0">
                <a:latin typeface="Calibri" panose="020F0502020204030204" pitchFamily="34" charset="0"/>
              </a:rPr>
              <a:t>: step-by-step experiments + </a:t>
            </a: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experimental design tasks on paper</a:t>
            </a:r>
            <a:endParaRPr lang="hu-HU" sz="16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Type 3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experimental design in practice</a:t>
            </a:r>
            <a:endParaRPr lang="hu-HU" sz="1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Choosing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cs typeface="Arial" panose="020B0604020202020204" pitchFamily="34" charset="0"/>
              </a:rPr>
              <a:t>Pre</a:t>
            </a:r>
            <a:r>
              <a:rPr lang="hu-HU" sz="1400" b="1" dirty="0">
                <a:cs typeface="Arial" panose="020B0604020202020204" pitchFamily="34" charset="0"/>
              </a:rPr>
              <a:t>-test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T</a:t>
            </a:r>
            <a:r>
              <a:rPr lang="en-GB" sz="1600" b="1" dirty="0" err="1">
                <a:solidFill>
                  <a:srgbClr val="FFC000"/>
                </a:solidFill>
                <a:latin typeface="Calibri" panose="020F0502020204030204" pitchFamily="34" charset="0"/>
              </a:rPr>
              <a:t>ype</a:t>
            </a: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hu-HU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</a:rPr>
              <a:t>student sheets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Group 1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Group </a:t>
            </a:r>
            <a:r>
              <a:rPr lang="hu-HU" sz="1600" b="1" dirty="0">
                <a:solidFill>
                  <a:srgbClr val="FFC000"/>
                </a:solidFill>
                <a:cs typeface="Arial" panose="020B0604020202020204" pitchFamily="34" charset="0"/>
              </a:rPr>
              <a:t>2</a:t>
            </a:r>
            <a:endParaRPr lang="en-GB" sz="16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Post-tes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Post-tes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6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lessons</a:t>
            </a:r>
            <a:r>
              <a:rPr lang="hu-HU" sz="1600" dirty="0"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1600" b="1" dirty="0"/>
              <a:t>T</a:t>
            </a:r>
            <a:r>
              <a:rPr lang="en-GB" sz="1600" b="1" dirty="0" err="1"/>
              <a:t>ype</a:t>
            </a:r>
            <a:r>
              <a:rPr lang="en-GB" sz="1600" b="1" dirty="0"/>
              <a:t> 1 student sheets</a:t>
            </a:r>
            <a:endParaRPr lang="en-GB" sz="16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cs typeface="Arial" panose="020B0604020202020204" pitchFamily="34" charset="0"/>
              </a:rPr>
              <a:t>Pre</a:t>
            </a:r>
            <a:r>
              <a:rPr lang="hu-HU" sz="1600" b="1" dirty="0">
                <a:cs typeface="Arial" panose="020B0604020202020204" pitchFamily="34" charset="0"/>
              </a:rPr>
              <a:t>-tes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cs typeface="Arial" panose="020B0604020202020204" pitchFamily="34" charset="0"/>
              </a:rPr>
              <a:t>Statistical</a:t>
            </a:r>
            <a:r>
              <a:rPr lang="hu-HU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analysis</a:t>
            </a:r>
            <a:r>
              <a:rPr lang="hu-HU" sz="1600" b="1" dirty="0">
                <a:cs typeface="Arial" panose="020B0604020202020204" pitchFamily="34" charset="0"/>
              </a:rPr>
              <a:t> of </a:t>
            </a:r>
            <a:r>
              <a:rPr lang="hu-HU" sz="1600" b="1" dirty="0" err="1">
                <a:cs typeface="Arial" panose="020B0604020202020204" pitchFamily="34" charset="0"/>
              </a:rPr>
              <a:t>data</a:t>
            </a:r>
            <a:endParaRPr lang="en-GB" sz="1600" b="1" dirty="0"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437321" y="359860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II.3. Research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2016/2017</a:t>
            </a:r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Group </a:t>
            </a:r>
            <a:r>
              <a:rPr lang="hu-HU" sz="1600" b="1" dirty="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  <a:endParaRPr lang="en-GB" sz="1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cs typeface="Arial" panose="020B0604020202020204" pitchFamily="34" charset="0"/>
              </a:rPr>
              <a:t>Pre-tes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6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lessons</a:t>
            </a:r>
            <a:r>
              <a:rPr lang="hu-HU" sz="1600" b="1" dirty="0"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1600" b="1" dirty="0">
                <a:solidFill>
                  <a:srgbClr val="FFFF00"/>
                </a:solidFill>
              </a:rPr>
              <a:t>T</a:t>
            </a:r>
            <a:r>
              <a:rPr lang="en-GB" sz="1600" b="1" dirty="0" err="1">
                <a:solidFill>
                  <a:srgbClr val="FFFF00"/>
                </a:solidFill>
              </a:rPr>
              <a:t>ype</a:t>
            </a:r>
            <a:r>
              <a:rPr lang="en-GB" sz="1600" b="1" dirty="0">
                <a:solidFill>
                  <a:srgbClr val="FFFF00"/>
                </a:solidFill>
              </a:rPr>
              <a:t> </a:t>
            </a:r>
            <a:r>
              <a:rPr lang="hu-HU" sz="1600" b="1" dirty="0">
                <a:solidFill>
                  <a:srgbClr val="FFFF00"/>
                </a:solidFill>
              </a:rPr>
              <a:t>3</a:t>
            </a:r>
            <a:r>
              <a:rPr lang="en-GB" sz="1600" b="1" dirty="0">
                <a:solidFill>
                  <a:srgbClr val="FFFF00"/>
                </a:solidFill>
              </a:rPr>
              <a:t> </a:t>
            </a:r>
            <a:r>
              <a:rPr lang="en-GB" sz="1600" b="1" dirty="0"/>
              <a:t>student sheets</a:t>
            </a:r>
            <a:endParaRPr lang="hu-HU" sz="1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cs typeface="Arial" panose="020B0604020202020204" pitchFamily="34" charset="0"/>
              </a:rPr>
              <a:t>Post-tes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7" y="466957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III. </a:t>
            </a:r>
            <a:r>
              <a:rPr lang="hu-HU" dirty="0" err="1">
                <a:solidFill>
                  <a:srgbClr val="FF0000"/>
                </a:solidFill>
              </a:rPr>
              <a:t>Methods</a:t>
            </a:r>
            <a:r>
              <a:rPr lang="hu-HU" dirty="0">
                <a:solidFill>
                  <a:srgbClr val="FF0000"/>
                </a:solidFill>
              </a:rPr>
              <a:t> of </a:t>
            </a:r>
            <a:r>
              <a:rPr lang="hu-HU" dirty="0" err="1">
                <a:solidFill>
                  <a:srgbClr val="FF0000"/>
                </a:solidFill>
              </a:rPr>
              <a:t>the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analysis</a:t>
            </a:r>
            <a:r>
              <a:rPr lang="hu-HU" dirty="0">
                <a:solidFill>
                  <a:srgbClr val="FF0000"/>
                </a:solidFill>
              </a:rPr>
              <a:t> of </a:t>
            </a:r>
            <a:r>
              <a:rPr lang="hu-HU" dirty="0" err="1">
                <a:solidFill>
                  <a:srgbClr val="FF0000"/>
                </a:solidFill>
              </a:rPr>
              <a:t>data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7" y="964415"/>
            <a:ext cx="9144000" cy="6157945"/>
          </a:xfrm>
        </p:spPr>
        <p:txBody>
          <a:bodyPr>
            <a:no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There</a:t>
            </a:r>
            <a:r>
              <a:rPr lang="hu-HU" sz="2400" b="1" dirty="0">
                <a:solidFill>
                  <a:srgbClr val="FF0000"/>
                </a:solidFill>
              </a:rPr>
              <a:t> is a </a:t>
            </a:r>
            <a:r>
              <a:rPr lang="hu-HU" sz="2400" b="1" dirty="0" err="1">
                <a:solidFill>
                  <a:srgbClr val="FF0000"/>
                </a:solidFill>
              </a:rPr>
              <a:t>significant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difference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among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avarage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scores</a:t>
            </a:r>
            <a:r>
              <a:rPr lang="hu-HU" sz="2400" b="1" dirty="0">
                <a:solidFill>
                  <a:srgbClr val="FF0000"/>
                </a:solidFill>
              </a:rPr>
              <a:t> of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3 </a:t>
            </a:r>
            <a:r>
              <a:rPr lang="hu-HU" sz="2400" b="1" dirty="0" err="1" smtClean="0">
                <a:solidFill>
                  <a:srgbClr val="FF0000"/>
                </a:solidFill>
              </a:rPr>
              <a:t>groups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on</a:t>
            </a:r>
            <a:r>
              <a:rPr lang="hu-HU" sz="2400" b="1" dirty="0">
                <a:solidFill>
                  <a:srgbClr val="FF0000"/>
                </a:solidFill>
              </a:rPr>
              <a:t> T0 test </a:t>
            </a:r>
            <a:r>
              <a:rPr lang="hu-HU" sz="2400" b="1" dirty="0"/>
              <a:t>→ </a:t>
            </a:r>
            <a:r>
              <a:rPr lang="hu-HU" sz="2400" b="1" dirty="0" err="1"/>
              <a:t>it</a:t>
            </a:r>
            <a:r>
              <a:rPr lang="hu-HU" sz="2400" b="1" dirty="0"/>
              <a:t> </a:t>
            </a:r>
            <a:r>
              <a:rPr lang="hu-HU" sz="2400" b="1" dirty="0" err="1"/>
              <a:t>might</a:t>
            </a:r>
            <a:r>
              <a:rPr lang="hu-HU" sz="2400" b="1" dirty="0"/>
              <a:t> </a:t>
            </a:r>
            <a:r>
              <a:rPr lang="hu-HU" sz="2400" b="1" dirty="0" err="1"/>
              <a:t>influence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effect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 smtClean="0"/>
              <a:t>intervention</a:t>
            </a:r>
            <a:endParaRPr lang="hu-HU" sz="2400" b="1" dirty="0"/>
          </a:p>
          <a:p>
            <a:r>
              <a:rPr lang="hu-HU" sz="2400" b="1" dirty="0" err="1"/>
              <a:t>It</a:t>
            </a:r>
            <a:r>
              <a:rPr lang="hu-HU" sz="2400" b="1" dirty="0"/>
              <a:t> </a:t>
            </a:r>
            <a:r>
              <a:rPr lang="hu-HU" sz="2400" b="1" dirty="0" err="1" smtClean="0"/>
              <a:t>was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assumed</a:t>
            </a:r>
            <a:r>
              <a:rPr lang="hu-HU" sz="2400" b="1" dirty="0" smtClean="0"/>
              <a:t> </a:t>
            </a:r>
            <a:r>
              <a:rPr lang="hu-HU" sz="2400" b="1" dirty="0" err="1"/>
              <a:t>that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effect</a:t>
            </a:r>
            <a:r>
              <a:rPr lang="hu-HU" sz="2400" b="1" dirty="0"/>
              <a:t> of </a:t>
            </a:r>
            <a:r>
              <a:rPr lang="hu-HU" sz="2400" b="1" dirty="0" err="1"/>
              <a:t>intervention</a:t>
            </a:r>
            <a:r>
              <a:rPr lang="hu-HU" sz="2400" b="1" dirty="0"/>
              <a:t> </a:t>
            </a:r>
            <a:r>
              <a:rPr lang="hu-HU" sz="2400" b="1" dirty="0" err="1"/>
              <a:t>might</a:t>
            </a:r>
            <a:r>
              <a:rPr lang="hu-HU" sz="2400" b="1" dirty="0"/>
              <a:t> be </a:t>
            </a:r>
            <a:r>
              <a:rPr lang="hu-HU" sz="2400" b="1" dirty="0" err="1"/>
              <a:t>influenced</a:t>
            </a:r>
            <a:r>
              <a:rPr lang="hu-HU" sz="2400" b="1" dirty="0"/>
              <a:t> </a:t>
            </a:r>
            <a:r>
              <a:rPr lang="hu-HU" sz="2400" b="1" dirty="0" err="1"/>
              <a:t>by</a:t>
            </a:r>
            <a:r>
              <a:rPr lang="hu-HU" sz="2400" b="1" dirty="0"/>
              <a:t> </a:t>
            </a:r>
            <a:r>
              <a:rPr lang="hu-HU" sz="2400" b="1" dirty="0" err="1"/>
              <a:t>other</a:t>
            </a:r>
            <a:r>
              <a:rPr lang="hu-HU" sz="2400" b="1" dirty="0"/>
              <a:t> </a:t>
            </a:r>
            <a:r>
              <a:rPr lang="hu-HU" sz="2400" b="1" dirty="0" err="1"/>
              <a:t>parameters</a:t>
            </a:r>
            <a:r>
              <a:rPr lang="hu-HU" sz="2400" b="1" dirty="0"/>
              <a:t> </a:t>
            </a:r>
            <a:r>
              <a:rPr lang="hu-HU" sz="2400" b="1" dirty="0" err="1"/>
              <a:t>too</a:t>
            </a:r>
            <a:r>
              <a:rPr lang="hu-HU" sz="2400" b="1" dirty="0"/>
              <a:t>:</a:t>
            </a:r>
          </a:p>
          <a:p>
            <a:pPr lvl="1"/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: 3 </a:t>
            </a:r>
            <a:r>
              <a:rPr lang="hu-HU" sz="2400" dirty="0" err="1"/>
              <a:t>categories</a:t>
            </a:r>
            <a:r>
              <a:rPr lang="hu-HU" sz="2400" dirty="0"/>
              <a:t> </a:t>
            </a:r>
            <a:r>
              <a:rPr lang="hu-HU" sz="2400" dirty="0" err="1"/>
              <a:t>according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„</a:t>
            </a:r>
            <a:r>
              <a:rPr lang="hu-HU" sz="2400" dirty="0" err="1"/>
              <a:t>legjobbiskola.hu</a:t>
            </a:r>
            <a:r>
              <a:rPr lang="hu-HU" sz="2400" dirty="0"/>
              <a:t>”</a:t>
            </a:r>
          </a:p>
          <a:p>
            <a:pPr lvl="1"/>
            <a:r>
              <a:rPr lang="hu-HU" sz="2400" dirty="0" err="1"/>
              <a:t>social</a:t>
            </a:r>
            <a:r>
              <a:rPr lang="hu-HU" sz="2400" dirty="0"/>
              <a:t> </a:t>
            </a:r>
            <a:r>
              <a:rPr lang="hu-HU" sz="2400" dirty="0" err="1"/>
              <a:t>background</a:t>
            </a:r>
            <a:r>
              <a:rPr lang="hu-HU" sz="2400" dirty="0"/>
              <a:t>: has </a:t>
            </a:r>
            <a:r>
              <a:rPr lang="hu-HU" sz="2400" dirty="0" err="1"/>
              <a:t>got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student’s</a:t>
            </a:r>
            <a:r>
              <a:rPr lang="hu-HU" sz="2400" dirty="0"/>
              <a:t> </a:t>
            </a:r>
            <a:r>
              <a:rPr lang="hu-HU" sz="2400" dirty="0" err="1"/>
              <a:t>mother</a:t>
            </a:r>
            <a:r>
              <a:rPr lang="hu-HU" sz="2400" dirty="0"/>
              <a:t> a </a:t>
            </a:r>
            <a:r>
              <a:rPr lang="hu-HU" sz="2400" dirty="0" err="1"/>
              <a:t>degree</a:t>
            </a:r>
            <a:r>
              <a:rPr lang="hu-HU" sz="2400" dirty="0"/>
              <a:t> in </a:t>
            </a:r>
            <a:r>
              <a:rPr lang="hu-HU" sz="2400" dirty="0" err="1"/>
              <a:t>higher</a:t>
            </a:r>
            <a:r>
              <a:rPr lang="hu-HU" sz="2400" dirty="0"/>
              <a:t> </a:t>
            </a:r>
            <a:r>
              <a:rPr lang="hu-HU" sz="2400" dirty="0" err="1"/>
              <a:t>education</a:t>
            </a:r>
            <a:r>
              <a:rPr lang="hu-HU" sz="2400" dirty="0"/>
              <a:t> (HE)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not</a:t>
            </a:r>
            <a:r>
              <a:rPr lang="hu-HU" sz="2400" dirty="0"/>
              <a:t>?</a:t>
            </a:r>
          </a:p>
          <a:p>
            <a:pPr lvl="1"/>
            <a:r>
              <a:rPr lang="hu-HU" sz="2400" dirty="0" err="1"/>
              <a:t>gender</a:t>
            </a:r>
            <a:r>
              <a:rPr lang="hu-HU" sz="2400" dirty="0"/>
              <a:t>: boy/</a:t>
            </a:r>
            <a:r>
              <a:rPr lang="hu-HU" sz="2400" dirty="0" err="1"/>
              <a:t>girl</a:t>
            </a:r>
            <a:r>
              <a:rPr lang="hu-HU" sz="2400" dirty="0"/>
              <a:t>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The </a:t>
            </a:r>
            <a:r>
              <a:rPr lang="hu-HU" sz="2400" dirty="0" err="1">
                <a:solidFill>
                  <a:srgbClr val="FF0000"/>
                </a:solidFill>
              </a:rPr>
              <a:t>only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background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parameter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that</a:t>
            </a:r>
            <a:r>
              <a:rPr lang="hu-HU" sz="2400" dirty="0">
                <a:solidFill>
                  <a:srgbClr val="FF0000"/>
                </a:solidFill>
              </a:rPr>
              <a:t> has </a:t>
            </a:r>
            <a:r>
              <a:rPr lang="hu-HU" sz="2400" dirty="0" err="1">
                <a:solidFill>
                  <a:srgbClr val="FF0000"/>
                </a:solidFill>
              </a:rPr>
              <a:t>not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got</a:t>
            </a:r>
            <a:r>
              <a:rPr lang="hu-HU" sz="2400" dirty="0">
                <a:solidFill>
                  <a:srgbClr val="FF0000"/>
                </a:solidFill>
              </a:rPr>
              <a:t> a </a:t>
            </a:r>
            <a:r>
              <a:rPr lang="hu-HU" sz="2400" dirty="0" err="1">
                <a:solidFill>
                  <a:srgbClr val="FF0000"/>
                </a:solidFill>
              </a:rPr>
              <a:t>significant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effect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on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results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of T0 test is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gender</a:t>
            </a:r>
            <a:r>
              <a:rPr lang="hu-HU" sz="2400" dirty="0">
                <a:solidFill>
                  <a:srgbClr val="FF0000"/>
                </a:solidFill>
              </a:rPr>
              <a:t>!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Matched </a:t>
            </a:r>
            <a:r>
              <a:rPr lang="hu-HU" sz="2400" b="1" dirty="0" err="1">
                <a:solidFill>
                  <a:srgbClr val="FF0000"/>
                </a:solidFill>
              </a:rPr>
              <a:t>pair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method</a:t>
            </a:r>
            <a:r>
              <a:rPr lang="hu-HU" sz="2400" b="1" dirty="0">
                <a:solidFill>
                  <a:srgbClr val="FF0000"/>
                </a:solidFill>
              </a:rPr>
              <a:t>: </a:t>
            </a:r>
            <a:r>
              <a:rPr lang="hu-HU" sz="2400" dirty="0" err="1"/>
              <a:t>choosing</a:t>
            </a:r>
            <a:r>
              <a:rPr lang="hu-HU" sz="2400" dirty="0"/>
              <a:t> 170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dirty="0" err="1"/>
              <a:t>each</a:t>
            </a:r>
            <a:r>
              <a:rPr lang="hu-HU" sz="2400" dirty="0"/>
              <a:t> </a:t>
            </a:r>
            <a:r>
              <a:rPr lang="hu-HU" sz="2400" dirty="0" err="1"/>
              <a:t>group</a:t>
            </a:r>
            <a:r>
              <a:rPr lang="hu-HU" sz="2400" dirty="0"/>
              <a:t> (170+170+170=510): </a:t>
            </a:r>
            <a:r>
              <a:rPr lang="hu-HU" sz="2400" b="1" dirty="0" err="1"/>
              <a:t>there</a:t>
            </a:r>
            <a:r>
              <a:rPr lang="hu-HU" sz="2400" b="1" dirty="0"/>
              <a:t> is no </a:t>
            </a:r>
            <a:r>
              <a:rPr lang="hu-HU" sz="2400" b="1" dirty="0" err="1"/>
              <a:t>difference</a:t>
            </a:r>
            <a:r>
              <a:rPr lang="hu-HU" sz="2400" b="1" dirty="0"/>
              <a:t> in </a:t>
            </a:r>
            <a:r>
              <a:rPr lang="hu-HU" sz="2400" b="1" dirty="0" err="1"/>
              <a:t>the</a:t>
            </a:r>
            <a:r>
              <a:rPr lang="hu-HU" sz="2400" b="1" dirty="0"/>
              <a:t> ratio of </a:t>
            </a:r>
            <a:r>
              <a:rPr lang="hu-HU" sz="2400" b="1" dirty="0" err="1"/>
              <a:t>school</a:t>
            </a:r>
            <a:r>
              <a:rPr lang="hu-HU" sz="2400" b="1" dirty="0"/>
              <a:t> </a:t>
            </a:r>
            <a:r>
              <a:rPr lang="hu-HU" sz="2400" b="1" dirty="0" err="1"/>
              <a:t>ranking</a:t>
            </a:r>
            <a:r>
              <a:rPr lang="hu-HU" sz="2400" b="1" dirty="0"/>
              <a:t> and </a:t>
            </a:r>
            <a:r>
              <a:rPr lang="hu-HU" sz="2400" b="1" dirty="0" err="1"/>
              <a:t>mother’s</a:t>
            </a:r>
            <a:r>
              <a:rPr lang="hu-HU" sz="2400" b="1" dirty="0"/>
              <a:t> </a:t>
            </a:r>
            <a:r>
              <a:rPr lang="hu-HU" sz="2400" b="1" dirty="0" err="1"/>
              <a:t>education</a:t>
            </a:r>
            <a:r>
              <a:rPr lang="hu-HU" sz="2400" b="1" dirty="0"/>
              <a:t> </a:t>
            </a:r>
            <a:r>
              <a:rPr lang="hu-HU" sz="2400" b="1" dirty="0" err="1"/>
              <a:t>among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3 </a:t>
            </a:r>
            <a:r>
              <a:rPr lang="hu-HU" sz="2400" b="1" dirty="0" err="1"/>
              <a:t>groups</a:t>
            </a:r>
            <a:r>
              <a:rPr lang="hu-HU" sz="2400" dirty="0"/>
              <a:t>.</a:t>
            </a:r>
          </a:p>
          <a:p>
            <a:r>
              <a:rPr lang="hu-HU" sz="2400" dirty="0" err="1">
                <a:highlight>
                  <a:srgbClr val="FFFF00"/>
                </a:highlight>
              </a:rPr>
              <a:t>Statistical</a:t>
            </a:r>
            <a:r>
              <a:rPr lang="hu-HU" sz="2400" dirty="0">
                <a:highlight>
                  <a:srgbClr val="FFFF00"/>
                </a:highlight>
              </a:rPr>
              <a:t> </a:t>
            </a:r>
            <a:r>
              <a:rPr lang="hu-HU" sz="2400" dirty="0" err="1">
                <a:highlight>
                  <a:srgbClr val="FFFF00"/>
                </a:highlight>
              </a:rPr>
              <a:t>analysis</a:t>
            </a:r>
            <a:r>
              <a:rPr lang="hu-HU" sz="2400" dirty="0">
                <a:highlight>
                  <a:srgbClr val="FFFF00"/>
                </a:highlight>
              </a:rPr>
              <a:t> of </a:t>
            </a:r>
            <a:r>
              <a:rPr lang="hu-HU" sz="2400" dirty="0" err="1">
                <a:highlight>
                  <a:srgbClr val="FFFF00"/>
                </a:highlight>
              </a:rPr>
              <a:t>the</a:t>
            </a:r>
            <a:r>
              <a:rPr lang="hu-HU" sz="2400" dirty="0">
                <a:highlight>
                  <a:srgbClr val="FFFF00"/>
                </a:highlight>
              </a:rPr>
              <a:t> T1 </a:t>
            </a:r>
            <a:r>
              <a:rPr lang="hu-HU" sz="2400" dirty="0" err="1">
                <a:highlight>
                  <a:srgbClr val="FFFF00"/>
                </a:highlight>
              </a:rPr>
              <a:t>results</a:t>
            </a:r>
            <a:r>
              <a:rPr lang="hu-HU" sz="2400" dirty="0">
                <a:highlight>
                  <a:srgbClr val="FFFF00"/>
                </a:highlight>
              </a:rPr>
              <a:t> of </a:t>
            </a:r>
            <a:r>
              <a:rPr lang="hu-HU" sz="2400" dirty="0" err="1">
                <a:highlight>
                  <a:srgbClr val="FFFF00"/>
                </a:highlight>
              </a:rPr>
              <a:t>the</a:t>
            </a:r>
            <a:r>
              <a:rPr lang="hu-HU" sz="2400" dirty="0">
                <a:highlight>
                  <a:srgbClr val="FFFF00"/>
                </a:highlight>
              </a:rPr>
              <a:t> </a:t>
            </a:r>
            <a:r>
              <a:rPr lang="hu-HU" sz="2400" dirty="0" err="1">
                <a:highlight>
                  <a:srgbClr val="FFFF00"/>
                </a:highlight>
              </a:rPr>
              <a:t>reduced</a:t>
            </a:r>
            <a:r>
              <a:rPr lang="hu-HU" sz="2400" dirty="0">
                <a:highlight>
                  <a:srgbClr val="FFFF00"/>
                </a:highlight>
              </a:rPr>
              <a:t> </a:t>
            </a:r>
            <a:r>
              <a:rPr lang="hu-HU" sz="2400" dirty="0" err="1">
                <a:highlight>
                  <a:srgbClr val="FFFF00"/>
                </a:highlight>
              </a:rPr>
              <a:t>sample</a:t>
            </a:r>
            <a:r>
              <a:rPr lang="hu-HU" sz="2400" dirty="0">
                <a:highlight>
                  <a:srgbClr val="FFFF00"/>
                </a:highlight>
              </a:rPr>
              <a:t> (510</a:t>
            </a:r>
            <a:r>
              <a:rPr lang="hu-HU" sz="2400" dirty="0" smtClean="0">
                <a:highlight>
                  <a:srgbClr val="FFFF00"/>
                </a:highlight>
              </a:rPr>
              <a:t>)</a:t>
            </a:r>
            <a:endParaRPr lang="hu-HU" sz="24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4799" y="1030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III.1. ANCOVA and </a:t>
            </a:r>
            <a:r>
              <a:rPr lang="hu-HU" sz="2800" b="1" dirty="0" err="1">
                <a:solidFill>
                  <a:srgbClr val="FF0000"/>
                </a:solidFill>
              </a:rPr>
              <a:t>matched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pair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err="1">
                <a:solidFill>
                  <a:srgbClr val="FF0000"/>
                </a:solidFill>
              </a:rPr>
              <a:t>method</a:t>
            </a:r>
            <a:endParaRPr lang="hu-HU" sz="2800" b="1" dirty="0"/>
          </a:p>
          <a:p>
            <a:pPr algn="ctr"/>
            <a:r>
              <a:rPr lang="hu-HU" sz="2800" b="1" dirty="0"/>
              <a:t>in </a:t>
            </a:r>
            <a:r>
              <a:rPr lang="hu-HU" sz="2800" b="1" dirty="0" err="1"/>
              <a:t>case</a:t>
            </a:r>
            <a:r>
              <a:rPr lang="hu-HU" sz="2800" b="1" dirty="0"/>
              <a:t> of T0 and T1 </a:t>
            </a:r>
            <a:r>
              <a:rPr lang="hu-HU" sz="2800" b="1" dirty="0" err="1"/>
              <a:t>tests</a:t>
            </a:r>
            <a:endParaRPr lang="hu-HU" sz="2800" dirty="0"/>
          </a:p>
        </p:txBody>
      </p:sp>
      <p:sp>
        <p:nvSpPr>
          <p:cNvPr id="6" name="Jobbra nyíl 4">
            <a:extLst>
              <a:ext uri="{FF2B5EF4-FFF2-40B4-BE49-F238E27FC236}">
                <a16:creationId xmlns:a16="http://schemas.microsoft.com/office/drawing/2014/main" xmlns="" id="{4658E9BF-FD74-4F33-866F-EC2FE0077CDE}"/>
              </a:ext>
            </a:extLst>
          </p:cNvPr>
          <p:cNvSpPr/>
          <p:nvPr/>
        </p:nvSpPr>
        <p:spPr>
          <a:xfrm>
            <a:off x="5508104" y="4797152"/>
            <a:ext cx="41036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2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1" y="2560042"/>
            <a:ext cx="7991475" cy="40481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" y="260990"/>
            <a:ext cx="8227219" cy="13811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1763" y="1804174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Szalay, L., Tóth, Z., Kiss, E., </a:t>
            </a:r>
            <a:r>
              <a:rPr lang="hu-HU" i="1" dirty="0" err="1"/>
              <a:t>Chem</a:t>
            </a:r>
            <a:r>
              <a:rPr lang="hu-HU" i="1" dirty="0"/>
              <a:t>. </a:t>
            </a:r>
            <a:r>
              <a:rPr lang="hu-HU" i="1" dirty="0" err="1"/>
              <a:t>Educ</a:t>
            </a:r>
            <a:r>
              <a:rPr lang="hu-HU" i="1" dirty="0"/>
              <a:t>. Res. </a:t>
            </a:r>
            <a:r>
              <a:rPr lang="hu-HU" i="1" dirty="0" err="1"/>
              <a:t>Pract</a:t>
            </a:r>
            <a:r>
              <a:rPr lang="hu-HU" dirty="0"/>
              <a:t>., (2019), DOI: 10.1039/c9rp00234k</a:t>
            </a:r>
          </a:p>
        </p:txBody>
      </p:sp>
    </p:spTree>
    <p:extLst>
      <p:ext uri="{BB962C8B-B14F-4D97-AF65-F5344CB8AC3E}">
        <p14:creationId xmlns:p14="http://schemas.microsoft.com/office/powerpoint/2010/main" val="35857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894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/>
              <a:t>III.2. ANCOVA </a:t>
            </a:r>
            <a:r>
              <a:rPr lang="hu-HU" sz="3200" b="1" dirty="0" err="1">
                <a:solidFill>
                  <a:srgbClr val="FF0000"/>
                </a:solidFill>
              </a:rPr>
              <a:t>without</a:t>
            </a:r>
            <a:r>
              <a:rPr lang="hu-HU" sz="3200" b="1" dirty="0">
                <a:solidFill>
                  <a:srgbClr val="FF0000"/>
                </a:solidFill>
              </a:rPr>
              <a:t> </a:t>
            </a:r>
            <a:r>
              <a:rPr lang="hu-HU" sz="3200" b="1" dirty="0" err="1">
                <a:solidFill>
                  <a:srgbClr val="FF0000"/>
                </a:solidFill>
              </a:rPr>
              <a:t>matched</a:t>
            </a:r>
            <a:r>
              <a:rPr lang="hu-HU" sz="3200" b="1" dirty="0">
                <a:solidFill>
                  <a:srgbClr val="FF0000"/>
                </a:solidFill>
              </a:rPr>
              <a:t> </a:t>
            </a:r>
            <a:r>
              <a:rPr lang="hu-HU" sz="3200" b="1" dirty="0" err="1">
                <a:solidFill>
                  <a:srgbClr val="FF0000"/>
                </a:solidFill>
              </a:rPr>
              <a:t>pair</a:t>
            </a:r>
            <a:r>
              <a:rPr lang="hu-HU" sz="3200" b="1" dirty="0">
                <a:solidFill>
                  <a:srgbClr val="FF0000"/>
                </a:solidFill>
              </a:rPr>
              <a:t> </a:t>
            </a:r>
            <a:r>
              <a:rPr lang="hu-HU" sz="3200" b="1" dirty="0" err="1">
                <a:solidFill>
                  <a:srgbClr val="FF0000"/>
                </a:solidFill>
              </a:rPr>
              <a:t>method</a:t>
            </a:r>
            <a:r>
              <a:rPr lang="hu-HU" sz="3200" b="1" dirty="0">
                <a:solidFill>
                  <a:srgbClr val="FF0000"/>
                </a:solidFill>
              </a:rPr>
              <a:t> </a:t>
            </a:r>
            <a:r>
              <a:rPr lang="hu-HU" sz="3200" b="1" dirty="0" err="1"/>
              <a:t>for</a:t>
            </a:r>
            <a:r>
              <a:rPr lang="hu-HU" sz="3200" b="1" dirty="0"/>
              <a:t> </a:t>
            </a:r>
            <a:r>
              <a:rPr lang="hu-HU" sz="3200" b="1" dirty="0" err="1"/>
              <a:t>the</a:t>
            </a:r>
            <a:r>
              <a:rPr lang="hu-HU" sz="3200" b="1" dirty="0"/>
              <a:t> </a:t>
            </a:r>
            <a:r>
              <a:rPr lang="hu-HU" sz="3200" b="1" dirty="0" err="1"/>
              <a:t>preliminary</a:t>
            </a:r>
            <a:r>
              <a:rPr lang="hu-HU" sz="3200" b="1" dirty="0"/>
              <a:t> </a:t>
            </a:r>
            <a:r>
              <a:rPr lang="hu-HU" sz="3200" b="1" dirty="0" err="1"/>
              <a:t>statistical</a:t>
            </a:r>
            <a:r>
              <a:rPr lang="hu-HU" sz="3200" b="1" dirty="0"/>
              <a:t> </a:t>
            </a:r>
            <a:r>
              <a:rPr lang="hu-HU" sz="3200" b="1" dirty="0" err="1"/>
              <a:t>analysis</a:t>
            </a:r>
            <a:r>
              <a:rPr lang="hu-HU" sz="3200" b="1" dirty="0"/>
              <a:t> of T0, T1, T2 and T3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628"/>
            <a:ext cx="9144000" cy="6101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err="1"/>
              <a:t>Analysis</a:t>
            </a:r>
            <a:r>
              <a:rPr lang="hu-HU" sz="2400" dirty="0"/>
              <a:t> of </a:t>
            </a:r>
            <a:r>
              <a:rPr lang="hu-HU" sz="2400" dirty="0" err="1"/>
              <a:t>covariance</a:t>
            </a:r>
            <a:r>
              <a:rPr lang="hu-HU" sz="2400" dirty="0"/>
              <a:t> (ANCOVA) – </a:t>
            </a:r>
            <a:r>
              <a:rPr lang="hu-HU" sz="2400" dirty="0" err="1">
                <a:solidFill>
                  <a:srgbClr val="FF0000"/>
                </a:solidFill>
              </a:rPr>
              <a:t>effect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size</a:t>
            </a:r>
            <a:r>
              <a:rPr lang="hu-HU" sz="2400" dirty="0">
                <a:solidFill>
                  <a:srgbClr val="FF0000"/>
                </a:solidFill>
              </a:rPr>
              <a:t>: </a:t>
            </a:r>
            <a:r>
              <a:rPr lang="hu-HU" sz="2400" i="1" dirty="0" err="1"/>
              <a:t>Partial</a:t>
            </a:r>
            <a:r>
              <a:rPr lang="hu-HU" sz="2400" i="1" dirty="0"/>
              <a:t> Eta </a:t>
            </a:r>
            <a:r>
              <a:rPr lang="hu-HU" sz="2400" i="1" dirty="0" err="1"/>
              <a:t>Squared</a:t>
            </a:r>
            <a:endParaRPr lang="hu-HU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sz="2400" dirty="0" err="1"/>
              <a:t>Dependent</a:t>
            </a:r>
            <a:r>
              <a:rPr lang="hu-HU" sz="2400" dirty="0"/>
              <a:t> </a:t>
            </a:r>
            <a:r>
              <a:rPr lang="hu-HU" sz="2400" dirty="0" err="1"/>
              <a:t>variable</a:t>
            </a:r>
            <a:r>
              <a:rPr lang="hu-HU" sz="2400" dirty="0"/>
              <a:t>: </a:t>
            </a:r>
            <a:r>
              <a:rPr lang="hu-HU" sz="2400" dirty="0" err="1"/>
              <a:t>results</a:t>
            </a:r>
            <a:r>
              <a:rPr lang="hu-HU" sz="2400" dirty="0"/>
              <a:t> of test/</a:t>
            </a:r>
            <a:r>
              <a:rPr lang="hu-HU" sz="2400" dirty="0" err="1"/>
              <a:t>sub</a:t>
            </a:r>
            <a:r>
              <a:rPr lang="hu-HU" sz="2400" dirty="0"/>
              <a:t>-test (%),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change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answers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attitude</a:t>
            </a:r>
            <a:r>
              <a:rPr lang="hu-HU" sz="2400" dirty="0"/>
              <a:t> </a:t>
            </a:r>
            <a:r>
              <a:rPr lang="hu-HU" sz="2400" dirty="0" err="1"/>
              <a:t>questions</a:t>
            </a:r>
            <a:r>
              <a:rPr lang="hu-HU" sz="2400" dirty="0"/>
              <a:t> and </a:t>
            </a:r>
            <a:r>
              <a:rPr lang="hu-HU" sz="2400" dirty="0" err="1"/>
              <a:t>grades</a:t>
            </a:r>
            <a:r>
              <a:rPr lang="hu-HU" sz="2400" dirty="0"/>
              <a:t> (</a:t>
            </a:r>
            <a:r>
              <a:rPr lang="hu-HU" sz="2400" dirty="0" err="1"/>
              <a:t>as</a:t>
            </a:r>
            <a:r>
              <a:rPr lang="hu-HU" sz="2400" dirty="0"/>
              <a:t> a </a:t>
            </a:r>
            <a:r>
              <a:rPr lang="hu-HU" sz="2400" dirty="0" err="1"/>
              <a:t>continous</a:t>
            </a:r>
            <a:r>
              <a:rPr lang="hu-HU" sz="2400" dirty="0"/>
              <a:t> </a:t>
            </a:r>
            <a:r>
              <a:rPr lang="hu-HU" sz="2400" dirty="0" err="1"/>
              <a:t>variable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400" dirty="0" err="1"/>
              <a:t>Parameters</a:t>
            </a:r>
            <a:r>
              <a:rPr lang="hu-HU" sz="2400" dirty="0"/>
              <a:t> (</a:t>
            </a:r>
            <a:r>
              <a:rPr lang="hu-HU" sz="2400" dirty="0" err="1"/>
              <a:t>independent</a:t>
            </a:r>
            <a:r>
              <a:rPr lang="hu-HU" sz="2400" dirty="0"/>
              <a:t> </a:t>
            </a:r>
            <a:r>
              <a:rPr lang="hu-HU" sz="2400" dirty="0" err="1"/>
              <a:t>variables</a:t>
            </a:r>
            <a:r>
              <a:rPr lang="hu-HU" sz="2400" dirty="0"/>
              <a:t>):</a:t>
            </a:r>
          </a:p>
          <a:p>
            <a:pPr lvl="1"/>
            <a:r>
              <a:rPr lang="hu-HU" sz="2400" dirty="0"/>
              <a:t>	</a:t>
            </a:r>
            <a:r>
              <a:rPr lang="hu-HU" sz="2400" dirty="0" err="1"/>
              <a:t>type</a:t>
            </a:r>
            <a:r>
              <a:rPr lang="hu-HU" sz="2400" dirty="0"/>
              <a:t> of </a:t>
            </a:r>
            <a:r>
              <a:rPr lang="hu-HU" sz="2400" dirty="0" err="1"/>
              <a:t>intervention</a:t>
            </a:r>
            <a:r>
              <a:rPr lang="hu-HU" sz="2400" dirty="0"/>
              <a:t> (Group 1, Group 2, Group 3) </a:t>
            </a:r>
          </a:p>
          <a:p>
            <a:pPr lvl="1"/>
            <a:r>
              <a:rPr lang="hu-HU" sz="2400" dirty="0"/>
              <a:t>	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 (</a:t>
            </a:r>
            <a:r>
              <a:rPr lang="hu-HU" sz="2400" dirty="0" err="1"/>
              <a:t>lowest</a:t>
            </a:r>
            <a:r>
              <a:rPr lang="hu-HU" sz="2400" dirty="0"/>
              <a:t>, </a:t>
            </a:r>
            <a:r>
              <a:rPr lang="hu-HU" sz="2400" dirty="0" err="1"/>
              <a:t>medium</a:t>
            </a:r>
            <a:r>
              <a:rPr lang="hu-HU" sz="2400" dirty="0"/>
              <a:t>, </a:t>
            </a:r>
            <a:r>
              <a:rPr lang="hu-HU" sz="2400" dirty="0" err="1"/>
              <a:t>highest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	</a:t>
            </a:r>
            <a:r>
              <a:rPr lang="hu-HU" sz="2400" dirty="0" err="1"/>
              <a:t>mother’s</a:t>
            </a:r>
            <a:r>
              <a:rPr lang="hu-HU" sz="2400" dirty="0"/>
              <a:t> </a:t>
            </a:r>
            <a:r>
              <a:rPr lang="hu-HU" sz="2400" dirty="0" err="1"/>
              <a:t>education</a:t>
            </a:r>
            <a:r>
              <a:rPr lang="hu-HU" sz="2400" dirty="0"/>
              <a:t> (has/has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got</a:t>
            </a:r>
            <a:r>
              <a:rPr lang="hu-HU" sz="2400" dirty="0"/>
              <a:t> a </a:t>
            </a:r>
            <a:r>
              <a:rPr lang="hu-HU" sz="2400" dirty="0" err="1"/>
              <a:t>degree</a:t>
            </a:r>
            <a:r>
              <a:rPr lang="hu-HU" sz="2400" dirty="0"/>
              <a:t> in HE)</a:t>
            </a:r>
          </a:p>
          <a:p>
            <a:pPr lvl="1"/>
            <a:r>
              <a:rPr lang="hu-HU" sz="2400" dirty="0"/>
              <a:t>	</a:t>
            </a:r>
            <a:r>
              <a:rPr lang="hu-HU" sz="2400" dirty="0" err="1"/>
              <a:t>achievement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previous</a:t>
            </a:r>
            <a:r>
              <a:rPr lang="hu-HU" sz="2400" dirty="0"/>
              <a:t> test (</a:t>
            </a:r>
            <a:r>
              <a:rPr lang="hu-HU" sz="2400" dirty="0" err="1"/>
              <a:t>lowest</a:t>
            </a:r>
            <a:r>
              <a:rPr lang="hu-HU" sz="2400" dirty="0"/>
              <a:t>, </a:t>
            </a:r>
            <a:r>
              <a:rPr lang="hu-HU" sz="2400" dirty="0" err="1"/>
              <a:t>medium</a:t>
            </a:r>
            <a:r>
              <a:rPr lang="hu-HU" sz="2400" dirty="0"/>
              <a:t>, </a:t>
            </a:r>
            <a:r>
              <a:rPr lang="hu-HU" sz="2400" dirty="0" err="1"/>
              <a:t>highest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	</a:t>
            </a:r>
            <a:r>
              <a:rPr lang="hu-HU" sz="2400" dirty="0" err="1"/>
              <a:t>gender</a:t>
            </a:r>
            <a:r>
              <a:rPr lang="hu-HU" sz="2400" dirty="0"/>
              <a:t> (boy, </a:t>
            </a:r>
            <a:r>
              <a:rPr lang="hu-HU" sz="2400" dirty="0" err="1"/>
              <a:t>girl</a:t>
            </a:r>
            <a:r>
              <a:rPr lang="hu-HU" sz="2400" dirty="0"/>
              <a:t>)</a:t>
            </a:r>
          </a:p>
          <a:p>
            <a:r>
              <a:rPr lang="hu-HU" sz="2400" dirty="0" err="1"/>
              <a:t>Covariates</a:t>
            </a:r>
            <a:r>
              <a:rPr lang="hu-HU" sz="2400" dirty="0"/>
              <a:t>:</a:t>
            </a:r>
          </a:p>
          <a:p>
            <a:pPr lvl="1"/>
            <a:r>
              <a:rPr lang="hu-HU" sz="2400" dirty="0"/>
              <a:t>	</a:t>
            </a:r>
            <a:r>
              <a:rPr lang="hu-HU" sz="2400" dirty="0" err="1" smtClean="0"/>
              <a:t>g</a:t>
            </a:r>
            <a:r>
              <a:rPr lang="hu-HU" sz="2400" dirty="0" err="1" smtClean="0"/>
              <a:t>rade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science</a:t>
            </a:r>
            <a:r>
              <a:rPr lang="hu-HU" sz="2400" dirty="0" smtClean="0"/>
              <a:t> (T0)</a:t>
            </a:r>
            <a:r>
              <a:rPr lang="hu-HU" sz="2400" dirty="0" smtClean="0"/>
              <a:t>/</a:t>
            </a:r>
            <a:r>
              <a:rPr lang="hu-HU" sz="2400" dirty="0" err="1" smtClean="0"/>
              <a:t>chemistry</a:t>
            </a:r>
            <a:r>
              <a:rPr lang="hu-HU" sz="2400" dirty="0" smtClean="0"/>
              <a:t> (T1, etc.):</a:t>
            </a:r>
            <a:r>
              <a:rPr lang="hu-HU" sz="2400" dirty="0" smtClean="0"/>
              <a:t> 1 </a:t>
            </a:r>
            <a:r>
              <a:rPr lang="hu-HU" sz="2400" dirty="0"/>
              <a:t>– </a:t>
            </a:r>
            <a:r>
              <a:rPr lang="hu-HU" sz="2400" dirty="0" smtClean="0"/>
              <a:t>5 (</a:t>
            </a:r>
            <a:r>
              <a:rPr lang="hu-HU" sz="2400" dirty="0" err="1" smtClean="0"/>
              <a:t>5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best</a:t>
            </a:r>
            <a:r>
              <a:rPr lang="hu-HU" sz="2400" dirty="0" smtClean="0"/>
              <a:t> )</a:t>
            </a:r>
            <a:endParaRPr lang="hu-HU" sz="2400" dirty="0"/>
          </a:p>
          <a:p>
            <a:pPr lvl="1"/>
            <a:r>
              <a:rPr lang="hu-HU" sz="2400" dirty="0"/>
              <a:t>	‚</a:t>
            </a:r>
            <a:r>
              <a:rPr lang="hu-HU" sz="2400" dirty="0" err="1"/>
              <a:t>enjoyment</a:t>
            </a:r>
            <a:r>
              <a:rPr lang="hu-HU" sz="2400" dirty="0"/>
              <a:t> of </a:t>
            </a:r>
            <a:r>
              <a:rPr lang="hu-HU" sz="2400" dirty="0" err="1"/>
              <a:t>subject</a:t>
            </a:r>
            <a:r>
              <a:rPr lang="hu-HU" sz="2400" dirty="0"/>
              <a:t>’ (0 – 4 </a:t>
            </a:r>
            <a:r>
              <a:rPr lang="hu-HU" sz="2400" dirty="0" err="1" smtClean="0"/>
              <a:t>Likert</a:t>
            </a:r>
            <a:r>
              <a:rPr lang="hu-HU" sz="2400" dirty="0" smtClean="0"/>
              <a:t> </a:t>
            </a:r>
            <a:r>
              <a:rPr lang="hu-HU" sz="2400" dirty="0" err="1" smtClean="0"/>
              <a:t>scale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	‚</a:t>
            </a:r>
            <a:r>
              <a:rPr lang="hu-HU" sz="2400" dirty="0" err="1"/>
              <a:t>importance</a:t>
            </a:r>
            <a:r>
              <a:rPr lang="hu-HU" sz="2400" dirty="0"/>
              <a:t> of </a:t>
            </a:r>
            <a:r>
              <a:rPr lang="hu-HU" sz="2400" dirty="0" err="1"/>
              <a:t>experiments</a:t>
            </a:r>
            <a:r>
              <a:rPr lang="hu-HU" sz="2400" dirty="0"/>
              <a:t>’ (0 – 4 </a:t>
            </a:r>
            <a:r>
              <a:rPr lang="hu-HU" sz="2400" dirty="0" err="1" smtClean="0"/>
              <a:t>Likert</a:t>
            </a:r>
            <a:r>
              <a:rPr lang="hu-HU" sz="2400" dirty="0" smtClean="0"/>
              <a:t> </a:t>
            </a:r>
            <a:r>
              <a:rPr lang="hu-HU" sz="2400" dirty="0" err="1" smtClean="0"/>
              <a:t>scale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	‚</a:t>
            </a:r>
            <a:r>
              <a:rPr lang="hu-HU" sz="2400" dirty="0" err="1"/>
              <a:t>preference</a:t>
            </a:r>
            <a:r>
              <a:rPr lang="hu-HU" sz="2400" dirty="0"/>
              <a:t> of </a:t>
            </a:r>
            <a:r>
              <a:rPr lang="hu-HU" sz="2400" dirty="0" err="1"/>
              <a:t>step-by-step</a:t>
            </a:r>
            <a:r>
              <a:rPr lang="hu-HU" sz="2400" dirty="0"/>
              <a:t> </a:t>
            </a:r>
            <a:r>
              <a:rPr lang="hu-HU" sz="2400" dirty="0" err="1"/>
              <a:t>experiments</a:t>
            </a:r>
            <a:r>
              <a:rPr lang="hu-HU" sz="2400" dirty="0"/>
              <a:t>’ (0 – 4 </a:t>
            </a:r>
            <a:r>
              <a:rPr lang="hu-HU" sz="2400" dirty="0" err="1" smtClean="0"/>
              <a:t>Likert</a:t>
            </a:r>
            <a:r>
              <a:rPr lang="hu-HU" sz="2400" dirty="0" smtClean="0"/>
              <a:t> </a:t>
            </a:r>
            <a:r>
              <a:rPr lang="hu-HU" sz="2400" dirty="0" err="1" smtClean="0"/>
              <a:t>scale</a:t>
            </a:r>
            <a:r>
              <a:rPr lang="hu-HU" sz="2400" dirty="0"/>
              <a:t>)</a:t>
            </a:r>
          </a:p>
          <a:p>
            <a:pPr lvl="1"/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IV. </a:t>
            </a:r>
            <a:r>
              <a:rPr lang="hu-HU" dirty="0" err="1">
                <a:solidFill>
                  <a:srgbClr val="FF0000"/>
                </a:solidFill>
              </a:rPr>
              <a:t>Results</a:t>
            </a:r>
            <a:r>
              <a:rPr lang="hu-HU" dirty="0">
                <a:solidFill>
                  <a:srgbClr val="FF0000"/>
                </a:solidFill>
              </a:rPr>
              <a:t> of </a:t>
            </a:r>
            <a:r>
              <a:rPr lang="hu-HU" dirty="0" err="1">
                <a:solidFill>
                  <a:srgbClr val="FF0000"/>
                </a:solidFill>
              </a:rPr>
              <a:t>the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first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year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28" y="0"/>
            <a:ext cx="8064499" cy="63106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IV.1. </a:t>
            </a:r>
            <a:r>
              <a:rPr lang="hu-HU" sz="2800" b="1" dirty="0" err="1"/>
              <a:t>Results</a:t>
            </a:r>
            <a:r>
              <a:rPr lang="hu-HU" sz="2800" b="1" dirty="0"/>
              <a:t> of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whole</a:t>
            </a:r>
            <a:r>
              <a:rPr lang="hu-HU" sz="2800" b="1" dirty="0"/>
              <a:t> test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5"/>
            <a:ext cx="9112547" cy="6226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err="1"/>
              <a:t>According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Parameter</a:t>
            </a:r>
            <a:r>
              <a:rPr lang="hu-HU" sz="2400" dirty="0"/>
              <a:t> </a:t>
            </a:r>
            <a:r>
              <a:rPr lang="hu-HU" sz="2400" dirty="0" err="1"/>
              <a:t>Estimates</a:t>
            </a:r>
            <a:r>
              <a:rPr lang="hu-HU" sz="2400" dirty="0"/>
              <a:t>, in </a:t>
            </a:r>
            <a:r>
              <a:rPr lang="hu-HU" sz="2400" dirty="0" err="1"/>
              <a:t>terms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total</a:t>
            </a:r>
            <a:r>
              <a:rPr lang="hu-HU" sz="2400" dirty="0"/>
              <a:t> </a:t>
            </a:r>
            <a:r>
              <a:rPr lang="hu-HU" sz="2400" dirty="0" err="1"/>
              <a:t>scores</a:t>
            </a:r>
            <a:r>
              <a:rPr lang="hu-HU" sz="2400" dirty="0"/>
              <a:t> </a:t>
            </a:r>
            <a:r>
              <a:rPr lang="hu-HU" sz="2400" dirty="0" err="1"/>
              <a:t>achieved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T1 test (T1</a:t>
            </a:r>
            <a:r>
              <a:rPr lang="hu-HU" sz="2400" baseline="-25000" dirty="0"/>
              <a:t>total</a:t>
            </a:r>
            <a:r>
              <a:rPr lang="hu-HU" sz="2400" dirty="0"/>
              <a:t>) </a:t>
            </a:r>
            <a:r>
              <a:rPr lang="hu-HU" sz="2400" b="1" dirty="0" err="1">
                <a:solidFill>
                  <a:srgbClr val="FF0000"/>
                </a:solidFill>
              </a:rPr>
              <a:t>neither</a:t>
            </a:r>
            <a:r>
              <a:rPr lang="hu-HU" sz="2400" b="1" dirty="0">
                <a:solidFill>
                  <a:srgbClr val="FF0000"/>
                </a:solidFill>
              </a:rPr>
              <a:t> of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experimental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groups</a:t>
            </a:r>
            <a:r>
              <a:rPr lang="hu-HU" sz="2400" b="1" dirty="0">
                <a:solidFill>
                  <a:srgbClr val="FF0000"/>
                </a:solidFill>
              </a:rPr>
              <a:t>’ </a:t>
            </a:r>
            <a:r>
              <a:rPr lang="hu-HU" sz="2400" b="1" dirty="0" err="1">
                <a:solidFill>
                  <a:srgbClr val="FF0000"/>
                </a:solidFill>
              </a:rPr>
              <a:t>results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are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significantly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different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to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that</a:t>
            </a:r>
            <a:r>
              <a:rPr lang="hu-HU" sz="2400" b="1" dirty="0">
                <a:solidFill>
                  <a:srgbClr val="FF0000"/>
                </a:solidFill>
              </a:rPr>
              <a:t> of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control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group’s</a:t>
            </a:r>
            <a:r>
              <a:rPr lang="hu-HU" sz="2400" b="1" dirty="0">
                <a:solidFill>
                  <a:srgbClr val="FF0000"/>
                </a:solidFill>
              </a:rPr>
              <a:t>:</a:t>
            </a: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hu-HU" sz="2400" dirty="0"/>
              <a:t>p &lt; 0.05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regarded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is a 95%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probability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group’s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achievement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control’s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**PES </a:t>
            </a:r>
            <a:r>
              <a:rPr lang="hu-HU" sz="2400" dirty="0" err="1"/>
              <a:t>characterises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</a:t>
            </a:r>
            <a:r>
              <a:rPr lang="hu-HU" sz="2400" dirty="0" err="1"/>
              <a:t>size</a:t>
            </a:r>
            <a:r>
              <a:rPr lang="hu-HU" sz="2400" dirty="0"/>
              <a:t> in </a:t>
            </a:r>
            <a:r>
              <a:rPr lang="hu-HU" sz="2400" dirty="0" err="1"/>
              <a:t>case</a:t>
            </a:r>
            <a:r>
              <a:rPr lang="hu-HU" sz="2400" dirty="0"/>
              <a:t> of </a:t>
            </a:r>
            <a:r>
              <a:rPr lang="hu-HU" sz="2400" dirty="0" err="1"/>
              <a:t>analysis</a:t>
            </a:r>
            <a:r>
              <a:rPr lang="hu-HU" sz="2400" dirty="0"/>
              <a:t> of </a:t>
            </a:r>
            <a:r>
              <a:rPr lang="hu-HU" sz="2400" dirty="0" err="1"/>
              <a:t>covariance</a:t>
            </a:r>
            <a:r>
              <a:rPr lang="hu-HU" sz="2400" dirty="0"/>
              <a:t> (SPSS ANCOVA).</a:t>
            </a:r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xmlns="" id="{0238C864-67E0-48D7-8F72-5F3270B4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35363"/>
              </p:ext>
            </p:extLst>
          </p:nvPr>
        </p:nvGraphicFramePr>
        <p:xfrm>
          <a:off x="47402" y="1859080"/>
          <a:ext cx="9112547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617">
                  <a:extLst>
                    <a:ext uri="{9D8B030D-6E8A-4147-A177-3AD203B41FA5}">
                      <a16:colId xmlns:a16="http://schemas.microsoft.com/office/drawing/2014/main" xmlns="" val="2307105822"/>
                    </a:ext>
                  </a:extLst>
                </a:gridCol>
                <a:gridCol w="2156941">
                  <a:extLst>
                    <a:ext uri="{9D8B030D-6E8A-4147-A177-3AD203B41FA5}">
                      <a16:colId xmlns:a16="http://schemas.microsoft.com/office/drawing/2014/main" xmlns="" val="4090510405"/>
                    </a:ext>
                  </a:extLst>
                </a:gridCol>
                <a:gridCol w="2163539">
                  <a:extLst>
                    <a:ext uri="{9D8B030D-6E8A-4147-A177-3AD203B41FA5}">
                      <a16:colId xmlns:a16="http://schemas.microsoft.com/office/drawing/2014/main" xmlns="" val="428830657"/>
                    </a:ext>
                  </a:extLst>
                </a:gridCol>
                <a:gridCol w="2784450">
                  <a:extLst>
                    <a:ext uri="{9D8B030D-6E8A-4147-A177-3AD203B41FA5}">
                      <a16:colId xmlns:a16="http://schemas.microsoft.com/office/drawing/2014/main" xmlns="" val="2077744963"/>
                    </a:ext>
                  </a:extLst>
                </a:gridCol>
              </a:tblGrid>
              <a:tr h="83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</a:rPr>
                        <a:t>Estimated</a:t>
                      </a:r>
                      <a:r>
                        <a:rPr lang="hu-HU" sz="2400" dirty="0">
                          <a:effectLst/>
                        </a:rPr>
                        <a:t> </a:t>
                      </a:r>
                      <a:r>
                        <a:rPr lang="hu-HU" sz="2400" dirty="0" err="1">
                          <a:effectLst/>
                        </a:rPr>
                        <a:t>avarage</a:t>
                      </a:r>
                      <a:r>
                        <a:rPr lang="hu-HU" sz="2400" dirty="0">
                          <a:effectLst/>
                        </a:rPr>
                        <a:t> (T1</a:t>
                      </a:r>
                      <a:r>
                        <a:rPr lang="hu-HU" sz="2400" baseline="-25000" dirty="0">
                          <a:effectLst/>
                        </a:rPr>
                        <a:t>total</a:t>
                      </a:r>
                      <a:r>
                        <a:rPr lang="hu-HU" sz="2400" dirty="0">
                          <a:effectLst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</a:rPr>
                        <a:t>Significance</a:t>
                      </a:r>
                      <a:r>
                        <a:rPr lang="hu-HU" sz="2400" dirty="0">
                          <a:effectLst/>
                        </a:rPr>
                        <a:t> of </a:t>
                      </a:r>
                      <a:r>
                        <a:rPr lang="hu-HU" sz="2400" dirty="0" err="1">
                          <a:effectLst/>
                        </a:rPr>
                        <a:t>difference</a:t>
                      </a:r>
                      <a:r>
                        <a:rPr lang="hu-HU" sz="2400" dirty="0">
                          <a:effectLst/>
                        </a:rPr>
                        <a:t>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</a:rPr>
                        <a:t>Partial</a:t>
                      </a:r>
                      <a:r>
                        <a:rPr lang="hu-HU" sz="2400" dirty="0">
                          <a:effectLst/>
                        </a:rPr>
                        <a:t> Eta </a:t>
                      </a:r>
                      <a:r>
                        <a:rPr lang="hu-HU" sz="2400" dirty="0" err="1">
                          <a:effectLst/>
                        </a:rPr>
                        <a:t>Squared</a:t>
                      </a:r>
                      <a:r>
                        <a:rPr lang="hu-HU" sz="2400" dirty="0">
                          <a:effectLst/>
                        </a:rPr>
                        <a:t>, (PES) **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586998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Group 1 (</a:t>
                      </a:r>
                      <a:r>
                        <a:rPr lang="hu-HU" sz="2400" dirty="0" err="1">
                          <a:effectLst/>
                          <a:latin typeface="+mn-lt"/>
                        </a:rPr>
                        <a:t>control</a:t>
                      </a:r>
                      <a:r>
                        <a:rPr lang="hu-HU" sz="2400" dirty="0">
                          <a:effectLst/>
                          <a:latin typeface="+mn-lt"/>
                        </a:rPr>
                        <a:t>)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37,05%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-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</a:rPr>
                        <a:t>-</a:t>
                      </a:r>
                      <a:endParaRPr lang="hu-H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7427960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Group 2 („</a:t>
                      </a:r>
                      <a:r>
                        <a:rPr lang="hu-HU" sz="2400" dirty="0" err="1">
                          <a:effectLst/>
                          <a:latin typeface="+mn-lt"/>
                        </a:rPr>
                        <a:t>theoretical</a:t>
                      </a:r>
                      <a:r>
                        <a:rPr lang="hu-HU" sz="2400" dirty="0">
                          <a:effectLst/>
                          <a:latin typeface="+mn-lt"/>
                        </a:rPr>
                        <a:t>”)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40,49%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p = 0.081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0.006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155446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+mn-lt"/>
                        </a:rPr>
                        <a:t>Group 3 („</a:t>
                      </a:r>
                      <a:r>
                        <a:rPr lang="hu-HU" sz="2400" dirty="0" err="1">
                          <a:effectLst/>
                          <a:latin typeface="+mn-lt"/>
                        </a:rPr>
                        <a:t>practical</a:t>
                      </a:r>
                      <a:r>
                        <a:rPr lang="hu-HU" sz="2400" dirty="0">
                          <a:effectLst/>
                          <a:latin typeface="+mn-lt"/>
                        </a:rPr>
                        <a:t>”)</a:t>
                      </a:r>
                      <a:endParaRPr lang="hu-H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35,29%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>
                          <a:effectLst/>
                        </a:rPr>
                        <a:t>p = 0.371</a:t>
                      </a:r>
                      <a:endParaRPr lang="hu-H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0.002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62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E5EB262-7570-482F-B417-CB60C458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9054941" cy="1143000"/>
          </a:xfrm>
        </p:spPr>
        <p:txBody>
          <a:bodyPr>
            <a:normAutofit/>
          </a:bodyPr>
          <a:lstStyle/>
          <a:p>
            <a:r>
              <a:rPr lang="hu-HU" sz="2800" b="1" dirty="0"/>
              <a:t>Eta </a:t>
            </a:r>
            <a:r>
              <a:rPr lang="hu-HU" sz="2800" b="1" dirty="0" err="1"/>
              <a:t>Squared</a:t>
            </a:r>
            <a:r>
              <a:rPr lang="hu-HU" sz="2800" b="1" dirty="0"/>
              <a:t> and </a:t>
            </a:r>
            <a:r>
              <a:rPr lang="hu-HU" sz="2800" b="1" dirty="0" err="1"/>
              <a:t>Partial</a:t>
            </a:r>
            <a:r>
              <a:rPr lang="hu-HU" sz="2800" b="1" dirty="0"/>
              <a:t> Eta </a:t>
            </a:r>
            <a:r>
              <a:rPr lang="hu-HU" sz="2800" b="1" dirty="0" err="1"/>
              <a:t>Squared</a:t>
            </a:r>
            <a:endParaRPr lang="hu-HU" sz="2800" b="1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CB19B063-A809-4445-A47F-640CB1FB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3" y="1556792"/>
            <a:ext cx="905494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4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EA4507-C2E5-468D-BD62-B38E03A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18"/>
            <a:ext cx="8229600" cy="876102"/>
          </a:xfrm>
        </p:spPr>
        <p:txBody>
          <a:bodyPr>
            <a:normAutofit/>
          </a:bodyPr>
          <a:lstStyle/>
          <a:p>
            <a:r>
              <a:rPr lang="hu-HU" sz="2800" b="1" dirty="0"/>
              <a:t>IV.2. </a:t>
            </a:r>
            <a:r>
              <a:rPr lang="hu-HU" sz="2800" b="1" dirty="0" err="1"/>
              <a:t>Results</a:t>
            </a:r>
            <a:r>
              <a:rPr lang="hu-HU" sz="2800" b="1" dirty="0"/>
              <a:t> </a:t>
            </a:r>
            <a:r>
              <a:rPr lang="hu-HU" sz="2800" b="1" dirty="0" err="1"/>
              <a:t>on</a:t>
            </a:r>
            <a:r>
              <a:rPr lang="hu-HU" sz="2800" b="1" dirty="0"/>
              <a:t>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sub-tests</a:t>
            </a:r>
            <a:endParaRPr lang="hu-HU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3943C59-C965-46A7-8B4E-BA43601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1"/>
            <a:ext cx="9121272" cy="5916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err="1"/>
              <a:t>Sub-tests</a:t>
            </a:r>
            <a:r>
              <a:rPr lang="hu-HU" sz="2400" dirty="0"/>
              <a:t>:</a:t>
            </a:r>
          </a:p>
          <a:p>
            <a:r>
              <a:rPr lang="hu-HU" sz="2400" b="1" dirty="0" err="1"/>
              <a:t>D</a:t>
            </a:r>
            <a:r>
              <a:rPr lang="hu-HU" sz="2400" dirty="0" err="1"/>
              <a:t>isciplinary</a:t>
            </a:r>
            <a:r>
              <a:rPr lang="hu-HU" sz="2400" dirty="0"/>
              <a:t> </a:t>
            </a:r>
            <a:r>
              <a:rPr lang="hu-HU" sz="2400" b="1" dirty="0" err="1"/>
              <a:t>c</a:t>
            </a:r>
            <a:r>
              <a:rPr lang="hu-HU" sz="2400" dirty="0" err="1"/>
              <a:t>ontent</a:t>
            </a:r>
            <a:r>
              <a:rPr lang="hu-HU" sz="2400" dirty="0"/>
              <a:t> </a:t>
            </a:r>
            <a:r>
              <a:rPr lang="hu-HU" sz="2400" b="1" dirty="0" err="1"/>
              <a:t>k</a:t>
            </a:r>
            <a:r>
              <a:rPr lang="hu-HU" sz="2400" dirty="0" err="1"/>
              <a:t>nowledge</a:t>
            </a:r>
            <a:r>
              <a:rPr lang="hu-HU" sz="2400" dirty="0"/>
              <a:t> (</a:t>
            </a:r>
            <a:r>
              <a:rPr lang="hu-HU" sz="2400" dirty="0" err="1"/>
              <a:t>recall</a:t>
            </a:r>
            <a:r>
              <a:rPr lang="hu-HU" sz="2400" dirty="0"/>
              <a:t>, </a:t>
            </a:r>
            <a:r>
              <a:rPr lang="hu-HU" sz="2400" dirty="0" err="1"/>
              <a:t>understand</a:t>
            </a:r>
            <a:r>
              <a:rPr lang="hu-HU" sz="2400" dirty="0"/>
              <a:t>, </a:t>
            </a:r>
            <a:r>
              <a:rPr lang="hu-HU" sz="2400" dirty="0" err="1"/>
              <a:t>apply</a:t>
            </a:r>
            <a:r>
              <a:rPr lang="hu-HU" sz="2400" dirty="0"/>
              <a:t>): DCK</a:t>
            </a:r>
          </a:p>
          <a:p>
            <a:r>
              <a:rPr lang="hu-HU" sz="2400" b="1" dirty="0" err="1"/>
              <a:t>E</a:t>
            </a:r>
            <a:r>
              <a:rPr lang="hu-HU" sz="2400" dirty="0" err="1"/>
              <a:t>xperimental</a:t>
            </a:r>
            <a:r>
              <a:rPr lang="hu-HU" sz="2400" dirty="0"/>
              <a:t> </a:t>
            </a:r>
            <a:r>
              <a:rPr lang="hu-HU" sz="2400" b="1" dirty="0"/>
              <a:t>d</a:t>
            </a:r>
            <a:r>
              <a:rPr lang="hu-HU" sz="2400" dirty="0"/>
              <a:t>esign </a:t>
            </a:r>
            <a:r>
              <a:rPr lang="hu-HU" sz="2400" b="1" dirty="0" err="1"/>
              <a:t>s</a:t>
            </a:r>
            <a:r>
              <a:rPr lang="hu-HU" sz="2400" dirty="0" err="1"/>
              <a:t>kills</a:t>
            </a:r>
            <a:r>
              <a:rPr lang="hu-HU" sz="2400" dirty="0"/>
              <a:t>: EDS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>
                <a:solidFill>
                  <a:srgbClr val="FF0000"/>
                </a:solidFill>
              </a:rPr>
              <a:t>Group 2 </a:t>
            </a:r>
            <a:r>
              <a:rPr lang="hu-HU" sz="2400" dirty="0" err="1">
                <a:solidFill>
                  <a:srgbClr val="FF0000"/>
                </a:solidFill>
              </a:rPr>
              <a:t>achieved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significantly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better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results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/>
              <a:t>than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other</a:t>
            </a:r>
            <a:r>
              <a:rPr lang="hu-HU" sz="2400" dirty="0"/>
              <a:t> </a:t>
            </a:r>
            <a:r>
              <a:rPr lang="hu-HU" sz="2400" dirty="0" err="1"/>
              <a:t>two</a:t>
            </a:r>
            <a:r>
              <a:rPr lang="hu-HU" sz="2400" dirty="0"/>
              <a:t> </a:t>
            </a:r>
            <a:r>
              <a:rPr lang="hu-HU" sz="2400" dirty="0" err="1"/>
              <a:t>groups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>
                <a:solidFill>
                  <a:srgbClr val="FF0000"/>
                </a:solidFill>
              </a:rPr>
              <a:t>DCK</a:t>
            </a:r>
            <a:r>
              <a:rPr lang="hu-HU" sz="2400" dirty="0"/>
              <a:t> </a:t>
            </a:r>
            <a:r>
              <a:rPr lang="hu-HU" sz="2400" dirty="0" err="1"/>
              <a:t>tasks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b="1" dirty="0" err="1">
                <a:solidFill>
                  <a:srgbClr val="FF0000"/>
                </a:solidFill>
              </a:rPr>
              <a:t>There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was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not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any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significant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difference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among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groups</a:t>
            </a:r>
            <a:r>
              <a:rPr lang="hu-HU" sz="2400" b="1" dirty="0">
                <a:solidFill>
                  <a:srgbClr val="FF0000"/>
                </a:solidFill>
              </a:rPr>
              <a:t> in </a:t>
            </a:r>
            <a:r>
              <a:rPr lang="hu-HU" sz="2400" b="1" dirty="0" err="1">
                <a:solidFill>
                  <a:srgbClr val="FF0000"/>
                </a:solidFill>
              </a:rPr>
              <a:t>terms</a:t>
            </a:r>
            <a:r>
              <a:rPr lang="hu-HU" sz="2400" b="1" dirty="0">
                <a:solidFill>
                  <a:srgbClr val="FF0000"/>
                </a:solidFill>
              </a:rPr>
              <a:t> of EDS </a:t>
            </a:r>
            <a:r>
              <a:rPr lang="hu-HU" sz="2400" b="1" dirty="0" err="1">
                <a:solidFill>
                  <a:srgbClr val="FF0000"/>
                </a:solidFill>
              </a:rPr>
              <a:t>tasks</a:t>
            </a:r>
            <a:r>
              <a:rPr lang="hu-HU" sz="2400" b="1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xmlns="" id="{C23E02D6-E458-4560-B900-EDE4CE924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32297"/>
              </p:ext>
            </p:extLst>
          </p:nvPr>
        </p:nvGraphicFramePr>
        <p:xfrm>
          <a:off x="78678" y="2276872"/>
          <a:ext cx="8854106" cy="259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1430584943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3192227286"/>
                    </a:ext>
                  </a:extLst>
                </a:gridCol>
                <a:gridCol w="2445394">
                  <a:extLst>
                    <a:ext uri="{9D8B030D-6E8A-4147-A177-3AD203B41FA5}">
                      <a16:colId xmlns:a16="http://schemas.microsoft.com/office/drawing/2014/main" xmlns="" val="309230787"/>
                    </a:ext>
                  </a:extLst>
                </a:gridCol>
              </a:tblGrid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</a:t>
                      </a:r>
                      <a:r>
                        <a:rPr lang="hu-HU" sz="2000" baseline="-25000" dirty="0">
                          <a:effectLst/>
                        </a:rPr>
                        <a:t>DCK</a:t>
                      </a:r>
                      <a:endParaRPr lang="hu-HU" sz="20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</a:t>
                      </a:r>
                      <a:r>
                        <a:rPr lang="hu-HU" sz="2000" baseline="-25000" dirty="0">
                          <a:effectLst/>
                        </a:rPr>
                        <a:t>EDS</a:t>
                      </a:r>
                      <a:endParaRPr lang="hu-HU" sz="20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5719793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Group 1 (</a:t>
                      </a:r>
                      <a:r>
                        <a:rPr lang="hu-HU" sz="2000" dirty="0" err="1">
                          <a:effectLst/>
                        </a:rPr>
                        <a:t>control</a:t>
                      </a:r>
                      <a:r>
                        <a:rPr lang="hu-HU" sz="2000" dirty="0">
                          <a:effectLst/>
                        </a:rPr>
                        <a:t>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42.51%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31.89%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33754665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Group 2 („</a:t>
                      </a:r>
                      <a:r>
                        <a:rPr lang="hu-HU" sz="2000" dirty="0" err="1">
                          <a:effectLst/>
                        </a:rPr>
                        <a:t>theoretical</a:t>
                      </a:r>
                      <a:r>
                        <a:rPr lang="hu-HU" sz="2000" dirty="0">
                          <a:effectLst/>
                        </a:rPr>
                        <a:t>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46.98%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>
                          <a:effectLst/>
                        </a:rPr>
                        <a:t>34.46%</a:t>
                      </a:r>
                      <a:endParaRPr lang="hu-H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9102745"/>
                  </a:ext>
                </a:extLst>
              </a:tr>
              <a:tr h="427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Group 3 („</a:t>
                      </a:r>
                      <a:r>
                        <a:rPr lang="hu-HU" sz="2000" dirty="0" err="1">
                          <a:effectLst/>
                        </a:rPr>
                        <a:t>practical</a:t>
                      </a:r>
                      <a:r>
                        <a:rPr lang="hu-HU" sz="2000" dirty="0">
                          <a:effectLst/>
                        </a:rPr>
                        <a:t>”)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38.92%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>
                          <a:effectLst/>
                        </a:rPr>
                        <a:t>32.17%</a:t>
                      </a:r>
                      <a:endParaRPr lang="hu-H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6859257"/>
                  </a:ext>
                </a:extLst>
              </a:tr>
              <a:tr h="881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p &lt; 0.05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Group 1 – Group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>
                          <a:effectLst/>
                        </a:rPr>
                        <a:t>Group 2 – Group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hu-HU" sz="2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09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48032FC-6206-4967-8DC1-7DFE55D5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/>
          </a:bodyPr>
          <a:lstStyle/>
          <a:p>
            <a:r>
              <a:rPr lang="hu-HU" sz="2800" b="1" dirty="0"/>
              <a:t>IV.3. </a:t>
            </a:r>
            <a:r>
              <a:rPr lang="hu-HU" sz="2800" b="1" dirty="0" err="1"/>
              <a:t>Effects</a:t>
            </a:r>
            <a:r>
              <a:rPr lang="hu-HU" sz="2800" b="1" dirty="0"/>
              <a:t> of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significant</a:t>
            </a:r>
            <a:r>
              <a:rPr lang="hu-HU" sz="2800" b="1" dirty="0"/>
              <a:t> </a:t>
            </a:r>
            <a:r>
              <a:rPr lang="hu-HU" sz="2800" b="1" dirty="0" err="1"/>
              <a:t>parameters</a:t>
            </a:r>
            <a:r>
              <a:rPr lang="hu-HU" sz="2800" b="1" dirty="0"/>
              <a:t> (PES)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01F19A1-7F03-449C-8709-C7815EC6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394326"/>
          </a:xfrm>
        </p:spPr>
        <p:txBody>
          <a:bodyPr/>
          <a:lstStyle/>
          <a:p>
            <a:r>
              <a:rPr lang="hu-HU" sz="2400" b="1" dirty="0">
                <a:solidFill>
                  <a:srgbClr val="FF0000"/>
                </a:solidFill>
              </a:rPr>
              <a:t>T0</a:t>
            </a:r>
            <a:r>
              <a:rPr lang="hu-HU" sz="2400" dirty="0"/>
              <a:t> </a:t>
            </a:r>
            <a:r>
              <a:rPr lang="hu-HU" sz="2400" dirty="0" smtClean="0"/>
              <a:t>test: </a:t>
            </a:r>
            <a:r>
              <a:rPr lang="hu-HU" sz="2400" dirty="0" err="1">
                <a:solidFill>
                  <a:srgbClr val="FF0000"/>
                </a:solidFill>
              </a:rPr>
              <a:t>mother’s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education</a:t>
            </a:r>
            <a:endParaRPr lang="hu-HU" sz="2400" dirty="0"/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EDS </a:t>
            </a:r>
            <a:r>
              <a:rPr lang="hu-HU" sz="2400" b="1" dirty="0" err="1">
                <a:solidFill>
                  <a:srgbClr val="FF0000"/>
                </a:solidFill>
              </a:rPr>
              <a:t>sub-test</a:t>
            </a:r>
            <a:r>
              <a:rPr lang="hu-HU" sz="2400" dirty="0"/>
              <a:t>: </a:t>
            </a:r>
            <a:r>
              <a:rPr lang="hu-HU" sz="2400" dirty="0" err="1">
                <a:solidFill>
                  <a:srgbClr val="FF0000"/>
                </a:solidFill>
              </a:rPr>
              <a:t>school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ranking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</a:t>
            </a:r>
            <a:r>
              <a:rPr lang="hu-HU" sz="2400" dirty="0" err="1"/>
              <a:t>students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highest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 </a:t>
            </a:r>
            <a:r>
              <a:rPr lang="hu-HU" sz="2400" dirty="0" err="1"/>
              <a:t>schools</a:t>
            </a:r>
            <a:r>
              <a:rPr lang="hu-HU" sz="2400" dirty="0"/>
              <a:t> </a:t>
            </a:r>
            <a:r>
              <a:rPr lang="hu-HU" sz="2400" dirty="0" err="1"/>
              <a:t>achieved</a:t>
            </a:r>
            <a:r>
              <a:rPr lang="hu-HU" sz="2400" dirty="0"/>
              <a:t> </a:t>
            </a:r>
            <a:r>
              <a:rPr lang="hu-HU" sz="2400" dirty="0" err="1"/>
              <a:t>significantly</a:t>
            </a:r>
            <a:r>
              <a:rPr lang="hu-HU" sz="2400" dirty="0"/>
              <a:t> </a:t>
            </a:r>
            <a:r>
              <a:rPr lang="hu-HU" sz="2400" dirty="0" err="1"/>
              <a:t>better</a:t>
            </a:r>
            <a:r>
              <a:rPr lang="hu-HU" sz="2400" dirty="0"/>
              <a:t> </a:t>
            </a:r>
            <a:r>
              <a:rPr lang="hu-HU" sz="2400" dirty="0" err="1"/>
              <a:t>results</a:t>
            </a:r>
            <a:r>
              <a:rPr lang="hu-HU" sz="2400" dirty="0"/>
              <a:t> </a:t>
            </a:r>
            <a:r>
              <a:rPr lang="hu-HU" sz="2400" dirty="0" err="1"/>
              <a:t>than</a:t>
            </a:r>
            <a:r>
              <a:rPr lang="hu-HU" sz="2400" dirty="0"/>
              <a:t> </a:t>
            </a:r>
            <a:r>
              <a:rPr lang="hu-HU" sz="2400" dirty="0" err="1"/>
              <a:t>students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medium</a:t>
            </a:r>
            <a:r>
              <a:rPr lang="hu-HU" sz="2400" dirty="0"/>
              <a:t>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lowest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 </a:t>
            </a:r>
            <a:r>
              <a:rPr lang="hu-HU" sz="2400" dirty="0" err="1"/>
              <a:t>schools</a:t>
            </a:r>
            <a:r>
              <a:rPr lang="hu-HU" sz="2400" dirty="0"/>
              <a:t>).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DCK </a:t>
            </a:r>
            <a:r>
              <a:rPr lang="hu-HU" sz="2400" dirty="0" err="1">
                <a:solidFill>
                  <a:srgbClr val="FF0000"/>
                </a:solidFill>
              </a:rPr>
              <a:t>sub-test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: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type</a:t>
            </a:r>
            <a:r>
              <a:rPr lang="hu-HU" sz="2400" dirty="0"/>
              <a:t> of </a:t>
            </a:r>
            <a:r>
              <a:rPr lang="hu-HU" sz="2400" dirty="0" err="1"/>
              <a:t>intervention</a:t>
            </a:r>
            <a:r>
              <a:rPr lang="hu-HU" sz="2400" dirty="0"/>
              <a:t> (Group 2 is </a:t>
            </a:r>
            <a:r>
              <a:rPr lang="hu-HU" sz="2400" dirty="0" err="1"/>
              <a:t>significantly</a:t>
            </a:r>
            <a:r>
              <a:rPr lang="hu-HU" sz="2400" dirty="0"/>
              <a:t> </a:t>
            </a:r>
            <a:r>
              <a:rPr lang="hu-HU" sz="2400" dirty="0" err="1"/>
              <a:t>better</a:t>
            </a:r>
            <a:r>
              <a:rPr lang="hu-HU" sz="2400" dirty="0"/>
              <a:t> </a:t>
            </a:r>
            <a:r>
              <a:rPr lang="hu-HU" sz="2400" dirty="0" err="1"/>
              <a:t>than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other</a:t>
            </a:r>
            <a:r>
              <a:rPr lang="hu-HU" sz="2400" dirty="0"/>
              <a:t> </a:t>
            </a:r>
            <a:r>
              <a:rPr lang="hu-HU" sz="2400" dirty="0" err="1"/>
              <a:t>two</a:t>
            </a:r>
            <a:r>
              <a:rPr lang="hu-HU" sz="2400" dirty="0"/>
              <a:t> </a:t>
            </a:r>
            <a:r>
              <a:rPr lang="hu-HU" sz="2400" dirty="0" err="1"/>
              <a:t>groups</a:t>
            </a:r>
            <a:r>
              <a:rPr lang="hu-HU" sz="2400" dirty="0"/>
              <a:t>).</a:t>
            </a:r>
          </a:p>
          <a:p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2E4C4290-DA99-4A89-8A28-DB576A154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608254"/>
              </p:ext>
            </p:extLst>
          </p:nvPr>
        </p:nvGraphicFramePr>
        <p:xfrm>
          <a:off x="35396" y="3149026"/>
          <a:ext cx="8820471" cy="3683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15284872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6017943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4108478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8546966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0334164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14633180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xmlns="" val="2760288627"/>
                    </a:ext>
                  </a:extLst>
                </a:gridCol>
              </a:tblGrid>
              <a:tr h="654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test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DCK </a:t>
                      </a:r>
                      <a:r>
                        <a:rPr lang="hu-HU" sz="20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tasks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EDS </a:t>
                      </a:r>
                      <a:r>
                        <a:rPr lang="hu-HU" sz="20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tasks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654039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Parameter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T0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T1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T0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T1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T0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T1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666409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Group (</a:t>
                      </a:r>
                      <a:r>
                        <a:rPr lang="hu-HU" sz="2000" dirty="0" err="1">
                          <a:effectLst/>
                        </a:rPr>
                        <a:t>type</a:t>
                      </a:r>
                      <a:r>
                        <a:rPr lang="hu-HU" sz="2000" dirty="0">
                          <a:effectLst/>
                        </a:rPr>
                        <a:t> of </a:t>
                      </a:r>
                      <a:r>
                        <a:rPr lang="hu-HU" sz="2000" dirty="0" err="1">
                          <a:effectLst/>
                        </a:rPr>
                        <a:t>intervention</a:t>
                      </a:r>
                      <a:r>
                        <a:rPr lang="hu-HU" sz="2000" dirty="0">
                          <a:effectLst/>
                        </a:rPr>
                        <a:t>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0.014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0.029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748922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0.020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0.020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5690427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Mother’s</a:t>
                      </a: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0.087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effectLst/>
                        </a:rPr>
                        <a:t>0.071</a:t>
                      </a:r>
                      <a:endParaRPr lang="hu-H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0.037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1774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5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0066" y="-99393"/>
            <a:ext cx="8229600" cy="792089"/>
          </a:xfrm>
        </p:spPr>
        <p:txBody>
          <a:bodyPr>
            <a:normAutofit/>
          </a:bodyPr>
          <a:lstStyle/>
          <a:p>
            <a:r>
              <a:rPr lang="hu-HU" sz="4000" b="1" dirty="0" err="1">
                <a:solidFill>
                  <a:srgbClr val="FF0000"/>
                </a:solidFill>
              </a:rPr>
              <a:t>Content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00887"/>
            <a:ext cx="9161597" cy="3455557"/>
          </a:xfrm>
        </p:spPr>
        <p:txBody>
          <a:bodyPr>
            <a:noAutofit/>
          </a:bodyPr>
          <a:lstStyle/>
          <a:p>
            <a:pPr marL="571500" indent="-571500">
              <a:spcBef>
                <a:spcPts val="600"/>
              </a:spcBef>
              <a:buAutoNum type="romanUcPeriod"/>
            </a:pPr>
            <a:r>
              <a:rPr lang="en-US" dirty="0"/>
              <a:t>Introduction and research questions </a:t>
            </a:r>
          </a:p>
          <a:p>
            <a:pPr marL="571500" indent="-571500">
              <a:spcBef>
                <a:spcPts val="600"/>
              </a:spcBef>
              <a:buAutoNum type="romanUcPeriod"/>
            </a:pPr>
            <a:r>
              <a:rPr lang="en-US" dirty="0"/>
              <a:t>Main characteristics of the research</a:t>
            </a:r>
          </a:p>
          <a:p>
            <a:pPr marL="571500" indent="-571500">
              <a:spcBef>
                <a:spcPts val="600"/>
              </a:spcBef>
              <a:buAutoNum type="romanUcPeriod"/>
            </a:pPr>
            <a:r>
              <a:rPr lang="en-US" dirty="0"/>
              <a:t>Methods of the analysis of data </a:t>
            </a:r>
          </a:p>
          <a:p>
            <a:pPr marL="571500" indent="-571500">
              <a:spcBef>
                <a:spcPts val="600"/>
              </a:spcBef>
              <a:buAutoNum type="romanUcPeriod"/>
            </a:pPr>
            <a:r>
              <a:rPr lang="hu-HU" dirty="0"/>
              <a:t>R</a:t>
            </a:r>
            <a:r>
              <a:rPr lang="en-US" dirty="0" err="1"/>
              <a:t>esults</a:t>
            </a:r>
            <a:r>
              <a:rPr lang="en-US" dirty="0"/>
              <a:t> of the first year </a:t>
            </a:r>
          </a:p>
          <a:p>
            <a:pPr marL="571500" indent="-571500">
              <a:spcBef>
                <a:spcPts val="600"/>
              </a:spcBef>
              <a:buAutoNum type="romanUcPeriod"/>
            </a:pPr>
            <a:r>
              <a:rPr lang="en-US" dirty="0"/>
              <a:t>Modified research model: preliminary results</a:t>
            </a:r>
          </a:p>
          <a:p>
            <a:pPr marL="571500" indent="-571500">
              <a:spcBef>
                <a:spcPts val="600"/>
              </a:spcBef>
              <a:buAutoNum type="romanUcPeriod"/>
            </a:pPr>
            <a:r>
              <a:rPr lang="en-US" dirty="0"/>
              <a:t>Summary and context of results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30" y="3962042"/>
            <a:ext cx="5148369" cy="28959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40" y="3956445"/>
            <a:ext cx="4499992" cy="31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41389"/>
            <a:ext cx="8064499" cy="63106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IV.4. </a:t>
            </a:r>
            <a:r>
              <a:rPr lang="hu-HU" sz="2800" b="1" dirty="0" err="1"/>
              <a:t>Conclusions</a:t>
            </a:r>
            <a:r>
              <a:rPr lang="hu-HU" sz="2800" b="1" dirty="0"/>
              <a:t> and </a:t>
            </a:r>
            <a:r>
              <a:rPr lang="hu-HU" sz="2800" b="1" dirty="0" err="1"/>
              <a:t>assumptions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16644"/>
            <a:ext cx="9144000" cy="6295190"/>
          </a:xfrm>
        </p:spPr>
        <p:txBody>
          <a:bodyPr>
            <a:noAutofit/>
          </a:bodyPr>
          <a:lstStyle/>
          <a:p>
            <a:r>
              <a:rPr lang="hu-HU" sz="2400" dirty="0" err="1"/>
              <a:t>We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managed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achieve</a:t>
            </a:r>
            <a:r>
              <a:rPr lang="hu-HU" sz="2400" dirty="0"/>
              <a:t> a </a:t>
            </a:r>
            <a:r>
              <a:rPr lang="hu-HU" sz="2400" b="1" dirty="0" err="1">
                <a:solidFill>
                  <a:srgbClr val="FF0000"/>
                </a:solidFill>
              </a:rPr>
              <a:t>positive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effect</a:t>
            </a:r>
            <a:r>
              <a:rPr lang="hu-HU" sz="2400" b="1" dirty="0">
                <a:solidFill>
                  <a:srgbClr val="FF0000"/>
                </a:solidFill>
              </a:rPr>
              <a:t> in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development</a:t>
            </a:r>
            <a:r>
              <a:rPr lang="hu-HU" sz="2400" b="1" dirty="0">
                <a:solidFill>
                  <a:srgbClr val="FF0000"/>
                </a:solidFill>
              </a:rPr>
              <a:t> of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experimental</a:t>
            </a:r>
            <a:r>
              <a:rPr lang="hu-HU" sz="2400" b="1" dirty="0">
                <a:solidFill>
                  <a:srgbClr val="FF0000"/>
                </a:solidFill>
              </a:rPr>
              <a:t> design </a:t>
            </a:r>
            <a:r>
              <a:rPr lang="hu-HU" sz="2400" b="1" dirty="0" err="1">
                <a:solidFill>
                  <a:srgbClr val="FF0000"/>
                </a:solidFill>
              </a:rPr>
              <a:t>skills</a:t>
            </a:r>
            <a:r>
              <a:rPr lang="hu-HU" sz="2400" b="1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hu-HU" sz="2400" dirty="0"/>
              <a:t>In </a:t>
            </a:r>
            <a:r>
              <a:rPr lang="hu-HU" sz="2400" dirty="0" err="1"/>
              <a:t>case</a:t>
            </a:r>
            <a:r>
              <a:rPr lang="hu-HU" sz="2400" dirty="0"/>
              <a:t> of 12-13 </a:t>
            </a:r>
            <a:r>
              <a:rPr lang="hu-HU" sz="2400" dirty="0" err="1"/>
              <a:t>years</a:t>
            </a:r>
            <a:r>
              <a:rPr lang="hu-HU" sz="2400" dirty="0"/>
              <a:t> old </a:t>
            </a:r>
            <a:r>
              <a:rPr lang="hu-HU" sz="2400" dirty="0" err="1"/>
              <a:t>students</a:t>
            </a:r>
            <a:r>
              <a:rPr lang="hu-HU" sz="2400" dirty="0"/>
              <a:t>         </a:t>
            </a:r>
            <a:r>
              <a:rPr lang="hu-HU" sz="2400" dirty="0" err="1"/>
              <a:t>previous</a:t>
            </a:r>
            <a:r>
              <a:rPr lang="hu-HU" sz="2400" dirty="0"/>
              <a:t> </a:t>
            </a:r>
            <a:r>
              <a:rPr lang="hu-HU" sz="2400" dirty="0" err="1"/>
              <a:t>research</a:t>
            </a:r>
            <a:r>
              <a:rPr lang="hu-HU" sz="2400" dirty="0"/>
              <a:t>: 14-15 </a:t>
            </a:r>
            <a:r>
              <a:rPr lang="hu-HU" sz="2400" dirty="0" err="1"/>
              <a:t>years</a:t>
            </a:r>
            <a:r>
              <a:rPr lang="hu-HU" sz="2400" dirty="0"/>
              <a:t> old </a:t>
            </a:r>
            <a:r>
              <a:rPr lang="hu-HU" sz="2400" dirty="0" err="1"/>
              <a:t>students</a:t>
            </a:r>
            <a:endParaRPr lang="hu-HU" sz="2400" dirty="0"/>
          </a:p>
          <a:p>
            <a:pPr lvl="1"/>
            <a:r>
              <a:rPr lang="hu-HU" sz="2400" dirty="0" err="1"/>
              <a:t>Intervention</a:t>
            </a:r>
            <a:r>
              <a:rPr lang="hu-HU" sz="2400" dirty="0"/>
              <a:t> </a:t>
            </a:r>
            <a:r>
              <a:rPr lang="hu-HU" sz="2400" dirty="0" err="1"/>
              <a:t>lasting</a:t>
            </a:r>
            <a:r>
              <a:rPr lang="hu-HU" sz="2400" dirty="0"/>
              <a:t> 1 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        </a:t>
            </a:r>
            <a:r>
              <a:rPr lang="hu-HU" sz="2400" dirty="0" err="1"/>
              <a:t>previous</a:t>
            </a:r>
            <a:r>
              <a:rPr lang="hu-HU" sz="2400" dirty="0"/>
              <a:t> </a:t>
            </a:r>
            <a:r>
              <a:rPr lang="hu-HU" sz="2400" dirty="0" err="1"/>
              <a:t>research</a:t>
            </a:r>
            <a:r>
              <a:rPr lang="hu-HU" sz="2400" dirty="0"/>
              <a:t> 3 </a:t>
            </a:r>
            <a:r>
              <a:rPr lang="hu-HU" sz="2400" dirty="0" err="1"/>
              <a:t>lessons</a:t>
            </a:r>
            <a:endParaRPr lang="hu-HU" sz="2400" dirty="0"/>
          </a:p>
          <a:p>
            <a:r>
              <a:rPr lang="hu-HU" sz="2400" dirty="0"/>
              <a:t>ASSUMPTIONS:</a:t>
            </a:r>
          </a:p>
          <a:p>
            <a:pPr lvl="1"/>
            <a:r>
              <a:rPr lang="hu-HU" sz="2400" b="1" dirty="0" err="1">
                <a:solidFill>
                  <a:srgbClr val="FF0000"/>
                </a:solidFill>
              </a:rPr>
              <a:t>Change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between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concrete</a:t>
            </a:r>
            <a:r>
              <a:rPr lang="hu-HU" sz="2400" b="1" dirty="0">
                <a:solidFill>
                  <a:srgbClr val="FF0000"/>
                </a:solidFill>
              </a:rPr>
              <a:t> and </a:t>
            </a:r>
            <a:r>
              <a:rPr lang="hu-HU" sz="2400" b="1" dirty="0" err="1">
                <a:solidFill>
                  <a:srgbClr val="FF0000"/>
                </a:solidFill>
              </a:rPr>
              <a:t>abstract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operational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stages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between</a:t>
            </a:r>
            <a:r>
              <a:rPr lang="hu-HU" sz="2400" b="1" dirty="0">
                <a:solidFill>
                  <a:srgbClr val="FF0000"/>
                </a:solidFill>
              </a:rPr>
              <a:t> 12 and 14? </a:t>
            </a:r>
            <a:r>
              <a:rPr lang="hu-HU" sz="2400" dirty="0"/>
              <a:t>(</a:t>
            </a:r>
            <a:r>
              <a:rPr lang="hu-HU" sz="2400" dirty="0" err="1"/>
              <a:t>Piaget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6 </a:t>
            </a:r>
            <a:r>
              <a:rPr lang="hu-HU" sz="2400" dirty="0" err="1"/>
              <a:t>lessons</a:t>
            </a:r>
            <a:r>
              <a:rPr lang="hu-HU" sz="2400" dirty="0"/>
              <a:t>/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enough</a:t>
            </a:r>
            <a:r>
              <a:rPr lang="hu-HU" sz="2400" dirty="0"/>
              <a:t>?</a:t>
            </a:r>
          </a:p>
          <a:p>
            <a:pPr lvl="1"/>
            <a:r>
              <a:rPr lang="hu-HU" sz="2400" dirty="0"/>
              <a:t>The </a:t>
            </a:r>
            <a:r>
              <a:rPr lang="hu-HU" sz="2400" dirty="0" err="1"/>
              <a:t>positive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is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retained</a:t>
            </a:r>
            <a:r>
              <a:rPr lang="hu-HU" sz="2400" dirty="0"/>
              <a:t> </a:t>
            </a:r>
            <a:r>
              <a:rPr lang="hu-HU" sz="2400" b="1" dirty="0">
                <a:solidFill>
                  <a:srgbClr val="FF0000"/>
                </a:solidFill>
              </a:rPr>
              <a:t>in </a:t>
            </a:r>
            <a:r>
              <a:rPr lang="hu-HU" sz="2400" b="1" dirty="0" err="1">
                <a:solidFill>
                  <a:srgbClr val="FF0000"/>
                </a:solidFill>
              </a:rPr>
              <a:t>long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term</a:t>
            </a:r>
            <a:r>
              <a:rPr lang="hu-HU" sz="2400" dirty="0"/>
              <a:t>?</a:t>
            </a:r>
          </a:p>
          <a:p>
            <a:pPr lvl="1"/>
            <a:r>
              <a:rPr lang="hu-HU" sz="2400" dirty="0" err="1"/>
              <a:t>Did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get</a:t>
            </a:r>
            <a:r>
              <a:rPr lang="hu-HU" sz="2400" dirty="0"/>
              <a:t> </a:t>
            </a:r>
            <a:r>
              <a:rPr lang="hu-HU" sz="2400" dirty="0" err="1"/>
              <a:t>too</a:t>
            </a:r>
            <a:r>
              <a:rPr lang="hu-HU" sz="2400" dirty="0"/>
              <a:t> </a:t>
            </a:r>
            <a:r>
              <a:rPr lang="hu-HU" sz="2400" dirty="0" err="1"/>
              <a:t>tired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end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?</a:t>
            </a:r>
          </a:p>
          <a:p>
            <a:pPr lvl="1"/>
            <a:r>
              <a:rPr lang="hu-HU" sz="2400" dirty="0"/>
              <a:t>The </a:t>
            </a:r>
            <a:r>
              <a:rPr lang="hu-HU" sz="2400" dirty="0" err="1"/>
              <a:t>results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45 min </a:t>
            </a:r>
            <a:r>
              <a:rPr lang="hu-HU" sz="2400" b="1" dirty="0" err="1"/>
              <a:t>tests</a:t>
            </a:r>
            <a:r>
              <a:rPr lang="hu-HU" sz="2400" b="1" dirty="0"/>
              <a:t> </a:t>
            </a:r>
            <a:r>
              <a:rPr lang="hu-HU" sz="2400" b="1" dirty="0" err="1"/>
              <a:t>cannot</a:t>
            </a:r>
            <a:r>
              <a:rPr lang="hu-HU" sz="2400" b="1" dirty="0"/>
              <a:t> be </a:t>
            </a:r>
            <a:r>
              <a:rPr lang="hu-HU" sz="2400" b="1" dirty="0" err="1"/>
              <a:t>trusted</a:t>
            </a:r>
            <a:r>
              <a:rPr lang="hu-HU" sz="2400" dirty="0"/>
              <a:t>?</a:t>
            </a:r>
            <a:endParaRPr lang="hu-HU" sz="2400" dirty="0">
              <a:solidFill>
                <a:srgbClr val="C00000"/>
              </a:solidFill>
            </a:endParaRPr>
          </a:p>
          <a:p>
            <a:pPr lvl="1"/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demotivated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b="1" dirty="0" err="1"/>
              <a:t>crowded</a:t>
            </a:r>
            <a:r>
              <a:rPr lang="hu-HU" sz="2400" b="1" dirty="0"/>
              <a:t> </a:t>
            </a:r>
            <a:r>
              <a:rPr lang="hu-HU" sz="2400" b="1" dirty="0" err="1"/>
              <a:t>chemistry</a:t>
            </a:r>
            <a:r>
              <a:rPr lang="hu-HU" sz="2400" b="1" dirty="0"/>
              <a:t> curriculum </a:t>
            </a:r>
            <a:r>
              <a:rPr lang="hu-HU" sz="2400" dirty="0"/>
              <a:t>?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</a:rPr>
              <a:t>The </a:t>
            </a:r>
            <a:r>
              <a:rPr lang="hu-HU" sz="2400" b="1" dirty="0" err="1">
                <a:solidFill>
                  <a:srgbClr val="FF0000"/>
                </a:solidFill>
              </a:rPr>
              <a:t>teacher’s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effect</a:t>
            </a:r>
            <a:r>
              <a:rPr lang="hu-HU" sz="2400" b="1" dirty="0">
                <a:solidFill>
                  <a:srgbClr val="FF0000"/>
                </a:solidFill>
              </a:rPr>
              <a:t> and </a:t>
            </a:r>
            <a:r>
              <a:rPr lang="hu-HU" sz="2400" b="1" dirty="0" err="1">
                <a:solidFill>
                  <a:srgbClr val="FF0000"/>
                </a:solidFill>
              </a:rPr>
              <a:t>role</a:t>
            </a:r>
            <a:r>
              <a:rPr lang="hu-HU" sz="2400" b="1" dirty="0">
                <a:solidFill>
                  <a:srgbClr val="FF0000"/>
                </a:solidFill>
              </a:rPr>
              <a:t> has </a:t>
            </a:r>
            <a:r>
              <a:rPr lang="hu-HU" sz="2400" b="1" dirty="0" err="1">
                <a:solidFill>
                  <a:srgbClr val="FF0000"/>
                </a:solidFill>
              </a:rPr>
              <a:t>got</a:t>
            </a:r>
            <a:r>
              <a:rPr lang="hu-HU" sz="2400" b="1" dirty="0">
                <a:solidFill>
                  <a:srgbClr val="FF0000"/>
                </a:solidFill>
              </a:rPr>
              <a:t> a </a:t>
            </a:r>
            <a:r>
              <a:rPr lang="hu-HU" sz="2400" b="1" dirty="0" err="1">
                <a:solidFill>
                  <a:srgbClr val="FF0000"/>
                </a:solidFill>
              </a:rPr>
              <a:t>determining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effect</a:t>
            </a:r>
            <a:r>
              <a:rPr lang="hu-HU" sz="2400" b="1" dirty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Nyíl: balra-jobbra mutató 4">
            <a:extLst>
              <a:ext uri="{FF2B5EF4-FFF2-40B4-BE49-F238E27FC236}">
                <a16:creationId xmlns:a16="http://schemas.microsoft.com/office/drawing/2014/main" xmlns="" id="{E9A85199-9875-401C-A32A-B32AAE206761}"/>
              </a:ext>
            </a:extLst>
          </p:cNvPr>
          <p:cNvSpPr/>
          <p:nvPr/>
        </p:nvSpPr>
        <p:spPr>
          <a:xfrm>
            <a:off x="5217736" y="1628800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-jobbra mutató 5">
            <a:extLst>
              <a:ext uri="{FF2B5EF4-FFF2-40B4-BE49-F238E27FC236}">
                <a16:creationId xmlns:a16="http://schemas.microsoft.com/office/drawing/2014/main" xmlns="" id="{F211079C-07E1-49F7-8F0F-DDF35F3FF3BE}"/>
              </a:ext>
            </a:extLst>
          </p:cNvPr>
          <p:cNvSpPr/>
          <p:nvPr/>
        </p:nvSpPr>
        <p:spPr>
          <a:xfrm>
            <a:off x="5028490" y="2379892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9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64705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V. </a:t>
            </a:r>
            <a:r>
              <a:rPr lang="hu-HU" sz="4000" dirty="0" err="1">
                <a:solidFill>
                  <a:srgbClr val="FF0000"/>
                </a:solidFill>
              </a:rPr>
              <a:t>Modified</a:t>
            </a:r>
            <a:r>
              <a:rPr lang="hu-HU" sz="4000" dirty="0">
                <a:solidFill>
                  <a:srgbClr val="FF0000"/>
                </a:solidFill>
              </a:rPr>
              <a:t> </a:t>
            </a:r>
            <a:r>
              <a:rPr lang="hu-HU" sz="4000" dirty="0" err="1">
                <a:solidFill>
                  <a:srgbClr val="FF0000"/>
                </a:solidFill>
              </a:rPr>
              <a:t>research</a:t>
            </a:r>
            <a:r>
              <a:rPr lang="hu-HU" sz="4000" dirty="0">
                <a:solidFill>
                  <a:srgbClr val="FF0000"/>
                </a:solidFill>
              </a:rPr>
              <a:t> </a:t>
            </a:r>
            <a:r>
              <a:rPr lang="hu-HU" sz="4000" dirty="0" err="1">
                <a:solidFill>
                  <a:srgbClr val="FF0000"/>
                </a:solidFill>
              </a:rPr>
              <a:t>model</a:t>
            </a:r>
            <a:r>
              <a:rPr lang="hu-HU" sz="4000" dirty="0">
                <a:solidFill>
                  <a:srgbClr val="FF0000"/>
                </a:solidFill>
              </a:rPr>
              <a:t>: 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 err="1">
                <a:solidFill>
                  <a:srgbClr val="FF0000"/>
                </a:solidFill>
              </a:rPr>
              <a:t>preliminary</a:t>
            </a:r>
            <a:r>
              <a:rPr lang="hu-HU" sz="4000" dirty="0">
                <a:solidFill>
                  <a:srgbClr val="FF0000"/>
                </a:solidFill>
              </a:rPr>
              <a:t> </a:t>
            </a:r>
            <a:r>
              <a:rPr lang="hu-HU" sz="4000" dirty="0" err="1">
                <a:solidFill>
                  <a:srgbClr val="FF0000"/>
                </a:solidFill>
              </a:rPr>
              <a:t>results</a:t>
            </a:r>
            <a:endParaRPr lang="hu-H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1" y="0"/>
            <a:ext cx="8064499" cy="587373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V.1. „</a:t>
            </a:r>
            <a:r>
              <a:rPr lang="hu-HU" sz="2800" b="1" dirty="0" err="1"/>
              <a:t>Redesigning</a:t>
            </a:r>
            <a:r>
              <a:rPr lang="hu-HU" sz="2800" b="1" dirty="0"/>
              <a:t>”…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73158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dirty="0" err="1"/>
              <a:t>Psychologist</a:t>
            </a:r>
            <a:r>
              <a:rPr lang="hu-HU" sz="2400" dirty="0"/>
              <a:t>: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two</a:t>
            </a:r>
            <a:r>
              <a:rPr lang="hu-HU" sz="2400" dirty="0"/>
              <a:t> </a:t>
            </a:r>
            <a:r>
              <a:rPr lang="hu-HU" sz="2400" dirty="0" err="1"/>
              <a:t>samples</a:t>
            </a:r>
            <a:r>
              <a:rPr lang="hu-HU" sz="2400" dirty="0"/>
              <a:t> </a:t>
            </a:r>
            <a:r>
              <a:rPr lang="hu-HU" sz="2400" dirty="0" err="1"/>
              <a:t>came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dirty="0" err="1"/>
              <a:t>different</a:t>
            </a:r>
            <a:r>
              <a:rPr lang="hu-HU" sz="2400" dirty="0"/>
              <a:t> </a:t>
            </a:r>
            <a:r>
              <a:rPr lang="hu-HU" sz="2400" dirty="0" err="1"/>
              <a:t>cohorts</a:t>
            </a:r>
            <a:r>
              <a:rPr lang="hu-HU" sz="2400" dirty="0"/>
              <a:t> +</a:t>
            </a:r>
          </a:p>
          <a:p>
            <a:pPr lvl="1">
              <a:spcBef>
                <a:spcPts val="600"/>
              </a:spcBef>
            </a:pPr>
            <a:r>
              <a:rPr lang="hu-HU" sz="2400" dirty="0" err="1"/>
              <a:t>digital</a:t>
            </a:r>
            <a:r>
              <a:rPr lang="hu-HU" sz="2400" dirty="0"/>
              <a:t> </a:t>
            </a:r>
            <a:r>
              <a:rPr lang="hu-HU" sz="2400" dirty="0" err="1"/>
              <a:t>natives</a:t>
            </a:r>
            <a:r>
              <a:rPr lang="hu-HU" sz="2400" dirty="0"/>
              <a:t>: „</a:t>
            </a:r>
            <a:r>
              <a:rPr lang="hu-HU" sz="2400" i="1" dirty="0" err="1"/>
              <a:t>trial</a:t>
            </a:r>
            <a:r>
              <a:rPr lang="hu-HU" sz="2400" i="1" dirty="0"/>
              <a:t> and </a:t>
            </a:r>
            <a:r>
              <a:rPr lang="hu-HU" sz="2400" i="1" dirty="0" err="1"/>
              <a:t>error</a:t>
            </a:r>
            <a:r>
              <a:rPr lang="hu-HU" sz="2400" i="1" dirty="0"/>
              <a:t>”         </a:t>
            </a:r>
            <a:r>
              <a:rPr lang="hu-HU" sz="2400" dirty="0" err="1">
                <a:solidFill>
                  <a:srgbClr val="FF0000"/>
                </a:solidFill>
              </a:rPr>
              <a:t>does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not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suit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systematic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approach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requested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by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scientific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research</a:t>
            </a:r>
            <a:r>
              <a:rPr lang="hu-HU" sz="2400" dirty="0">
                <a:solidFill>
                  <a:srgbClr val="FF0000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hu-HU" sz="2400" dirty="0"/>
              <a:t>computer </a:t>
            </a:r>
            <a:r>
              <a:rPr lang="hu-HU" sz="2400" dirty="0" err="1"/>
              <a:t>games</a:t>
            </a:r>
            <a:r>
              <a:rPr lang="hu-HU" sz="2400" dirty="0"/>
              <a:t>: </a:t>
            </a:r>
            <a:r>
              <a:rPr lang="hu-HU" sz="2400" dirty="0" err="1"/>
              <a:t>contingency</a:t>
            </a:r>
            <a:r>
              <a:rPr lang="hu-HU" sz="2400" dirty="0"/>
              <a:t> and </a:t>
            </a:r>
            <a:r>
              <a:rPr lang="hu-HU" sz="2400" dirty="0" err="1"/>
              <a:t>immediate</a:t>
            </a:r>
            <a:r>
              <a:rPr lang="hu-HU" sz="2400" dirty="0"/>
              <a:t> </a:t>
            </a:r>
            <a:r>
              <a:rPr lang="hu-HU" sz="2400" dirty="0" err="1"/>
              <a:t>feed</a:t>
            </a:r>
            <a:r>
              <a:rPr lang="hu-HU" sz="2400" dirty="0"/>
              <a:t> back                  </a:t>
            </a:r>
            <a:r>
              <a:rPr lang="hu-HU" sz="2400" dirty="0" err="1">
                <a:solidFill>
                  <a:srgbClr val="FF0000"/>
                </a:solidFill>
              </a:rPr>
              <a:t>children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do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not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get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used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to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hard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work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needed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for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research</a:t>
            </a:r>
            <a:r>
              <a:rPr lang="hu-HU" sz="2400" dirty="0">
                <a:solidFill>
                  <a:srgbClr val="FF0000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12-13 </a:t>
            </a:r>
            <a:r>
              <a:rPr lang="hu-HU" sz="2400" b="1" dirty="0" err="1">
                <a:solidFill>
                  <a:srgbClr val="FF0000"/>
                </a:solidFill>
              </a:rPr>
              <a:t>years</a:t>
            </a:r>
            <a:r>
              <a:rPr lang="hu-HU" sz="2400" b="1" dirty="0">
                <a:solidFill>
                  <a:srgbClr val="FF0000"/>
                </a:solidFill>
              </a:rPr>
              <a:t> old </a:t>
            </a:r>
            <a:r>
              <a:rPr lang="hu-HU" sz="2400" b="1" dirty="0" err="1">
                <a:solidFill>
                  <a:srgbClr val="FF0000"/>
                </a:solidFill>
              </a:rPr>
              <a:t>students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are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still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in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concrete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operational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stage</a:t>
            </a:r>
            <a:r>
              <a:rPr lang="hu-HU" sz="2400" b="1" dirty="0">
                <a:solidFill>
                  <a:srgbClr val="FF0000"/>
                </a:solidFill>
              </a:rPr>
              <a:t>             </a:t>
            </a:r>
            <a:r>
              <a:rPr lang="en-GB" sz="2400" b="1" dirty="0"/>
              <a:t>after solving the </a:t>
            </a:r>
            <a:r>
              <a:rPr lang="hu-HU" sz="2400" b="1" dirty="0"/>
              <a:t>6 </a:t>
            </a:r>
            <a:r>
              <a:rPr lang="en-GB" sz="2400" b="1" dirty="0"/>
              <a:t>concrete experimental design tasks, they </a:t>
            </a:r>
            <a:r>
              <a:rPr lang="hu-HU" sz="2400" b="1" dirty="0" err="1"/>
              <a:t>probably</a:t>
            </a:r>
            <a:r>
              <a:rPr lang="hu-HU" sz="2400" b="1" dirty="0"/>
              <a:t> </a:t>
            </a:r>
            <a:r>
              <a:rPr lang="en-GB" sz="2400" b="1" dirty="0"/>
              <a:t>could not generalise the knowledge gained</a:t>
            </a:r>
            <a:r>
              <a:rPr lang="hu-HU" sz="2400" b="1" dirty="0">
                <a:solidFill>
                  <a:srgbClr val="FF0000"/>
                </a:solidFill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</a:rPr>
              <a:t>The </a:t>
            </a:r>
            <a:r>
              <a:rPr lang="hu-HU" sz="2400" b="1" dirty="0" err="1">
                <a:solidFill>
                  <a:srgbClr val="FF0000"/>
                </a:solidFill>
              </a:rPr>
              <a:t>essence</a:t>
            </a:r>
            <a:r>
              <a:rPr lang="hu-HU" sz="2400" b="1" dirty="0">
                <a:solidFill>
                  <a:srgbClr val="FF0000"/>
                </a:solidFill>
              </a:rPr>
              <a:t> of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experimental</a:t>
            </a:r>
            <a:r>
              <a:rPr lang="hu-HU" sz="2400" b="1" dirty="0">
                <a:solidFill>
                  <a:srgbClr val="FF0000"/>
                </a:solidFill>
              </a:rPr>
              <a:t> design has </a:t>
            </a:r>
            <a:r>
              <a:rPr lang="hu-HU" sz="2400" b="1" dirty="0" err="1">
                <a:solidFill>
                  <a:srgbClr val="FF0000"/>
                </a:solidFill>
              </a:rPr>
              <a:t>to</a:t>
            </a:r>
            <a:r>
              <a:rPr lang="hu-HU" sz="2400" b="1" dirty="0">
                <a:solidFill>
                  <a:srgbClr val="FF0000"/>
                </a:solidFill>
              </a:rPr>
              <a:t> be </a:t>
            </a:r>
            <a:r>
              <a:rPr lang="hu-HU" sz="2400" b="1" dirty="0" err="1">
                <a:solidFill>
                  <a:srgbClr val="FF0000"/>
                </a:solidFill>
              </a:rPr>
              <a:t>directly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taught</a:t>
            </a:r>
            <a:r>
              <a:rPr lang="hu-HU" sz="2400" b="1" dirty="0">
                <a:solidFill>
                  <a:srgbClr val="FF0000"/>
                </a:solidFill>
              </a:rPr>
              <a:t>, </a:t>
            </a:r>
            <a:r>
              <a:rPr lang="hu-HU" sz="2400" b="1" dirty="0"/>
              <a:t>and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explanation</a:t>
            </a:r>
            <a:r>
              <a:rPr lang="hu-HU" sz="2400" b="1" dirty="0"/>
              <a:t> </a:t>
            </a:r>
            <a:r>
              <a:rPr lang="hu-HU" sz="2400" b="1" dirty="0" err="1"/>
              <a:t>should</a:t>
            </a:r>
            <a:r>
              <a:rPr lang="hu-HU" sz="2400" b="1" dirty="0"/>
              <a:t> be </a:t>
            </a:r>
            <a:r>
              <a:rPr lang="hu-HU" sz="2400" b="1" dirty="0" err="1"/>
              <a:t>composed</a:t>
            </a:r>
            <a:r>
              <a:rPr lang="hu-HU" sz="2400" b="1" dirty="0"/>
              <a:t> </a:t>
            </a:r>
            <a:r>
              <a:rPr lang="hu-HU" sz="2400" b="1" dirty="0" err="1"/>
              <a:t>using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language</a:t>
            </a:r>
            <a:r>
              <a:rPr lang="hu-HU" sz="2400" b="1" dirty="0"/>
              <a:t> </a:t>
            </a:r>
            <a:r>
              <a:rPr lang="hu-HU" sz="2400" b="1" dirty="0" err="1"/>
              <a:t>understandable</a:t>
            </a:r>
            <a:r>
              <a:rPr lang="hu-HU" sz="2400" b="1" dirty="0"/>
              <a:t> </a:t>
            </a:r>
            <a:r>
              <a:rPr lang="hu-HU" sz="2400" b="1" dirty="0" err="1"/>
              <a:t>for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children</a:t>
            </a:r>
            <a:r>
              <a:rPr lang="hu-HU" sz="24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hu-HU" sz="2400" b="1" dirty="0" err="1">
                <a:solidFill>
                  <a:srgbClr val="FF0000"/>
                </a:solidFill>
              </a:rPr>
              <a:t>Experimental</a:t>
            </a:r>
            <a:r>
              <a:rPr lang="hu-HU" sz="2400" b="1" dirty="0">
                <a:solidFill>
                  <a:srgbClr val="FF0000"/>
                </a:solidFill>
              </a:rPr>
              <a:t> design </a:t>
            </a:r>
            <a:r>
              <a:rPr lang="hu-HU" sz="2400" b="1" cap="all" dirty="0" err="1">
                <a:solidFill>
                  <a:srgbClr val="FF0000"/>
                </a:solidFill>
              </a:rPr>
              <a:t>should</a:t>
            </a:r>
            <a:r>
              <a:rPr lang="hu-HU" sz="2400" b="1" cap="all" dirty="0">
                <a:solidFill>
                  <a:srgbClr val="FF0000"/>
                </a:solidFill>
              </a:rPr>
              <a:t> be </a:t>
            </a:r>
            <a:r>
              <a:rPr lang="hu-HU" sz="2400" b="1" cap="all" dirty="0" err="1">
                <a:solidFill>
                  <a:srgbClr val="FF0000"/>
                </a:solidFill>
              </a:rPr>
              <a:t>taught</a:t>
            </a:r>
            <a:r>
              <a:rPr lang="hu-HU" sz="2400" b="1" dirty="0">
                <a:solidFill>
                  <a:srgbClr val="FF0000"/>
                </a:solidFill>
              </a:rPr>
              <a:t>!!! </a:t>
            </a:r>
            <a:r>
              <a:rPr lang="hu-HU" sz="2400" dirty="0" err="1"/>
              <a:t>E.g</a:t>
            </a:r>
            <a:r>
              <a:rPr lang="hu-HU" sz="2400" dirty="0"/>
              <a:t>. </a:t>
            </a:r>
            <a:r>
              <a:rPr lang="hu-HU" sz="2400" dirty="0" err="1"/>
              <a:t>the</a:t>
            </a:r>
            <a:r>
              <a:rPr lang="hu-HU" sz="2400" dirty="0"/>
              <a:t> „</a:t>
            </a:r>
            <a:r>
              <a:rPr lang="hu-HU" sz="2400" dirty="0" err="1"/>
              <a:t>only</a:t>
            </a:r>
            <a:r>
              <a:rPr lang="hu-HU" sz="2400" dirty="0"/>
              <a:t> </a:t>
            </a:r>
            <a:r>
              <a:rPr lang="hu-HU" sz="2400" dirty="0" err="1"/>
              <a:t>one</a:t>
            </a:r>
            <a:r>
              <a:rPr lang="hu-HU" sz="2400" dirty="0"/>
              <a:t> </a:t>
            </a:r>
            <a:r>
              <a:rPr lang="hu-HU" sz="2400" dirty="0" err="1"/>
              <a:t>thing</a:t>
            </a:r>
            <a:r>
              <a:rPr lang="hu-HU" sz="2400" dirty="0"/>
              <a:t>/</a:t>
            </a:r>
            <a:r>
              <a:rPr lang="hu-HU" sz="2400" dirty="0" err="1"/>
              <a:t>parameter</a:t>
            </a:r>
            <a:r>
              <a:rPr lang="hu-HU" sz="2400" dirty="0"/>
              <a:t> </a:t>
            </a:r>
            <a:r>
              <a:rPr lang="hu-HU" sz="2400" dirty="0" err="1"/>
              <a:t>should</a:t>
            </a:r>
            <a:r>
              <a:rPr lang="hu-HU" sz="2400" dirty="0"/>
              <a:t> be </a:t>
            </a:r>
            <a:r>
              <a:rPr lang="hu-HU" sz="2400" dirty="0" err="1"/>
              <a:t>changed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r>
              <a:rPr lang="hu-HU" sz="2400" dirty="0"/>
              <a:t> a </a:t>
            </a:r>
            <a:r>
              <a:rPr lang="hu-HU" sz="2400" dirty="0" err="1"/>
              <a:t>time</a:t>
            </a:r>
            <a:r>
              <a:rPr lang="hu-HU" sz="2400" dirty="0"/>
              <a:t>” </a:t>
            </a:r>
            <a:r>
              <a:rPr lang="hu-HU" sz="2400" dirty="0" err="1"/>
              <a:t>principle</a:t>
            </a:r>
            <a:r>
              <a:rPr lang="hu-HU" sz="2400" dirty="0"/>
              <a:t>.</a:t>
            </a:r>
          </a:p>
          <a:p>
            <a:pPr lvl="2">
              <a:spcBef>
                <a:spcPts val="600"/>
              </a:spcBef>
            </a:pP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of Group 2: </a:t>
            </a:r>
            <a:r>
              <a:rPr lang="hu-HU" b="1" dirty="0">
                <a:solidFill>
                  <a:srgbClr val="FF0000"/>
                </a:solidFill>
              </a:rPr>
              <a:t>AFTER </a:t>
            </a:r>
            <a:r>
              <a:rPr lang="hu-HU" b="1" dirty="0" err="1"/>
              <a:t>doing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step-by-step</a:t>
            </a:r>
            <a:r>
              <a:rPr lang="hu-HU" b="1" dirty="0"/>
              <a:t> </a:t>
            </a:r>
            <a:r>
              <a:rPr lang="hu-HU" b="1" dirty="0" err="1"/>
              <a:t>experiments</a:t>
            </a:r>
            <a:endParaRPr lang="hu-HU" b="1" dirty="0"/>
          </a:p>
          <a:p>
            <a:pPr lvl="2">
              <a:spcBef>
                <a:spcPts val="600"/>
              </a:spcBef>
            </a:pPr>
            <a:r>
              <a:rPr lang="hu-HU" dirty="0"/>
              <a:t>In </a:t>
            </a:r>
            <a:r>
              <a:rPr lang="hu-HU" dirty="0" err="1"/>
              <a:t>case</a:t>
            </a:r>
            <a:r>
              <a:rPr lang="hu-HU" dirty="0"/>
              <a:t> of Group 3: </a:t>
            </a:r>
            <a:r>
              <a:rPr lang="hu-HU" b="1" dirty="0">
                <a:solidFill>
                  <a:srgbClr val="FF0000"/>
                </a:solidFill>
              </a:rPr>
              <a:t>BEFORE </a:t>
            </a:r>
            <a:r>
              <a:rPr lang="hu-HU" b="1" dirty="0"/>
              <a:t>designing and </a:t>
            </a:r>
            <a:r>
              <a:rPr lang="hu-HU" b="1" dirty="0" err="1"/>
              <a:t>carrying</a:t>
            </a:r>
            <a:r>
              <a:rPr lang="hu-HU" b="1" dirty="0"/>
              <a:t> out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designed</a:t>
            </a:r>
            <a:r>
              <a:rPr lang="hu-HU" b="1" dirty="0"/>
              <a:t> </a:t>
            </a:r>
            <a:r>
              <a:rPr lang="hu-HU" b="1" dirty="0" err="1"/>
              <a:t>experiments</a:t>
            </a:r>
            <a:r>
              <a:rPr lang="hu-HU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xmlns="" id="{2E9631EB-504D-4E94-AF5C-2E013D908405}"/>
              </a:ext>
            </a:extLst>
          </p:cNvPr>
          <p:cNvSpPr/>
          <p:nvPr/>
        </p:nvSpPr>
        <p:spPr>
          <a:xfrm flipV="1">
            <a:off x="5043088" y="4509120"/>
            <a:ext cx="648072" cy="29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75" y="1045032"/>
            <a:ext cx="481626" cy="1158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0836A270-0DE3-495D-821B-625A2D8A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96952"/>
            <a:ext cx="481626" cy="11583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1073E811-C21D-4DA8-A12A-20BE95C2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826907"/>
            <a:ext cx="481626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46044" y="1056839"/>
            <a:ext cx="3636901" cy="2212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defRPr/>
            </a:pPr>
            <a:r>
              <a:rPr lang="en-GB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6 student sheets for 6 lessons </a:t>
            </a:r>
            <a:endParaRPr lang="hu-HU" sz="1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(45 min) in </a:t>
            </a:r>
            <a:r>
              <a:rPr lang="en-GB" sz="16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3 versions:</a:t>
            </a:r>
            <a:endParaRPr lang="hu-HU" sz="1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Type 1: step-by-step experiments</a:t>
            </a:r>
            <a:endParaRPr lang="hu-HU" sz="1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Type 2</a:t>
            </a:r>
            <a:r>
              <a:rPr lang="en-GB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: step-by-step experiments + </a:t>
            </a: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principle</a:t>
            </a:r>
            <a:r>
              <a:rPr lang="hu-HU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s</a:t>
            </a: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 of experimental design explained </a:t>
            </a:r>
            <a:r>
              <a:rPr lang="en-GB" sz="1600" b="1" u="sng" dirty="0">
                <a:solidFill>
                  <a:srgbClr val="FFC000"/>
                </a:solidFill>
                <a:latin typeface="Calibri" panose="020F0502020204030204" pitchFamily="34" charset="0"/>
              </a:rPr>
              <a:t>AFTER</a:t>
            </a:r>
            <a:r>
              <a:rPr lang="en-GB" sz="1600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</a:rPr>
              <a:t>the experiments</a:t>
            </a:r>
            <a:endParaRPr lang="hu-HU" sz="1600" b="1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GB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Type 3</a:t>
            </a:r>
            <a:r>
              <a:rPr lang="en-GB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: </a:t>
            </a:r>
            <a:r>
              <a:rPr lang="en-GB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principle</a:t>
            </a:r>
            <a:r>
              <a:rPr lang="hu-HU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s</a:t>
            </a:r>
            <a:r>
              <a:rPr lang="en-GB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 of experimental design explained </a:t>
            </a:r>
            <a:r>
              <a:rPr lang="hu-HU" sz="16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BEFORE</a:t>
            </a:r>
            <a:r>
              <a:rPr lang="hu-HU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</a:rPr>
              <a:t>the experiments</a:t>
            </a:r>
            <a:r>
              <a:rPr lang="hu-HU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>
                <a:latin typeface="Calibri" panose="020F0502020204030204" pitchFamily="34" charset="0"/>
              </a:rPr>
              <a:t>and used in practice</a:t>
            </a:r>
            <a:endParaRPr lang="hu-HU" sz="1600" b="1" dirty="0">
              <a:latin typeface="Calibri" panose="020F050202020403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cs typeface="Arial" panose="020B0604020202020204" pitchFamily="34" charset="0"/>
              </a:rPr>
              <a:t>Choosing</a:t>
            </a:r>
            <a:r>
              <a:rPr lang="hu-HU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the</a:t>
            </a:r>
            <a:r>
              <a:rPr lang="hu-HU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sample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Data </a:t>
            </a:r>
            <a:r>
              <a:rPr lang="hu-HU" sz="1600" b="1" dirty="0" err="1">
                <a:cs typeface="Arial" panose="020B0604020202020204" pitchFamily="34" charset="0"/>
              </a:rPr>
              <a:t>collection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cs typeface="Arial" panose="020B0604020202020204" pitchFamily="34" charset="0"/>
              </a:rPr>
              <a:t>Pre-tes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6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lessons</a:t>
            </a:r>
            <a:r>
              <a:rPr lang="hu-HU" sz="1600" dirty="0"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1600" b="1" dirty="0">
                <a:solidFill>
                  <a:srgbClr val="FFC000"/>
                </a:solidFill>
              </a:rPr>
              <a:t>T</a:t>
            </a:r>
            <a:r>
              <a:rPr lang="en-GB" sz="1600" b="1" dirty="0" err="1">
                <a:solidFill>
                  <a:srgbClr val="FFC000"/>
                </a:solidFill>
              </a:rPr>
              <a:t>ype</a:t>
            </a:r>
            <a:r>
              <a:rPr lang="en-GB" sz="1600" b="1" dirty="0">
                <a:solidFill>
                  <a:srgbClr val="FFC000"/>
                </a:solidFill>
              </a:rPr>
              <a:t> </a:t>
            </a:r>
            <a:r>
              <a:rPr lang="hu-HU" sz="1600" b="1" dirty="0">
                <a:solidFill>
                  <a:srgbClr val="FFC000"/>
                </a:solidFill>
              </a:rPr>
              <a:t>2</a:t>
            </a:r>
            <a:r>
              <a:rPr lang="en-GB" sz="1600" b="1" dirty="0">
                <a:solidFill>
                  <a:srgbClr val="FFC000"/>
                </a:solidFill>
              </a:rPr>
              <a:t> </a:t>
            </a:r>
            <a:r>
              <a:rPr lang="en-GB" sz="1600" b="1" dirty="0"/>
              <a:t>student sheet</a:t>
            </a:r>
            <a:r>
              <a:rPr lang="hu-HU" sz="1600" b="1" dirty="0"/>
              <a:t>s</a:t>
            </a:r>
            <a:endParaRPr lang="en-GB" sz="16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Group 1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Group </a:t>
            </a:r>
            <a:r>
              <a:rPr lang="hu-HU" sz="1600" b="1" dirty="0">
                <a:solidFill>
                  <a:srgbClr val="FFC000"/>
                </a:solidFill>
                <a:cs typeface="Arial" panose="020B0604020202020204" pitchFamily="34" charset="0"/>
              </a:rPr>
              <a:t>2</a:t>
            </a:r>
            <a:endParaRPr lang="en-GB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Post-test</a:t>
            </a:r>
            <a:endParaRPr lang="hu-HU" sz="1600" dirty="0">
              <a:cs typeface="Arial" panose="020B0604020202020204" pitchFamily="34" charset="0"/>
            </a:endParaRPr>
          </a:p>
          <a:p>
            <a:pPr algn="ctr"/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cs typeface="Arial" panose="020B0604020202020204" pitchFamily="34" charset="0"/>
              </a:rPr>
              <a:t>Post-test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6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lessons</a:t>
            </a:r>
            <a:r>
              <a:rPr lang="hu-HU" sz="1600" dirty="0"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1600" b="1" dirty="0"/>
              <a:t>T</a:t>
            </a:r>
            <a:r>
              <a:rPr lang="en-GB" sz="1600" b="1" dirty="0" err="1"/>
              <a:t>ype</a:t>
            </a:r>
            <a:r>
              <a:rPr lang="en-GB" sz="1600" b="1" dirty="0"/>
              <a:t> 1 student sheets</a:t>
            </a:r>
            <a:endParaRPr lang="en-GB" sz="16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cs typeface="Arial" panose="020B0604020202020204" pitchFamily="34" charset="0"/>
              </a:rPr>
              <a:t>Pre</a:t>
            </a:r>
            <a:r>
              <a:rPr lang="hu-HU" sz="1400" b="1" dirty="0">
                <a:cs typeface="Arial" panose="020B0604020202020204" pitchFamily="34" charset="0"/>
              </a:rPr>
              <a:t>-tes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>
                <a:cs typeface="Arial" panose="020B0604020202020204" pitchFamily="34" charset="0"/>
              </a:rPr>
              <a:t>Statistical</a:t>
            </a:r>
            <a:r>
              <a:rPr lang="hu-HU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analysis</a:t>
            </a:r>
            <a:r>
              <a:rPr lang="hu-HU" sz="1600" b="1" dirty="0">
                <a:cs typeface="Arial" panose="020B0604020202020204" pitchFamily="34" charset="0"/>
              </a:rPr>
              <a:t> of </a:t>
            </a:r>
            <a:r>
              <a:rPr lang="hu-HU" sz="1600" b="1" dirty="0" err="1">
                <a:cs typeface="Arial" panose="020B0604020202020204" pitchFamily="34" charset="0"/>
              </a:rPr>
              <a:t>data</a:t>
            </a:r>
            <a:endParaRPr lang="en-GB" sz="1600" b="1" dirty="0">
              <a:cs typeface="Arial" panose="020B0604020202020204" pitchFamily="34" charset="0"/>
            </a:endParaRPr>
          </a:p>
          <a:p>
            <a:pPr algn="ctr"/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7" y="4669575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437321" y="77925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V.2.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+mj-lt"/>
              </a:rPr>
              <a:t>2017/2018</a:t>
            </a:r>
            <a:endParaRPr lang="hu-HU" sz="2400" b="1" dirty="0">
              <a:solidFill>
                <a:srgbClr val="1B5C93"/>
              </a:solidFill>
              <a:latin typeface="+mj-lt"/>
            </a:endParaRP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Group </a:t>
            </a:r>
            <a:r>
              <a:rPr lang="hu-HU" sz="1600" b="1" dirty="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  <a:endParaRPr lang="en-GB" sz="1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cs typeface="Arial" panose="020B0604020202020204" pitchFamily="34" charset="0"/>
              </a:rPr>
              <a:t>Pre-tes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cs typeface="Arial" panose="020B0604020202020204" pitchFamily="34" charset="0"/>
              </a:rPr>
              <a:t>6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hu-HU" sz="1600" b="1" dirty="0" err="1">
                <a:cs typeface="Arial" panose="020B0604020202020204" pitchFamily="34" charset="0"/>
              </a:rPr>
              <a:t>lessons</a:t>
            </a:r>
            <a:r>
              <a:rPr lang="hu-HU" sz="1600" dirty="0"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hu-HU" sz="1600" b="1" dirty="0">
                <a:solidFill>
                  <a:srgbClr val="FFFF00"/>
                </a:solidFill>
              </a:rPr>
              <a:t>T</a:t>
            </a:r>
            <a:r>
              <a:rPr lang="en-GB" sz="1600" b="1" dirty="0" err="1">
                <a:solidFill>
                  <a:srgbClr val="FFFF00"/>
                </a:solidFill>
              </a:rPr>
              <a:t>ype</a:t>
            </a:r>
            <a:r>
              <a:rPr lang="en-GB" sz="1600" b="1" dirty="0">
                <a:solidFill>
                  <a:srgbClr val="FFFF00"/>
                </a:solidFill>
              </a:rPr>
              <a:t> </a:t>
            </a:r>
            <a:r>
              <a:rPr lang="hu-HU" sz="1600" b="1" dirty="0">
                <a:solidFill>
                  <a:srgbClr val="FFFF00"/>
                </a:solidFill>
              </a:rPr>
              <a:t>3</a:t>
            </a:r>
            <a:r>
              <a:rPr lang="en-GB" sz="1600" b="1" dirty="0">
                <a:solidFill>
                  <a:srgbClr val="FFFF00"/>
                </a:solidFill>
              </a:rPr>
              <a:t> </a:t>
            </a:r>
            <a:r>
              <a:rPr lang="en-GB" sz="1600" b="1" dirty="0"/>
              <a:t>student sheet</a:t>
            </a:r>
            <a:r>
              <a:rPr lang="hu-HU" sz="1600" b="1" dirty="0"/>
              <a:t>s</a:t>
            </a:r>
            <a:endParaRPr lang="en-GB" sz="16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cs typeface="Arial" panose="020B0604020202020204" pitchFamily="34" charset="0"/>
              </a:rPr>
              <a:t>Post-tes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6645" y="195649"/>
            <a:ext cx="350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Effect</a:t>
            </a:r>
            <a:r>
              <a:rPr lang="hu-HU" sz="2000" b="1" dirty="0"/>
              <a:t> </a:t>
            </a:r>
            <a:r>
              <a:rPr lang="hu-HU" sz="2000" b="1" dirty="0" err="1"/>
              <a:t>size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whole</a:t>
            </a:r>
            <a:r>
              <a:rPr lang="hu-HU" sz="2000" b="1" dirty="0"/>
              <a:t> test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83568" y="356308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Effect</a:t>
            </a:r>
            <a:r>
              <a:rPr lang="hu-HU" sz="2000" b="1" dirty="0"/>
              <a:t> </a:t>
            </a:r>
            <a:r>
              <a:rPr lang="hu-HU" sz="2000" b="1" dirty="0" err="1"/>
              <a:t>size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DCK </a:t>
            </a:r>
            <a:r>
              <a:rPr lang="hu-HU" sz="2000" b="1" dirty="0" err="1"/>
              <a:t>tasks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337207" y="3563084"/>
            <a:ext cx="333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Effect</a:t>
            </a:r>
            <a:r>
              <a:rPr lang="hu-HU" sz="2000" b="1" dirty="0"/>
              <a:t> </a:t>
            </a:r>
            <a:r>
              <a:rPr lang="hu-HU" sz="2000" b="1" dirty="0" err="1"/>
              <a:t>size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EDS </a:t>
            </a:r>
            <a:r>
              <a:rPr lang="hu-HU" sz="2000" b="1" dirty="0" err="1"/>
              <a:t>tasks</a:t>
            </a:r>
            <a:endParaRPr lang="hu-HU" sz="2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958770" y="3024"/>
            <a:ext cx="409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Effect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assumed</a:t>
            </a:r>
            <a:r>
              <a:rPr lang="hu-HU" sz="2400" b="1" dirty="0"/>
              <a:t> </a:t>
            </a:r>
            <a:r>
              <a:rPr lang="hu-HU" sz="2400" b="1" dirty="0" err="1"/>
              <a:t>parameters</a:t>
            </a:r>
            <a:r>
              <a:rPr lang="hu-HU" sz="2400" b="1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595759"/>
            <a:ext cx="4584700" cy="28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" y="3997252"/>
            <a:ext cx="4584700" cy="28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97252"/>
            <a:ext cx="4584700" cy="28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39445" y="215675"/>
            <a:ext cx="350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Effect</a:t>
            </a:r>
            <a:r>
              <a:rPr lang="hu-HU" sz="2000" b="1" dirty="0"/>
              <a:t> </a:t>
            </a:r>
            <a:r>
              <a:rPr lang="hu-HU" sz="2000" b="1" dirty="0" err="1"/>
              <a:t>size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</a:t>
            </a:r>
            <a:r>
              <a:rPr lang="hu-HU" sz="2000" b="1" dirty="0" err="1"/>
              <a:t>whole</a:t>
            </a:r>
            <a:r>
              <a:rPr lang="hu-HU" sz="2000" b="1" dirty="0"/>
              <a:t> test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2567" y="3629180"/>
            <a:ext cx="3152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Effect</a:t>
            </a:r>
            <a:r>
              <a:rPr lang="hu-HU" sz="2000" b="1" dirty="0"/>
              <a:t> </a:t>
            </a:r>
            <a:r>
              <a:rPr lang="hu-HU" sz="2000" b="1" dirty="0" err="1"/>
              <a:t>size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DCK </a:t>
            </a:r>
            <a:r>
              <a:rPr lang="hu-HU" sz="2000" b="1" dirty="0" err="1"/>
              <a:t>tasks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75306" y="3629180"/>
            <a:ext cx="3152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/>
              <a:t>Effect</a:t>
            </a:r>
            <a:r>
              <a:rPr lang="hu-HU" sz="2000" b="1" dirty="0"/>
              <a:t> </a:t>
            </a:r>
            <a:r>
              <a:rPr lang="hu-HU" sz="2000" b="1" dirty="0" err="1"/>
              <a:t>size</a:t>
            </a:r>
            <a:r>
              <a:rPr lang="hu-HU" sz="2000" b="1" dirty="0"/>
              <a:t> </a:t>
            </a:r>
            <a:r>
              <a:rPr lang="hu-HU" sz="2000" b="1" dirty="0" err="1"/>
              <a:t>on</a:t>
            </a:r>
            <a:r>
              <a:rPr lang="hu-HU" sz="2000" b="1" dirty="0"/>
              <a:t> </a:t>
            </a:r>
            <a:r>
              <a:rPr lang="hu-HU" sz="2000" b="1" dirty="0" err="1"/>
              <a:t>the</a:t>
            </a:r>
            <a:r>
              <a:rPr lang="hu-HU" sz="2000" b="1" dirty="0"/>
              <a:t> EDS </a:t>
            </a:r>
            <a:r>
              <a:rPr lang="hu-HU" sz="2000" b="1" dirty="0" err="1"/>
              <a:t>tasks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70192" y="84279"/>
            <a:ext cx="405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Effect</a:t>
            </a:r>
            <a:r>
              <a:rPr lang="hu-HU" sz="2400" b="1" dirty="0"/>
              <a:t> of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intervention</a:t>
            </a:r>
            <a:r>
              <a:rPr lang="hu-HU" sz="2400" b="1" dirty="0"/>
              <a:t> </a:t>
            </a:r>
            <a:r>
              <a:rPr lang="hu-HU" sz="2400" b="1" dirty="0" err="1"/>
              <a:t>compared</a:t>
            </a:r>
            <a:r>
              <a:rPr lang="hu-HU" sz="2400" b="1" dirty="0"/>
              <a:t> </a:t>
            </a:r>
            <a:r>
              <a:rPr lang="hu-HU" sz="2400" b="1" dirty="0" err="1"/>
              <a:t>to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</a:p>
          <a:p>
            <a:pPr algn="ctr"/>
            <a:r>
              <a:rPr lang="hu-HU" sz="2400" b="1" dirty="0" err="1"/>
              <a:t>control</a:t>
            </a:r>
            <a:r>
              <a:rPr lang="hu-HU" sz="2400" b="1" dirty="0"/>
              <a:t> </a:t>
            </a:r>
            <a:r>
              <a:rPr lang="hu-HU" sz="2400" b="1" dirty="0" err="1"/>
              <a:t>group</a:t>
            </a:r>
            <a:endParaRPr lang="hu-H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85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2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102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56252" y="145314"/>
            <a:ext cx="823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‚</a:t>
            </a:r>
            <a:r>
              <a:rPr lang="hu-HU" sz="2400" b="1" dirty="0" err="1"/>
              <a:t>Enjoyment</a:t>
            </a:r>
            <a:r>
              <a:rPr lang="hu-HU" sz="2400" b="1" dirty="0"/>
              <a:t> of </a:t>
            </a:r>
            <a:r>
              <a:rPr lang="hu-HU" sz="2400" b="1" dirty="0" err="1"/>
              <a:t>subject</a:t>
            </a:r>
            <a:r>
              <a:rPr lang="hu-HU" sz="2400" b="1" dirty="0"/>
              <a:t>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" y="3706075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56" y="3706075"/>
            <a:ext cx="4584700" cy="315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06" y="66316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8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75982"/>
            <a:ext cx="823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‘</a:t>
            </a:r>
            <a:r>
              <a:rPr lang="hu-HU" sz="2400" b="1" dirty="0" err="1"/>
              <a:t>Importance</a:t>
            </a:r>
            <a:r>
              <a:rPr lang="hu-HU" sz="2400" b="1" dirty="0"/>
              <a:t> of </a:t>
            </a:r>
            <a:r>
              <a:rPr lang="hu-HU" sz="2400" b="1" dirty="0" err="1"/>
              <a:t>experiments</a:t>
            </a:r>
            <a:r>
              <a:rPr lang="hu-HU" sz="2400" b="1" dirty="0"/>
              <a:t>’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724601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4601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6870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0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456252" y="116632"/>
            <a:ext cx="823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‚</a:t>
            </a:r>
            <a:r>
              <a:rPr lang="hu-HU" sz="2400" b="1" dirty="0" err="1"/>
              <a:t>Preference</a:t>
            </a:r>
            <a:r>
              <a:rPr lang="hu-HU" sz="2400" b="1" dirty="0"/>
              <a:t> of </a:t>
            </a:r>
            <a:r>
              <a:rPr lang="hu-HU" sz="2400" b="1" dirty="0" err="1"/>
              <a:t>step-by-step</a:t>
            </a:r>
            <a:r>
              <a:rPr lang="hu-HU" sz="2400" b="1" dirty="0"/>
              <a:t> </a:t>
            </a:r>
            <a:r>
              <a:rPr lang="hu-HU" sz="2400" b="1" dirty="0" err="1"/>
              <a:t>experiments</a:t>
            </a:r>
            <a:r>
              <a:rPr lang="hu-HU" sz="2400" b="1" dirty="0"/>
              <a:t>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700463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6449"/>
            <a:ext cx="4584700" cy="242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Changes</a:t>
            </a:r>
            <a:r>
              <a:rPr lang="hu-HU" sz="2400" b="1" dirty="0"/>
              <a:t> of </a:t>
            </a:r>
            <a:r>
              <a:rPr lang="hu-HU" sz="2400" b="1" dirty="0" err="1"/>
              <a:t>grades</a:t>
            </a:r>
            <a:endParaRPr lang="hu-H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" y="3700463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72" y="3700463"/>
            <a:ext cx="45847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40" y="676275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I. </a:t>
            </a:r>
            <a:r>
              <a:rPr lang="hu-HU" dirty="0" err="1">
                <a:solidFill>
                  <a:srgbClr val="FF0000"/>
                </a:solidFill>
              </a:rPr>
              <a:t>Introduction</a:t>
            </a:r>
            <a:r>
              <a:rPr lang="hu-HU" dirty="0">
                <a:solidFill>
                  <a:srgbClr val="FF0000"/>
                </a:solidFill>
              </a:rPr>
              <a:t> </a:t>
            </a:r>
            <a:br>
              <a:rPr lang="hu-HU" dirty="0">
                <a:solidFill>
                  <a:srgbClr val="FF0000"/>
                </a:solidFill>
              </a:rPr>
            </a:br>
            <a:r>
              <a:rPr lang="hu-HU" dirty="0">
                <a:solidFill>
                  <a:srgbClr val="FF0000"/>
                </a:solidFill>
              </a:rPr>
              <a:t>and </a:t>
            </a:r>
            <a:r>
              <a:rPr lang="hu-HU" dirty="0" err="1">
                <a:solidFill>
                  <a:srgbClr val="FF0000"/>
                </a:solidFill>
              </a:rPr>
              <a:t>research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questions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VI. </a:t>
            </a:r>
            <a:r>
              <a:rPr lang="hu-HU" dirty="0" err="1">
                <a:solidFill>
                  <a:srgbClr val="FF0000"/>
                </a:solidFill>
              </a:rPr>
              <a:t>Summary</a:t>
            </a:r>
            <a:r>
              <a:rPr lang="hu-HU" dirty="0">
                <a:solidFill>
                  <a:srgbClr val="FF0000"/>
                </a:solidFill>
              </a:rPr>
              <a:t> and context of </a:t>
            </a:r>
            <a:r>
              <a:rPr lang="hu-HU" dirty="0" err="1">
                <a:solidFill>
                  <a:srgbClr val="FF0000"/>
                </a:solidFill>
              </a:rPr>
              <a:t>results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hu-HU" sz="3200" b="1" dirty="0"/>
              <a:t>VI.1. </a:t>
            </a:r>
            <a:r>
              <a:rPr lang="hu-HU" sz="3200" b="1" dirty="0" err="1"/>
              <a:t>Effects</a:t>
            </a:r>
            <a:r>
              <a:rPr lang="hu-HU" sz="3200" b="1" dirty="0"/>
              <a:t> of </a:t>
            </a:r>
            <a:r>
              <a:rPr lang="hu-HU" sz="3200" b="1" dirty="0" err="1"/>
              <a:t>the</a:t>
            </a:r>
            <a:r>
              <a:rPr lang="hu-HU" sz="3200" b="1" dirty="0"/>
              <a:t> </a:t>
            </a:r>
            <a:r>
              <a:rPr lang="hu-HU" sz="3200" b="1" dirty="0" err="1"/>
              <a:t>intervention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69269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7</a:t>
            </a:r>
            <a:r>
              <a:rPr lang="hu-HU" sz="2400" baseline="30000" dirty="0"/>
              <a:t>th</a:t>
            </a:r>
            <a:r>
              <a:rPr lang="hu-HU" sz="2400" dirty="0"/>
              <a:t> </a:t>
            </a:r>
            <a:r>
              <a:rPr lang="hu-HU" sz="2400" dirty="0" err="1"/>
              <a:t>grade</a:t>
            </a:r>
            <a:r>
              <a:rPr lang="hu-HU" sz="2400" dirty="0"/>
              <a:t> :	</a:t>
            </a:r>
            <a:r>
              <a:rPr lang="hu-HU" sz="2400" dirty="0" err="1">
                <a:solidFill>
                  <a:srgbClr val="FF0000"/>
                </a:solidFill>
              </a:rPr>
              <a:t>weak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effect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on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Group 2 (‚</a:t>
            </a:r>
            <a:r>
              <a:rPr lang="hu-HU" sz="2400" dirty="0" err="1">
                <a:solidFill>
                  <a:srgbClr val="FF0000"/>
                </a:solidFill>
              </a:rPr>
              <a:t>theoretical</a:t>
            </a:r>
            <a:r>
              <a:rPr lang="hu-HU" sz="2400" dirty="0">
                <a:solidFill>
                  <a:srgbClr val="FF0000"/>
                </a:solidFill>
              </a:rPr>
              <a:t>’)</a:t>
            </a:r>
          </a:p>
          <a:p>
            <a:r>
              <a:rPr lang="hu-HU" sz="2400" dirty="0"/>
              <a:t>		</a:t>
            </a:r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 has </a:t>
            </a:r>
            <a:r>
              <a:rPr lang="hu-HU" sz="2400" dirty="0" err="1"/>
              <a:t>got</a:t>
            </a:r>
            <a:r>
              <a:rPr lang="hu-HU" sz="2400" dirty="0"/>
              <a:t> a </a:t>
            </a:r>
            <a:r>
              <a:rPr lang="hu-HU" sz="2400" dirty="0" err="1"/>
              <a:t>similar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</a:t>
            </a:r>
            <a:r>
              <a:rPr lang="hu-HU" sz="2400" dirty="0" err="1"/>
              <a:t>size</a:t>
            </a:r>
            <a:r>
              <a:rPr lang="hu-HU" sz="2400" dirty="0"/>
              <a:t>.</a:t>
            </a:r>
          </a:p>
          <a:p>
            <a:endParaRPr lang="hu-HU" sz="2400" dirty="0"/>
          </a:p>
          <a:p>
            <a:r>
              <a:rPr lang="hu-HU" sz="2400" dirty="0"/>
              <a:t>8</a:t>
            </a:r>
            <a:r>
              <a:rPr lang="hu-HU" sz="2400" baseline="30000" dirty="0"/>
              <a:t>th</a:t>
            </a:r>
            <a:r>
              <a:rPr lang="hu-HU" sz="2400" dirty="0"/>
              <a:t> </a:t>
            </a:r>
            <a:r>
              <a:rPr lang="hu-HU" sz="2400" dirty="0" err="1"/>
              <a:t>grade</a:t>
            </a:r>
            <a:r>
              <a:rPr lang="hu-HU" sz="2400" dirty="0"/>
              <a:t>:	</a:t>
            </a:r>
            <a:r>
              <a:rPr lang="hu-HU" sz="2400" dirty="0" err="1">
                <a:solidFill>
                  <a:srgbClr val="FF0000"/>
                </a:solidFill>
              </a:rPr>
              <a:t>medium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effect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size</a:t>
            </a:r>
            <a:r>
              <a:rPr lang="hu-HU" sz="2400" dirty="0">
                <a:solidFill>
                  <a:srgbClr val="FF0000"/>
                </a:solidFill>
              </a:rPr>
              <a:t> in </a:t>
            </a:r>
            <a:r>
              <a:rPr lang="hu-HU" sz="2400" dirty="0" err="1">
                <a:solidFill>
                  <a:srgbClr val="FF0000"/>
                </a:solidFill>
              </a:rPr>
              <a:t>both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experimental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groups</a:t>
            </a:r>
            <a:r>
              <a:rPr lang="hu-HU" sz="2400" dirty="0">
                <a:solidFill>
                  <a:srgbClr val="FF0000"/>
                </a:solidFill>
              </a:rPr>
              <a:t> and </a:t>
            </a:r>
          </a:p>
          <a:p>
            <a:r>
              <a:rPr lang="hu-HU" sz="2400" dirty="0">
                <a:solidFill>
                  <a:srgbClr val="FF0000"/>
                </a:solidFill>
              </a:rPr>
              <a:t>		</a:t>
            </a:r>
            <a:r>
              <a:rPr lang="hu-HU" sz="2400" dirty="0" err="1">
                <a:solidFill>
                  <a:srgbClr val="FF0000"/>
                </a:solidFill>
              </a:rPr>
              <a:t>on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both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sub-tests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(EDS and DCK);</a:t>
            </a:r>
            <a:r>
              <a:rPr lang="hu-HU" sz="2400" dirty="0">
                <a:solidFill>
                  <a:srgbClr val="FF0000"/>
                </a:solidFill>
              </a:rPr>
              <a:t>	</a:t>
            </a:r>
          </a:p>
          <a:p>
            <a:r>
              <a:rPr lang="hu-HU" sz="2400" dirty="0"/>
              <a:t>		</a:t>
            </a:r>
            <a:r>
              <a:rPr lang="hu-HU" sz="2400" dirty="0" err="1"/>
              <a:t>however</a:t>
            </a:r>
            <a:r>
              <a:rPr lang="hu-HU" sz="2400" dirty="0"/>
              <a:t>,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</a:t>
            </a:r>
            <a:r>
              <a:rPr lang="hu-HU" sz="2400" dirty="0" err="1"/>
              <a:t>size</a:t>
            </a:r>
            <a:r>
              <a:rPr lang="hu-HU" sz="2400" dirty="0"/>
              <a:t> of </a:t>
            </a:r>
            <a:r>
              <a:rPr lang="hu-HU" sz="2400" dirty="0" err="1"/>
              <a:t>intervention</a:t>
            </a:r>
            <a:r>
              <a:rPr lang="hu-HU" sz="2400" dirty="0"/>
              <a:t> is </a:t>
            </a:r>
            <a:r>
              <a:rPr lang="hu-HU" sz="2400" dirty="0" err="1"/>
              <a:t>exceeded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		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</a:t>
            </a:r>
            <a:r>
              <a:rPr lang="hu-HU" sz="2400" dirty="0" err="1"/>
              <a:t>sizes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following</a:t>
            </a:r>
            <a:r>
              <a:rPr lang="hu-HU" sz="2400" dirty="0"/>
              <a:t> </a:t>
            </a:r>
            <a:r>
              <a:rPr lang="hu-HU" sz="2400" dirty="0" err="1"/>
              <a:t>parameters</a:t>
            </a:r>
            <a:r>
              <a:rPr lang="hu-HU" sz="2400" dirty="0"/>
              <a:t>:</a:t>
            </a:r>
          </a:p>
          <a:p>
            <a:r>
              <a:rPr lang="hu-HU" sz="2400" dirty="0"/>
              <a:t>			</a:t>
            </a:r>
            <a:r>
              <a:rPr lang="hu-HU" sz="2400" dirty="0" err="1"/>
              <a:t>previous</a:t>
            </a:r>
            <a:r>
              <a:rPr lang="hu-HU" sz="2400" dirty="0"/>
              <a:t> </a:t>
            </a:r>
            <a:r>
              <a:rPr lang="hu-HU" sz="2400" dirty="0" err="1"/>
              <a:t>knowledge</a:t>
            </a:r>
            <a:r>
              <a:rPr lang="hu-HU" sz="2400" dirty="0"/>
              <a:t> (DCK </a:t>
            </a:r>
            <a:r>
              <a:rPr lang="hu-HU" sz="2400" dirty="0" err="1"/>
              <a:t>sub-test</a:t>
            </a:r>
            <a:r>
              <a:rPr lang="hu-HU" sz="2400" dirty="0"/>
              <a:t>)</a:t>
            </a:r>
          </a:p>
          <a:p>
            <a:r>
              <a:rPr lang="hu-HU" sz="2400" dirty="0"/>
              <a:t>			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 (EDS </a:t>
            </a:r>
            <a:r>
              <a:rPr lang="hu-HU" sz="2400" dirty="0" err="1"/>
              <a:t>sub-test</a:t>
            </a:r>
            <a:r>
              <a:rPr lang="hu-HU" sz="2400" dirty="0"/>
              <a:t>).</a:t>
            </a:r>
          </a:p>
          <a:p>
            <a:r>
              <a:rPr lang="hu-HU" sz="2400" dirty="0"/>
              <a:t>			</a:t>
            </a:r>
          </a:p>
          <a:p>
            <a:r>
              <a:rPr lang="hu-HU" sz="2400" dirty="0"/>
              <a:t>9</a:t>
            </a:r>
            <a:r>
              <a:rPr lang="hu-HU" sz="2400" baseline="30000" dirty="0"/>
              <a:t>th</a:t>
            </a:r>
            <a:r>
              <a:rPr lang="hu-HU" sz="2400" dirty="0"/>
              <a:t> </a:t>
            </a:r>
            <a:r>
              <a:rPr lang="hu-HU" sz="2400" dirty="0" err="1"/>
              <a:t>grade</a:t>
            </a:r>
            <a:r>
              <a:rPr lang="hu-HU" sz="2400" dirty="0"/>
              <a:t>:	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development</a:t>
            </a:r>
            <a:r>
              <a:rPr lang="hu-HU" sz="2400" dirty="0">
                <a:solidFill>
                  <a:srgbClr val="FF0000"/>
                </a:solidFill>
              </a:rPr>
              <a:t> of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experimental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groups</a:t>
            </a:r>
            <a:r>
              <a:rPr lang="hu-HU" sz="2400" dirty="0">
                <a:solidFill>
                  <a:srgbClr val="FF0000"/>
                </a:solidFill>
              </a:rPr>
              <a:t> (</a:t>
            </a:r>
            <a:r>
              <a:rPr lang="hu-HU" sz="2400" dirty="0" err="1">
                <a:solidFill>
                  <a:srgbClr val="FF0000"/>
                </a:solidFill>
              </a:rPr>
              <a:t>compared</a:t>
            </a:r>
            <a:r>
              <a:rPr lang="hu-HU" sz="2400" dirty="0">
                <a:solidFill>
                  <a:srgbClr val="FF0000"/>
                </a:solidFill>
              </a:rPr>
              <a:t> 		</a:t>
            </a:r>
            <a:r>
              <a:rPr lang="hu-HU" sz="2400" dirty="0" err="1">
                <a:solidFill>
                  <a:srgbClr val="FF0000"/>
                </a:solidFill>
              </a:rPr>
              <a:t>to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control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group</a:t>
            </a:r>
            <a:r>
              <a:rPr lang="hu-HU" sz="2400" dirty="0">
                <a:solidFill>
                  <a:srgbClr val="FF0000"/>
                </a:solidFill>
              </a:rPr>
              <a:t>) </a:t>
            </a:r>
            <a:r>
              <a:rPr lang="hu-HU" sz="2400" dirty="0" err="1">
                <a:solidFill>
                  <a:srgbClr val="FF0000"/>
                </a:solidFill>
              </a:rPr>
              <a:t>stopped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on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both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sub-tests</a:t>
            </a:r>
            <a:r>
              <a:rPr lang="hu-HU" sz="2400" dirty="0">
                <a:solidFill>
                  <a:srgbClr val="FF0000"/>
                </a:solidFill>
              </a:rPr>
              <a:t> and</a:t>
            </a:r>
            <a:r>
              <a:rPr lang="hu-HU" sz="2400" dirty="0"/>
              <a:t>		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both</a:t>
            </a:r>
            <a:r>
              <a:rPr lang="hu-HU" sz="2400" dirty="0"/>
              <a:t> </a:t>
            </a:r>
            <a:r>
              <a:rPr lang="hu-HU" sz="2400" dirty="0" err="1"/>
              <a:t>tests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following</a:t>
            </a:r>
            <a:r>
              <a:rPr lang="hu-HU" sz="2400" dirty="0"/>
              <a:t> </a:t>
            </a:r>
            <a:r>
              <a:rPr lang="hu-HU" sz="2400" dirty="0" err="1"/>
              <a:t>parameters</a:t>
            </a:r>
            <a:r>
              <a:rPr lang="hu-HU" sz="2400" dirty="0"/>
              <a:t> had more 			</a:t>
            </a:r>
            <a:r>
              <a:rPr lang="hu-HU" sz="2400" dirty="0" err="1"/>
              <a:t>influence</a:t>
            </a:r>
            <a:r>
              <a:rPr lang="hu-HU" sz="2400" dirty="0"/>
              <a:t>:</a:t>
            </a:r>
          </a:p>
          <a:p>
            <a:r>
              <a:rPr lang="hu-HU" sz="2400" dirty="0"/>
              <a:t>			</a:t>
            </a:r>
            <a:r>
              <a:rPr lang="hu-HU" sz="2400" dirty="0" err="1"/>
              <a:t>previous</a:t>
            </a:r>
            <a:r>
              <a:rPr lang="hu-HU" sz="2400" dirty="0"/>
              <a:t> </a:t>
            </a:r>
            <a:r>
              <a:rPr lang="hu-HU" sz="2400" dirty="0" err="1"/>
              <a:t>knowledge</a:t>
            </a:r>
            <a:endParaRPr lang="hu-HU" sz="2400" dirty="0"/>
          </a:p>
          <a:p>
            <a:r>
              <a:rPr lang="hu-HU" sz="2400" dirty="0"/>
              <a:t>			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6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4041" y="4766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dirty="0">
                <a:solidFill>
                  <a:srgbClr val="FF0000"/>
                </a:solidFill>
              </a:rPr>
              <a:t>The „</a:t>
            </a:r>
            <a:r>
              <a:rPr lang="hu-HU" sz="2400" dirty="0" err="1">
                <a:solidFill>
                  <a:srgbClr val="FF0000"/>
                </a:solidFill>
              </a:rPr>
              <a:t>enjoyment</a:t>
            </a:r>
            <a:r>
              <a:rPr lang="hu-HU" sz="2400" dirty="0">
                <a:solidFill>
                  <a:srgbClr val="FF0000"/>
                </a:solidFill>
              </a:rPr>
              <a:t> of </a:t>
            </a:r>
            <a:r>
              <a:rPr lang="hu-HU" sz="2400" dirty="0" err="1">
                <a:solidFill>
                  <a:srgbClr val="FF0000"/>
                </a:solidFill>
              </a:rPr>
              <a:t>subject</a:t>
            </a:r>
            <a:r>
              <a:rPr lang="hu-HU" sz="2400" dirty="0">
                <a:solidFill>
                  <a:srgbClr val="FF0000"/>
                </a:solidFill>
              </a:rPr>
              <a:t>” has </a:t>
            </a:r>
            <a:r>
              <a:rPr lang="hu-HU" sz="2400" dirty="0" err="1">
                <a:solidFill>
                  <a:srgbClr val="FF0000"/>
                </a:solidFill>
              </a:rPr>
              <a:t>decreased</a:t>
            </a:r>
            <a:r>
              <a:rPr lang="hu-HU" sz="2400" dirty="0">
                <a:solidFill>
                  <a:srgbClr val="FF0000"/>
                </a:solidFill>
              </a:rPr>
              <a:t> over </a:t>
            </a:r>
            <a:r>
              <a:rPr lang="hu-HU" sz="2400" dirty="0" err="1">
                <a:solidFill>
                  <a:srgbClr val="FF0000"/>
                </a:solidFill>
              </a:rPr>
              <a:t>time</a:t>
            </a:r>
            <a:r>
              <a:rPr lang="hu-HU" sz="2400" dirty="0"/>
              <a:t>,  </a:t>
            </a:r>
          </a:p>
          <a:p>
            <a:r>
              <a:rPr lang="hu-HU" sz="2400" dirty="0"/>
              <a:t>	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positive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intervention</a:t>
            </a:r>
            <a:r>
              <a:rPr lang="hu-HU" sz="2400" dirty="0"/>
              <a:t> </a:t>
            </a:r>
            <a:r>
              <a:rPr lang="hu-HU" sz="2400" dirty="0" err="1"/>
              <a:t>could</a:t>
            </a:r>
            <a:r>
              <a:rPr lang="hu-HU" sz="2400" dirty="0"/>
              <a:t> </a:t>
            </a:r>
            <a:r>
              <a:rPr lang="hu-HU" sz="2400" dirty="0" err="1"/>
              <a:t>only</a:t>
            </a:r>
            <a:r>
              <a:rPr lang="hu-HU" sz="2400" dirty="0"/>
              <a:t> be </a:t>
            </a:r>
            <a:r>
              <a:rPr lang="hu-HU" sz="2400" dirty="0" err="1"/>
              <a:t>detected</a:t>
            </a:r>
            <a:r>
              <a:rPr lang="hu-HU" sz="2400" dirty="0"/>
              <a:t> 	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7</a:t>
            </a:r>
            <a:r>
              <a:rPr lang="hu-HU" sz="2400" baseline="30000" dirty="0"/>
              <a:t>th</a:t>
            </a:r>
            <a:r>
              <a:rPr lang="hu-HU" sz="2400" dirty="0"/>
              <a:t> </a:t>
            </a:r>
            <a:r>
              <a:rPr lang="hu-HU" sz="2400" dirty="0" err="1"/>
              <a:t>grade</a:t>
            </a:r>
            <a:r>
              <a:rPr lang="hu-HU" sz="2400" dirty="0"/>
              <a:t> and</a:t>
            </a:r>
          </a:p>
          <a:p>
            <a:r>
              <a:rPr lang="hu-HU" sz="2400" dirty="0"/>
              <a:t>	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effects</a:t>
            </a:r>
            <a:r>
              <a:rPr lang="hu-HU" sz="2400" dirty="0"/>
              <a:t> of 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 and </a:t>
            </a:r>
            <a:r>
              <a:rPr lang="hu-HU" sz="2400" dirty="0" err="1"/>
              <a:t>previous</a:t>
            </a:r>
            <a:r>
              <a:rPr lang="hu-HU" sz="2400" dirty="0"/>
              <a:t> </a:t>
            </a:r>
            <a:r>
              <a:rPr lang="hu-HU" sz="2400" dirty="0" err="1"/>
              <a:t>knowledge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much</a:t>
            </a:r>
            <a:r>
              <a:rPr lang="hu-HU" sz="2400" dirty="0"/>
              <a:t> 	</a:t>
            </a:r>
            <a:r>
              <a:rPr lang="hu-HU" sz="2400" dirty="0" err="1"/>
              <a:t>stronger</a:t>
            </a:r>
            <a:r>
              <a:rPr lang="hu-HU" sz="2400" dirty="0"/>
              <a:t>. </a:t>
            </a:r>
            <a:endParaRPr lang="hu-HU" dirty="0"/>
          </a:p>
          <a:p>
            <a:pPr marL="342900" indent="-342900">
              <a:buFontTx/>
              <a:buChar char="-"/>
            </a:pPr>
            <a:r>
              <a:rPr lang="hu-HU" sz="2400" dirty="0" err="1">
                <a:solidFill>
                  <a:srgbClr val="FF0000"/>
                </a:solidFill>
              </a:rPr>
              <a:t>In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terms</a:t>
            </a:r>
            <a:r>
              <a:rPr lang="hu-HU" sz="2400" dirty="0">
                <a:solidFill>
                  <a:srgbClr val="FF0000"/>
                </a:solidFill>
              </a:rPr>
              <a:t> of „</a:t>
            </a:r>
            <a:r>
              <a:rPr lang="hu-HU" sz="2400" dirty="0" err="1">
                <a:solidFill>
                  <a:srgbClr val="FF0000"/>
                </a:solidFill>
              </a:rPr>
              <a:t>importance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of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experiments</a:t>
            </a:r>
            <a:r>
              <a:rPr lang="hu-HU" sz="2400" dirty="0">
                <a:solidFill>
                  <a:srgbClr val="FF0000"/>
                </a:solidFill>
              </a:rPr>
              <a:t>” </a:t>
            </a:r>
            <a:r>
              <a:rPr lang="hu-HU" sz="2400" dirty="0" err="1">
                <a:solidFill>
                  <a:srgbClr val="FF0000"/>
                </a:solidFill>
              </a:rPr>
              <a:t>there</a:t>
            </a:r>
            <a:r>
              <a:rPr lang="hu-HU" sz="2400" dirty="0">
                <a:solidFill>
                  <a:srgbClr val="FF0000"/>
                </a:solidFill>
              </a:rPr>
              <a:t> is a </a:t>
            </a:r>
            <a:r>
              <a:rPr lang="hu-HU" sz="2400" dirty="0" err="1">
                <a:solidFill>
                  <a:srgbClr val="FF0000"/>
                </a:solidFill>
              </a:rPr>
              <a:t>negative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change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in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7</a:t>
            </a:r>
            <a:r>
              <a:rPr lang="hu-HU" sz="2400" baseline="30000" dirty="0">
                <a:solidFill>
                  <a:srgbClr val="FF0000"/>
                </a:solidFill>
              </a:rPr>
              <a:t>th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grade</a:t>
            </a:r>
            <a:r>
              <a:rPr lang="hu-HU" sz="2400" dirty="0">
                <a:solidFill>
                  <a:srgbClr val="FF0000"/>
                </a:solidFill>
              </a:rPr>
              <a:t> and a </a:t>
            </a:r>
            <a:r>
              <a:rPr lang="hu-HU" sz="2400" dirty="0" err="1">
                <a:solidFill>
                  <a:srgbClr val="FF0000"/>
                </a:solidFill>
              </a:rPr>
              <a:t>positive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change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in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8</a:t>
            </a:r>
            <a:r>
              <a:rPr lang="hu-HU" sz="2400" baseline="30000" dirty="0">
                <a:solidFill>
                  <a:srgbClr val="FF0000"/>
                </a:solidFill>
              </a:rPr>
              <a:t>th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grade</a:t>
            </a:r>
            <a:r>
              <a:rPr lang="hu-HU" sz="2400" dirty="0"/>
              <a:t>, </a:t>
            </a:r>
          </a:p>
          <a:p>
            <a:r>
              <a:rPr lang="hu-HU" sz="2400" dirty="0"/>
              <a:t>	</a:t>
            </a:r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type</a:t>
            </a:r>
            <a:r>
              <a:rPr lang="hu-HU" sz="2400" dirty="0"/>
              <a:t> of </a:t>
            </a:r>
            <a:r>
              <a:rPr lang="hu-HU" sz="2400" dirty="0" err="1"/>
              <a:t>intervention</a:t>
            </a:r>
            <a:r>
              <a:rPr lang="hu-HU" sz="2400" dirty="0"/>
              <a:t> </a:t>
            </a:r>
            <a:r>
              <a:rPr lang="hu-HU" sz="2400" dirty="0" err="1"/>
              <a:t>only</a:t>
            </a:r>
            <a:r>
              <a:rPr lang="hu-HU" sz="2400" dirty="0"/>
              <a:t> had a </a:t>
            </a:r>
            <a:r>
              <a:rPr lang="hu-HU" sz="2400" dirty="0" err="1"/>
              <a:t>weak</a:t>
            </a:r>
            <a:r>
              <a:rPr lang="hu-HU" sz="2400" dirty="0"/>
              <a:t> </a:t>
            </a:r>
            <a:r>
              <a:rPr lang="hu-HU" sz="2400" dirty="0" err="1"/>
              <a:t>positive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</a:t>
            </a:r>
            <a:r>
              <a:rPr lang="hu-HU" sz="2400" dirty="0" err="1"/>
              <a:t>only</a:t>
            </a:r>
            <a:r>
              <a:rPr lang="hu-HU" sz="2400" dirty="0"/>
              <a:t> 	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7</a:t>
            </a:r>
            <a:r>
              <a:rPr lang="hu-HU" sz="2400" baseline="30000" dirty="0"/>
              <a:t>th</a:t>
            </a:r>
            <a:r>
              <a:rPr lang="hu-HU" sz="2400" dirty="0"/>
              <a:t> </a:t>
            </a:r>
            <a:r>
              <a:rPr lang="hu-HU" sz="2400" dirty="0" err="1"/>
              <a:t>grade</a:t>
            </a:r>
            <a:r>
              <a:rPr lang="hu-HU" sz="2400" dirty="0"/>
              <a:t> (Group 3, „</a:t>
            </a:r>
            <a:r>
              <a:rPr lang="hu-HU" sz="2400" dirty="0" err="1"/>
              <a:t>practical</a:t>
            </a:r>
            <a:r>
              <a:rPr lang="hu-HU" sz="2400" dirty="0"/>
              <a:t>”) and</a:t>
            </a:r>
          </a:p>
          <a:p>
            <a:r>
              <a:rPr lang="hu-HU" sz="2400" dirty="0"/>
              <a:t>	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effects</a:t>
            </a:r>
            <a:r>
              <a:rPr lang="hu-HU" sz="2400" dirty="0"/>
              <a:t> of 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ranking</a:t>
            </a:r>
            <a:r>
              <a:rPr lang="hu-HU" sz="2400" dirty="0"/>
              <a:t> and </a:t>
            </a:r>
            <a:r>
              <a:rPr lang="hu-HU" sz="2400" dirty="0" err="1"/>
              <a:t>previous</a:t>
            </a:r>
            <a:r>
              <a:rPr lang="hu-HU" sz="2400" dirty="0"/>
              <a:t> </a:t>
            </a:r>
            <a:r>
              <a:rPr lang="hu-HU" sz="2400" dirty="0" err="1"/>
              <a:t>knowledge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much</a:t>
            </a:r>
            <a:r>
              <a:rPr lang="hu-HU" sz="2400" dirty="0"/>
              <a:t> 	</a:t>
            </a:r>
            <a:r>
              <a:rPr lang="hu-HU" sz="2400" dirty="0" err="1"/>
              <a:t>stronger</a:t>
            </a:r>
            <a:r>
              <a:rPr lang="hu-HU" sz="2400" dirty="0"/>
              <a:t>.</a:t>
            </a:r>
            <a:endParaRPr lang="hu-HU" dirty="0"/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rgbClr val="FF0000"/>
                </a:solidFill>
              </a:rPr>
              <a:t>The ‚</a:t>
            </a:r>
            <a:r>
              <a:rPr lang="hu-HU" sz="2400" dirty="0" err="1">
                <a:solidFill>
                  <a:srgbClr val="FF0000"/>
                </a:solidFill>
              </a:rPr>
              <a:t>preference</a:t>
            </a:r>
            <a:r>
              <a:rPr lang="hu-HU" sz="2400" dirty="0">
                <a:solidFill>
                  <a:srgbClr val="FF0000"/>
                </a:solidFill>
              </a:rPr>
              <a:t> of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step-by-step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experiments</a:t>
            </a:r>
            <a:r>
              <a:rPr lang="hu-HU" sz="2400" dirty="0">
                <a:solidFill>
                  <a:srgbClr val="FF0000"/>
                </a:solidFill>
              </a:rPr>
              <a:t>’ has </a:t>
            </a:r>
            <a:r>
              <a:rPr lang="hu-HU" sz="2400" dirty="0" err="1">
                <a:solidFill>
                  <a:srgbClr val="FF0000"/>
                </a:solidFill>
              </a:rPr>
              <a:t>decreased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in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each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group</a:t>
            </a:r>
            <a:r>
              <a:rPr lang="hu-HU" sz="2400" dirty="0"/>
              <a:t>,</a:t>
            </a:r>
          </a:p>
          <a:p>
            <a:r>
              <a:rPr lang="hu-HU" sz="2400" dirty="0"/>
              <a:t>	</a:t>
            </a:r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intervention</a:t>
            </a:r>
            <a:r>
              <a:rPr lang="hu-HU" sz="2400" dirty="0"/>
              <a:t> </a:t>
            </a:r>
            <a:r>
              <a:rPr lang="hu-HU" sz="2400" dirty="0" err="1"/>
              <a:t>practically</a:t>
            </a:r>
            <a:r>
              <a:rPr lang="hu-HU" sz="2400" dirty="0"/>
              <a:t> </a:t>
            </a:r>
            <a:r>
              <a:rPr lang="hu-HU" sz="2400" dirty="0" err="1"/>
              <a:t>did</a:t>
            </a:r>
            <a:r>
              <a:rPr lang="hu-HU" sz="2400" dirty="0"/>
              <a:t>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any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this</a:t>
            </a:r>
            <a:r>
              <a:rPr lang="hu-HU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rgbClr val="FF0000"/>
                </a:solidFill>
              </a:rPr>
              <a:t>The </a:t>
            </a:r>
            <a:r>
              <a:rPr lang="hu-HU" sz="2400" dirty="0" err="1">
                <a:solidFill>
                  <a:srgbClr val="FF0000"/>
                </a:solidFill>
              </a:rPr>
              <a:t>grades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have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decreased</a:t>
            </a:r>
            <a:r>
              <a:rPr lang="hu-HU" sz="2400" dirty="0">
                <a:solidFill>
                  <a:srgbClr val="FF0000"/>
                </a:solidFill>
              </a:rPr>
              <a:t> over </a:t>
            </a:r>
            <a:r>
              <a:rPr lang="hu-HU" sz="2400" dirty="0" err="1">
                <a:solidFill>
                  <a:srgbClr val="FF0000"/>
                </a:solidFill>
              </a:rPr>
              <a:t>time</a:t>
            </a:r>
            <a:r>
              <a:rPr lang="hu-HU" sz="2400" dirty="0"/>
              <a:t>,</a:t>
            </a:r>
          </a:p>
          <a:p>
            <a:r>
              <a:rPr lang="hu-HU" sz="2400" dirty="0"/>
              <a:t>	</a:t>
            </a:r>
            <a:r>
              <a:rPr lang="hu-HU" sz="2400" dirty="0" err="1"/>
              <a:t>but</a:t>
            </a:r>
            <a:r>
              <a:rPr lang="hu-HU" sz="2400" dirty="0"/>
              <a:t> a bit less 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Group 3 („</a:t>
            </a:r>
            <a:r>
              <a:rPr lang="hu-HU" sz="2400" dirty="0" err="1"/>
              <a:t>practical</a:t>
            </a:r>
            <a:r>
              <a:rPr lang="hu-HU" sz="2400" dirty="0"/>
              <a:t>”), </a:t>
            </a:r>
            <a:r>
              <a:rPr lang="hu-HU" sz="2400" dirty="0" err="1"/>
              <a:t>although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of </a:t>
            </a:r>
            <a:r>
              <a:rPr lang="hu-HU" sz="2400" dirty="0" err="1"/>
              <a:t>school</a:t>
            </a:r>
            <a:r>
              <a:rPr lang="hu-HU" sz="2400" dirty="0"/>
              <a:t> 	</a:t>
            </a:r>
            <a:r>
              <a:rPr lang="hu-HU" sz="2400" dirty="0" err="1"/>
              <a:t>ranking</a:t>
            </a:r>
            <a:r>
              <a:rPr lang="hu-HU" sz="2400" dirty="0"/>
              <a:t> and </a:t>
            </a:r>
            <a:r>
              <a:rPr lang="hu-HU" sz="2400" dirty="0" err="1"/>
              <a:t>previous</a:t>
            </a:r>
            <a:r>
              <a:rPr lang="hu-HU" sz="2400" dirty="0"/>
              <a:t> </a:t>
            </a:r>
            <a:r>
              <a:rPr lang="hu-HU" sz="2400" dirty="0" err="1"/>
              <a:t>knowledge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got</a:t>
            </a:r>
            <a:r>
              <a:rPr lang="hu-HU" sz="2400" dirty="0"/>
              <a:t> a </a:t>
            </a:r>
            <a:r>
              <a:rPr lang="hu-HU" sz="2400" dirty="0" err="1"/>
              <a:t>determining</a:t>
            </a:r>
            <a:r>
              <a:rPr lang="hu-HU" sz="2400" dirty="0"/>
              <a:t> </a:t>
            </a:r>
            <a:r>
              <a:rPr lang="hu-HU" sz="2400" dirty="0" err="1"/>
              <a:t>effect</a:t>
            </a:r>
            <a:r>
              <a:rPr lang="hu-HU" sz="2400" dirty="0"/>
              <a:t>.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b="1" dirty="0"/>
              <a:t>VI.2. </a:t>
            </a:r>
            <a:r>
              <a:rPr lang="hu-HU" sz="3200" b="1" dirty="0" err="1"/>
              <a:t>Changes</a:t>
            </a:r>
            <a:r>
              <a:rPr lang="hu-HU" sz="3200" b="1" dirty="0"/>
              <a:t> of </a:t>
            </a:r>
            <a:r>
              <a:rPr lang="hu-HU" sz="3200" b="1" dirty="0" err="1"/>
              <a:t>attitudes</a:t>
            </a:r>
            <a:r>
              <a:rPr lang="hu-HU" sz="3200" b="1" dirty="0"/>
              <a:t> and </a:t>
            </a:r>
            <a:r>
              <a:rPr lang="hu-HU" sz="3200" b="1" dirty="0" err="1"/>
              <a:t>grades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378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+mn-lt"/>
              </a:rPr>
              <a:t>VI.3. International context of </a:t>
            </a:r>
            <a:r>
              <a:rPr lang="hu-HU" sz="2800" b="1" dirty="0" err="1">
                <a:latin typeface="+mn-lt"/>
              </a:rPr>
              <a:t>the</a:t>
            </a:r>
            <a:r>
              <a:rPr lang="hu-HU" sz="2800" b="1" dirty="0">
                <a:latin typeface="+mn-lt"/>
              </a:rPr>
              <a:t> </a:t>
            </a:r>
            <a:r>
              <a:rPr lang="hu-HU" sz="2800" b="1" dirty="0" err="1">
                <a:latin typeface="+mn-lt"/>
              </a:rPr>
              <a:t>results</a:t>
            </a:r>
            <a:r>
              <a:rPr lang="hu-HU" sz="2800" b="1" dirty="0">
                <a:latin typeface="+mn-lt"/>
              </a:rPr>
              <a:t/>
            </a:r>
            <a:br>
              <a:rPr lang="hu-HU" sz="2800" b="1" dirty="0">
                <a:latin typeface="+mn-lt"/>
              </a:rPr>
            </a:br>
            <a:endParaRPr lang="hu-HU" sz="2800" b="1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583" y="428178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John </a:t>
            </a:r>
            <a:r>
              <a:rPr lang="en-US" sz="2400" b="1" dirty="0"/>
              <a:t>Hattie</a:t>
            </a:r>
            <a:r>
              <a:rPr lang="hu-HU" sz="2400" b="1" dirty="0"/>
              <a:t>’s </a:t>
            </a:r>
            <a:r>
              <a:rPr lang="hu-HU" sz="2400" b="1" dirty="0" err="1"/>
              <a:t>book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Univ</a:t>
            </a:r>
            <a:r>
              <a:rPr lang="hu-HU" sz="2400" dirty="0"/>
              <a:t>. of Auckland, New </a:t>
            </a:r>
            <a:r>
              <a:rPr lang="hu-HU" sz="2400" dirty="0" err="1"/>
              <a:t>Zealand</a:t>
            </a:r>
            <a:r>
              <a:rPr lang="hu-HU" sz="2400" dirty="0"/>
              <a:t>): </a:t>
            </a:r>
            <a:r>
              <a:rPr lang="en-US" sz="2400" dirty="0">
                <a:hlinkClick r:id="rId2"/>
              </a:rPr>
              <a:t>Visible Learning: A synthesis of</a:t>
            </a:r>
            <a:r>
              <a:rPr lang="hu-HU" sz="2400" dirty="0">
                <a:hlinkClick r:id="rId2"/>
              </a:rPr>
              <a:t> </a:t>
            </a:r>
            <a:r>
              <a:rPr lang="en-US" sz="2400" dirty="0">
                <a:hlinkClick r:id="rId2"/>
              </a:rPr>
              <a:t>over 800 meta-analyses relating to achievement</a:t>
            </a:r>
            <a:endParaRPr lang="hu-HU" sz="2400" dirty="0"/>
          </a:p>
          <a:p>
            <a:r>
              <a:rPr lang="hu-HU" sz="2400" dirty="0" err="1"/>
              <a:t>Snook</a:t>
            </a:r>
            <a:r>
              <a:rPr lang="hu-HU" sz="2400" dirty="0"/>
              <a:t>, I. </a:t>
            </a:r>
            <a:r>
              <a:rPr lang="hu-HU" sz="2400" i="1" dirty="0" err="1"/>
              <a:t>et</a:t>
            </a:r>
            <a:r>
              <a:rPr lang="hu-HU" sz="2400" i="1" dirty="0"/>
              <a:t> </a:t>
            </a:r>
            <a:r>
              <a:rPr lang="hu-HU" sz="2400" i="1" dirty="0" err="1"/>
              <a:t>al</a:t>
            </a:r>
            <a:r>
              <a:rPr lang="hu-HU" sz="2400" i="1" dirty="0"/>
              <a:t>. </a:t>
            </a:r>
            <a:r>
              <a:rPr lang="hu-HU" sz="2400" dirty="0"/>
              <a:t>(</a:t>
            </a:r>
            <a:r>
              <a:rPr lang="hu-HU" sz="2400" dirty="0" err="1"/>
              <a:t>Massey</a:t>
            </a:r>
            <a:r>
              <a:rPr lang="hu-HU" sz="2400" dirty="0"/>
              <a:t> University)</a:t>
            </a:r>
            <a:r>
              <a:rPr lang="hu-HU" sz="2400" i="1" dirty="0"/>
              <a:t>: </a:t>
            </a:r>
            <a:r>
              <a:rPr lang="en-US" sz="2400" dirty="0">
                <a:hlinkClick r:id="rId3"/>
              </a:rPr>
              <a:t>Invisible Learnings? A Commentary on John</a:t>
            </a:r>
            <a:r>
              <a:rPr lang="hu-HU" sz="2400" dirty="0">
                <a:hlinkClick r:id="rId3"/>
              </a:rPr>
              <a:t> </a:t>
            </a:r>
            <a:r>
              <a:rPr lang="en-US" sz="2400" dirty="0">
                <a:hlinkClick r:id="rId3"/>
              </a:rPr>
              <a:t>Hattie’s book: Visible Learning: A synthesis of</a:t>
            </a:r>
            <a:r>
              <a:rPr lang="hu-HU" sz="2400" dirty="0">
                <a:hlinkClick r:id="rId3"/>
              </a:rPr>
              <a:t> </a:t>
            </a:r>
            <a:r>
              <a:rPr lang="en-US" sz="2400" dirty="0">
                <a:hlinkClick r:id="rId3"/>
              </a:rPr>
              <a:t>over 800 meta-analyses relating to achievement</a:t>
            </a:r>
            <a:r>
              <a:rPr lang="hu-HU" sz="2400" dirty="0">
                <a:hlinkClick r:id="rId3"/>
              </a:rPr>
              <a:t>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The </a:t>
            </a:r>
            <a:r>
              <a:rPr lang="hu-HU" sz="2400" b="1" dirty="0" err="1">
                <a:solidFill>
                  <a:srgbClr val="FF0000"/>
                </a:solidFill>
              </a:rPr>
              <a:t>socioeconomic</a:t>
            </a:r>
            <a:r>
              <a:rPr lang="hu-HU" sz="2400" b="1" dirty="0">
                <a:solidFill>
                  <a:srgbClr val="FF0000"/>
                </a:solidFill>
              </a:rPr>
              <a:t> status has </a:t>
            </a:r>
            <a:r>
              <a:rPr lang="hu-HU" sz="2400" b="1" dirty="0" err="1">
                <a:solidFill>
                  <a:srgbClr val="FF0000"/>
                </a:solidFill>
              </a:rPr>
              <a:t>got</a:t>
            </a:r>
            <a:r>
              <a:rPr lang="hu-HU" sz="2400" b="1" dirty="0">
                <a:solidFill>
                  <a:srgbClr val="FF0000"/>
                </a:solidFill>
              </a:rPr>
              <a:t> a </a:t>
            </a:r>
            <a:r>
              <a:rPr lang="hu-HU" sz="2400" b="1" dirty="0" err="1">
                <a:solidFill>
                  <a:srgbClr val="FF0000"/>
                </a:solidFill>
              </a:rPr>
              <a:t>determining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effect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(p.6.):</a:t>
            </a:r>
          </a:p>
          <a:p>
            <a:r>
              <a:rPr lang="hu-HU" sz="2400" dirty="0"/>
              <a:t>„</a:t>
            </a:r>
            <a:r>
              <a:rPr lang="en-US" sz="2400" i="1" dirty="0"/>
              <a:t>These studies typically find that most of the variance comes from the</a:t>
            </a:r>
          </a:p>
          <a:p>
            <a:r>
              <a:rPr lang="en-US" sz="2400" i="1" dirty="0"/>
              <a:t>social variables and only a small part from the school (including the teachers).</a:t>
            </a:r>
            <a:r>
              <a:rPr lang="hu-HU" sz="24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The </a:t>
            </a:r>
            <a:r>
              <a:rPr lang="hu-HU" sz="2400" b="1" dirty="0" err="1">
                <a:solidFill>
                  <a:srgbClr val="FF0000"/>
                </a:solidFill>
              </a:rPr>
              <a:t>teacher’s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effect</a:t>
            </a:r>
            <a:r>
              <a:rPr lang="hu-HU" sz="2400" b="1" dirty="0">
                <a:solidFill>
                  <a:srgbClr val="FF0000"/>
                </a:solidFill>
              </a:rPr>
              <a:t> is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most </a:t>
            </a:r>
            <a:r>
              <a:rPr lang="hu-HU" sz="2400" b="1" dirty="0" err="1">
                <a:solidFill>
                  <a:srgbClr val="FF0000"/>
                </a:solidFill>
              </a:rPr>
              <a:t>important</a:t>
            </a:r>
            <a:r>
              <a:rPr lang="hu-HU" sz="2400" b="1" dirty="0">
                <a:solidFill>
                  <a:srgbClr val="FF0000"/>
                </a:solidFill>
              </a:rPr>
              <a:t> in </a:t>
            </a:r>
            <a:r>
              <a:rPr lang="hu-HU" sz="2400" b="1" dirty="0" err="1">
                <a:solidFill>
                  <a:srgbClr val="FF0000"/>
                </a:solidFill>
              </a:rPr>
              <a:t>the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school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(p.7.):  </a:t>
            </a:r>
          </a:p>
          <a:p>
            <a:r>
              <a:rPr lang="hu-HU" sz="2400" dirty="0"/>
              <a:t>„…</a:t>
            </a:r>
            <a:r>
              <a:rPr lang="en-US" sz="2400" i="1" dirty="0"/>
              <a:t>the teacher is the</a:t>
            </a:r>
            <a:r>
              <a:rPr lang="hu-HU" sz="2400" i="1" dirty="0"/>
              <a:t> </a:t>
            </a:r>
            <a:r>
              <a:rPr lang="en-US" sz="2400" i="1" dirty="0"/>
              <a:t>most important variable, that is, more important than the principal, the curriculum, the</a:t>
            </a:r>
            <a:r>
              <a:rPr lang="hu-HU" sz="2400" i="1" dirty="0"/>
              <a:t> </a:t>
            </a:r>
            <a:r>
              <a:rPr lang="en-US" sz="2400" i="1" dirty="0"/>
              <a:t>school size or the policies</a:t>
            </a:r>
            <a:r>
              <a:rPr lang="en-US" sz="2400" dirty="0"/>
              <a:t>.</a:t>
            </a:r>
            <a:r>
              <a:rPr lang="hu-HU" sz="2400" dirty="0"/>
              <a:t>”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</a:rPr>
              <a:t>ALL OF THESE DO NOT EXCUSE US FROM TRYING HARD TO FIND EFFECTIVE TEACHING AND LEARNING METHODS!</a:t>
            </a:r>
            <a:endParaRPr lang="hu-HU" sz="2400" b="1" dirty="0"/>
          </a:p>
          <a:p>
            <a:r>
              <a:rPr lang="hu-HU" sz="2400" b="1" dirty="0">
                <a:hlinkClick r:id="rId4"/>
              </a:rPr>
              <a:t>Video </a:t>
            </a:r>
            <a:r>
              <a:rPr lang="hu-HU" sz="2400" b="1" dirty="0" err="1">
                <a:hlinkClick r:id="rId4"/>
              </a:rPr>
              <a:t>interview</a:t>
            </a:r>
            <a:r>
              <a:rPr lang="hu-HU" sz="2400" b="1" dirty="0">
                <a:hlinkClick r:id="rId4"/>
              </a:rPr>
              <a:t> </a:t>
            </a:r>
            <a:r>
              <a:rPr lang="hu-HU" sz="2400" b="1" dirty="0" err="1">
                <a:hlinkClick r:id="rId4"/>
              </a:rPr>
              <a:t>with</a:t>
            </a:r>
            <a:r>
              <a:rPr lang="hu-HU" sz="2400" b="1" dirty="0">
                <a:hlinkClick r:id="rId4"/>
              </a:rPr>
              <a:t> Prof. John </a:t>
            </a:r>
            <a:r>
              <a:rPr lang="hu-HU" sz="2400" b="1" dirty="0" err="1">
                <a:hlinkClick r:id="rId4"/>
              </a:rPr>
              <a:t>Hattie</a:t>
            </a: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The </a:t>
            </a:r>
            <a:r>
              <a:rPr lang="hu-HU" sz="2400" dirty="0" err="1">
                <a:solidFill>
                  <a:srgbClr val="FF0000"/>
                </a:solidFill>
              </a:rPr>
              <a:t>reason</a:t>
            </a:r>
            <a:r>
              <a:rPr lang="hu-HU" sz="2400" dirty="0">
                <a:solidFill>
                  <a:srgbClr val="FF0000"/>
                </a:solidFill>
              </a:rPr>
              <a:t> of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modest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effect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size</a:t>
            </a:r>
            <a:r>
              <a:rPr lang="hu-HU" sz="2400" dirty="0">
                <a:solidFill>
                  <a:srgbClr val="FF0000"/>
                </a:solidFill>
              </a:rPr>
              <a:t> of </a:t>
            </a:r>
            <a:r>
              <a:rPr lang="hu-HU" sz="2400" dirty="0" err="1">
                <a:solidFill>
                  <a:srgbClr val="FF0000"/>
                </a:solidFill>
              </a:rPr>
              <a:t>inquiry-based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learning</a:t>
            </a:r>
            <a:r>
              <a:rPr lang="hu-HU" sz="2400" dirty="0">
                <a:solidFill>
                  <a:srgbClr val="FF0000"/>
                </a:solidFill>
              </a:rPr>
              <a:t> is </a:t>
            </a:r>
            <a:r>
              <a:rPr lang="hu-HU" sz="2400" dirty="0" err="1">
                <a:solidFill>
                  <a:srgbClr val="FF0000"/>
                </a:solidFill>
              </a:rPr>
              <a:t>that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it</a:t>
            </a:r>
            <a:r>
              <a:rPr lang="hu-HU" sz="2400" b="1" dirty="0">
                <a:solidFill>
                  <a:srgbClr val="FF0000"/>
                </a:solidFill>
              </a:rPr>
              <a:t> is </a:t>
            </a:r>
            <a:r>
              <a:rPr lang="hu-HU" sz="2400" b="1" dirty="0" err="1">
                <a:solidFill>
                  <a:srgbClr val="FF0000"/>
                </a:solidFill>
              </a:rPr>
              <a:t>applied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too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early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rgbClr val="FF0000"/>
                </a:solidFill>
              </a:rPr>
              <a:t>(</a:t>
            </a:r>
            <a:r>
              <a:rPr lang="hu-HU" sz="2400" dirty="0" err="1">
                <a:solidFill>
                  <a:srgbClr val="FF0000"/>
                </a:solidFill>
              </a:rPr>
              <a:t>first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preliminary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knowledge</a:t>
            </a:r>
            <a:r>
              <a:rPr lang="hu-HU" sz="2400" dirty="0">
                <a:solidFill>
                  <a:srgbClr val="FF0000"/>
                </a:solidFill>
              </a:rPr>
              <a:t> is </a:t>
            </a:r>
            <a:r>
              <a:rPr lang="hu-HU" sz="2400" dirty="0" err="1">
                <a:solidFill>
                  <a:srgbClr val="FF0000"/>
                </a:solidFill>
              </a:rPr>
              <a:t>needed</a:t>
            </a:r>
            <a:r>
              <a:rPr lang="hu-HU" sz="2400" dirty="0">
                <a:solidFill>
                  <a:srgbClr val="FF0000"/>
                </a:solidFill>
              </a:rPr>
              <a:t>).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9" y="5251479"/>
            <a:ext cx="3306445" cy="160652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99" y="-15788"/>
            <a:ext cx="3076638" cy="17282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57" y="3082875"/>
            <a:ext cx="3649445" cy="2052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34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8" y="43111"/>
            <a:ext cx="3379305" cy="5143500"/>
          </a:xfrm>
        </p:spPr>
        <p:txBody>
          <a:bodyPr/>
          <a:lstStyle/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funded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 </a:t>
            </a:r>
            <a:r>
              <a:rPr lang="hu-HU" dirty="0" err="1"/>
              <a:t>Pedagogy</a:t>
            </a:r>
            <a:r>
              <a:rPr lang="hu-HU" dirty="0"/>
              <a:t> Research Program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Academy</a:t>
            </a:r>
            <a:r>
              <a:rPr lang="hu-HU" dirty="0"/>
              <a:t> of Sciences.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err="1"/>
              <a:t>Many</a:t>
            </a:r>
            <a:r>
              <a:rPr lang="hu-HU" sz="2000" dirty="0"/>
              <a:t> </a:t>
            </a:r>
            <a:r>
              <a:rPr lang="hu-HU" sz="2000" dirty="0" err="1"/>
              <a:t>thanks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colleagues</a:t>
            </a:r>
            <a:r>
              <a:rPr lang="hu-HU" sz="2000" dirty="0"/>
              <a:t> and </a:t>
            </a:r>
            <a:r>
              <a:rPr lang="hu-HU" sz="2000" dirty="0" err="1"/>
              <a:t>students</a:t>
            </a:r>
            <a:r>
              <a:rPr lang="hu-HU" sz="2000" dirty="0"/>
              <a:t>’ </a:t>
            </a:r>
            <a:r>
              <a:rPr lang="hu-HU" sz="2000" dirty="0" err="1"/>
              <a:t>work</a:t>
            </a:r>
            <a:r>
              <a:rPr lang="hu-HU" sz="2000" dirty="0"/>
              <a:t>.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Website: </a:t>
            </a:r>
            <a:r>
              <a:rPr lang="hu-HU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http://ttomc.elte.hu/publications/90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E-mail: luca@chem.elte.hu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" y="4916125"/>
            <a:ext cx="3488934" cy="195983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-15788"/>
            <a:ext cx="2747797" cy="206084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94" y="1642696"/>
            <a:ext cx="2277137" cy="17078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46" y="1484784"/>
            <a:ext cx="2578671" cy="19340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8" y="4882942"/>
            <a:ext cx="2598818" cy="194911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10" y="4713242"/>
            <a:ext cx="1583865" cy="211105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54" y="1506053"/>
            <a:ext cx="2196540" cy="29287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76" y="3434539"/>
            <a:ext cx="3245014" cy="18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Cím 1">
            <a:extLst>
              <a:ext uri="{FF2B5EF4-FFF2-40B4-BE49-F238E27FC236}">
                <a16:creationId xmlns:a16="http://schemas.microsoft.com/office/drawing/2014/main" xmlns="" id="{86B3E5A6-C6B8-4092-8D78-3AFA3FA0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99" y="260648"/>
            <a:ext cx="6930801" cy="748085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THANK YOU FOR YOUR ATTENTION!</a:t>
            </a:r>
            <a:endParaRPr lang="en-US" altLang="en-US" sz="3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0227" name="Kép helye 2">
            <a:extLst>
              <a:ext uri="{FF2B5EF4-FFF2-40B4-BE49-F238E27FC236}">
                <a16:creationId xmlns:a16="http://schemas.microsoft.com/office/drawing/2014/main" xmlns="" id="{5D52E047-9863-451C-B3CE-E1072096F2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6145"/>
          <a:stretch>
            <a:fillRect/>
          </a:stretch>
        </p:blipFill>
        <p:spPr>
          <a:xfrm>
            <a:off x="1" y="1499662"/>
            <a:ext cx="9143999" cy="5347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I.1.Inquiry-based </a:t>
            </a:r>
            <a:r>
              <a:rPr lang="hu-HU" sz="2800" b="1" dirty="0" err="1" smtClean="0"/>
              <a:t>science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education</a:t>
            </a:r>
            <a:r>
              <a:rPr lang="hu-HU" sz="2800" b="1" dirty="0" smtClean="0"/>
              <a:t> is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solution</a:t>
            </a:r>
            <a:r>
              <a:rPr lang="hu-HU" sz="2800" b="1" dirty="0" smtClean="0"/>
              <a:t> of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problems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in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teaching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science</a:t>
            </a:r>
            <a:r>
              <a:rPr lang="hu-HU" sz="2800" b="1" dirty="0" smtClean="0">
                <a:highlight>
                  <a:srgbClr val="FFFF00"/>
                </a:highlight>
              </a:rPr>
              <a:t>!(?)</a:t>
            </a:r>
            <a:r>
              <a:rPr lang="hu-HU" sz="2800" b="1" dirty="0" smtClean="0"/>
              <a:t> 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887" y="914348"/>
            <a:ext cx="9144000" cy="573325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 err="1" smtClean="0"/>
              <a:t>PISA-Schock</a:t>
            </a:r>
            <a:r>
              <a:rPr lang="hu-HU" sz="2400" b="1" dirty="0" smtClean="0"/>
              <a:t> </a:t>
            </a:r>
            <a:r>
              <a:rPr lang="hu-HU" sz="2400" dirty="0" smtClean="0"/>
              <a:t>(2006)</a:t>
            </a:r>
          </a:p>
          <a:p>
            <a:pPr>
              <a:spcAft>
                <a:spcPts val="1200"/>
              </a:spcAft>
            </a:pPr>
            <a:r>
              <a:rPr lang="hu-HU" sz="2400" b="1" dirty="0" smtClean="0"/>
              <a:t>„</a:t>
            </a:r>
            <a:r>
              <a:rPr lang="hu-HU" sz="2400" b="1" dirty="0" err="1" smtClean="0"/>
              <a:t>Rocard</a:t>
            </a:r>
            <a:r>
              <a:rPr lang="hu-HU" sz="2400" b="1" dirty="0" smtClean="0"/>
              <a:t> </a:t>
            </a:r>
            <a:r>
              <a:rPr lang="hu-HU" sz="2400" b="1" dirty="0" err="1"/>
              <a:t>report</a:t>
            </a:r>
            <a:r>
              <a:rPr lang="hu-HU" sz="2400" b="1" dirty="0"/>
              <a:t>” </a:t>
            </a:r>
            <a:r>
              <a:rPr lang="hu-HU" sz="2400" dirty="0"/>
              <a:t>(2007)</a:t>
            </a:r>
            <a:r>
              <a:rPr lang="hu-HU" sz="2400" baseline="30000" dirty="0"/>
              <a:t>1</a:t>
            </a:r>
            <a:r>
              <a:rPr lang="hu-HU" sz="2400" b="1" dirty="0"/>
              <a:t>: </a:t>
            </a:r>
            <a:r>
              <a:rPr lang="hu-HU" sz="2400" b="1" dirty="0" err="1" smtClean="0"/>
              <a:t>suggested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solution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problems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of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teaching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science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</a:t>
            </a:r>
            <a:r>
              <a:rPr lang="hu-HU" sz="2400" b="1" dirty="0" smtClean="0"/>
              <a:t> Europe: </a:t>
            </a:r>
            <a:r>
              <a:rPr lang="hu-HU" altLang="hu-HU" sz="2400" dirty="0" smtClean="0"/>
              <a:t>„</a:t>
            </a:r>
            <a:r>
              <a:rPr lang="en-US" altLang="hu-HU" sz="2400" b="1" dirty="0">
                <a:solidFill>
                  <a:srgbClr val="FF0000"/>
                </a:solidFill>
              </a:rPr>
              <a:t>inquiry based science education</a:t>
            </a:r>
            <a:r>
              <a:rPr lang="hu-HU" altLang="hu-HU" sz="2400" dirty="0"/>
              <a:t>”, </a:t>
            </a:r>
            <a:r>
              <a:rPr lang="hu-HU" altLang="hu-HU" sz="2400" dirty="0" smtClean="0"/>
              <a:t>IBSE</a:t>
            </a:r>
            <a:endParaRPr lang="hu-HU" altLang="hu-HU" sz="2400" b="1" dirty="0"/>
          </a:p>
          <a:p>
            <a:pPr>
              <a:spcAft>
                <a:spcPts val="1200"/>
              </a:spcAft>
            </a:pPr>
            <a:r>
              <a:rPr lang="hu-HU" sz="2400" dirty="0" smtClean="0"/>
              <a:t>2008: a </a:t>
            </a:r>
            <a:r>
              <a:rPr lang="hu-HU" sz="2400" dirty="0" err="1" smtClean="0"/>
              <a:t>national</a:t>
            </a:r>
            <a:r>
              <a:rPr lang="hu-HU" sz="2400" dirty="0" smtClean="0"/>
              <a:t> </a:t>
            </a:r>
            <a:r>
              <a:rPr lang="hu-HU" sz="2400" dirty="0" err="1" smtClean="0"/>
              <a:t>committee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Hungary </a:t>
            </a:r>
            <a:r>
              <a:rPr lang="hu-HU" sz="2400" dirty="0" err="1" smtClean="0"/>
              <a:t>concerning</a:t>
            </a:r>
            <a:r>
              <a:rPr lang="hu-HU" sz="2400" dirty="0" smtClean="0"/>
              <a:t> </a:t>
            </a:r>
            <a:r>
              <a:rPr lang="hu-HU" sz="2400" dirty="0" err="1" smtClean="0"/>
              <a:t>science</a:t>
            </a:r>
            <a:r>
              <a:rPr lang="hu-HU" sz="2400" dirty="0" smtClean="0"/>
              <a:t> </a:t>
            </a:r>
            <a:r>
              <a:rPr lang="hu-HU" sz="2400" dirty="0" err="1" smtClean="0"/>
              <a:t>education</a:t>
            </a:r>
            <a:r>
              <a:rPr lang="hu-HU" sz="2400" dirty="0" smtClean="0"/>
              <a:t>.</a:t>
            </a:r>
            <a:endParaRPr lang="hu-HU" sz="2400" dirty="0"/>
          </a:p>
          <a:p>
            <a:pPr>
              <a:spcAft>
                <a:spcPts val="1200"/>
              </a:spcAft>
            </a:pPr>
            <a:r>
              <a:rPr lang="hu-HU" altLang="hu-HU" sz="2400" b="1" dirty="0" smtClean="0"/>
              <a:t>Framework </a:t>
            </a:r>
            <a:r>
              <a:rPr lang="hu-HU" altLang="hu-HU" sz="2400" b="1" dirty="0" err="1" smtClean="0"/>
              <a:t>programmes</a:t>
            </a:r>
            <a:r>
              <a:rPr lang="hu-HU" altLang="hu-HU" sz="2400" b="1" dirty="0" smtClean="0"/>
              <a:t> of </a:t>
            </a:r>
            <a:r>
              <a:rPr lang="hu-HU" altLang="hu-HU" sz="2400" b="1" dirty="0" err="1" smtClean="0"/>
              <a:t>the</a:t>
            </a:r>
            <a:r>
              <a:rPr lang="hu-HU" altLang="hu-HU" sz="2400" b="1" dirty="0" smtClean="0"/>
              <a:t> European Union (FP6 and </a:t>
            </a:r>
            <a:r>
              <a:rPr lang="hu-HU" altLang="hu-HU" sz="2400" b="1" dirty="0" smtClean="0"/>
              <a:t>FP7): 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Min</a:t>
            </a:r>
            <a:r>
              <a:rPr lang="hu-HU" altLang="hu-HU" sz="2400" b="1" dirty="0">
                <a:solidFill>
                  <a:srgbClr val="FF0000"/>
                </a:solidFill>
              </a:rPr>
              <a:t>. 2 </a:t>
            </a:r>
            <a:r>
              <a:rPr lang="hu-HU" altLang="hu-HU" sz="2400" b="1" dirty="0" err="1" smtClean="0">
                <a:solidFill>
                  <a:srgbClr val="FF0000"/>
                </a:solidFill>
              </a:rPr>
              <a:t>million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</a:rPr>
              <a:t>€ 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/project</a:t>
            </a:r>
            <a:r>
              <a:rPr lang="hu-HU" altLang="hu-HU" sz="2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! </a:t>
            </a:r>
            <a:r>
              <a:rPr lang="hu-HU" altLang="hu-HU" sz="2400" dirty="0" smtClean="0"/>
              <a:t>(PRIMAS, Fibonacci, Mind </a:t>
            </a:r>
            <a:r>
              <a:rPr lang="hu-HU" altLang="hu-HU" sz="2400" dirty="0" err="1"/>
              <a:t>the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Gap</a:t>
            </a:r>
            <a:r>
              <a:rPr lang="hu-HU" altLang="hu-HU" sz="2400" dirty="0"/>
              <a:t>, </a:t>
            </a:r>
            <a:r>
              <a:rPr lang="hu-HU" altLang="hu-HU" sz="2400" dirty="0" smtClean="0"/>
              <a:t>STEAM etc.)</a:t>
            </a:r>
            <a:endParaRPr lang="hu-HU" altLang="hu-HU" sz="2400" dirty="0"/>
          </a:p>
          <a:p>
            <a:pPr>
              <a:spcAft>
                <a:spcPts val="1200"/>
              </a:spcAft>
            </a:pPr>
            <a:r>
              <a:rPr lang="hu-HU" altLang="hu-HU" sz="2400" b="1" dirty="0" smtClean="0"/>
              <a:t>Vast </a:t>
            </a:r>
            <a:r>
              <a:rPr lang="hu-HU" altLang="hu-HU" sz="2400" b="1" dirty="0" err="1" smtClean="0"/>
              <a:t>amount</a:t>
            </a:r>
            <a:r>
              <a:rPr lang="hu-HU" altLang="hu-HU" sz="2400" b="1" dirty="0" smtClean="0"/>
              <a:t> of </a:t>
            </a:r>
            <a:r>
              <a:rPr lang="hu-HU" altLang="hu-HU" sz="2400" b="1" dirty="0" err="1" smtClean="0"/>
              <a:t>literature</a:t>
            </a:r>
            <a:r>
              <a:rPr lang="hu-HU" altLang="hu-HU" sz="2400" b="1" dirty="0" smtClean="0"/>
              <a:t>: 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Is </a:t>
            </a:r>
            <a:r>
              <a:rPr lang="hu-HU" altLang="hu-HU" sz="2400" b="1" dirty="0" err="1" smtClean="0">
                <a:solidFill>
                  <a:srgbClr val="FF0000"/>
                </a:solidFill>
              </a:rPr>
              <a:t>it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FF0000"/>
                </a:solidFill>
              </a:rPr>
              <a:t>effective</a:t>
            </a:r>
            <a:r>
              <a:rPr lang="hu-HU" altLang="hu-HU" sz="2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?</a:t>
            </a:r>
            <a:r>
              <a:rPr lang="hu-HU" altLang="hu-HU" sz="2400" b="1" baseline="30000" dirty="0" smtClean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endParaRPr lang="hu-HU" altLang="hu-HU" sz="24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400" b="1" dirty="0" err="1" smtClean="0"/>
              <a:t>Hungarian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reality</a:t>
            </a:r>
            <a:r>
              <a:rPr lang="hu-HU" sz="2400" b="1" dirty="0" smtClean="0"/>
              <a:t>: </a:t>
            </a:r>
            <a:r>
              <a:rPr lang="hu-HU" sz="2400" b="1" dirty="0" smtClean="0">
                <a:solidFill>
                  <a:srgbClr val="FF0000"/>
                </a:solidFill>
              </a:rPr>
              <a:t>Is </a:t>
            </a:r>
            <a:r>
              <a:rPr lang="hu-HU" sz="2400" b="1" dirty="0" err="1" smtClean="0">
                <a:solidFill>
                  <a:srgbClr val="FF0000"/>
                </a:solidFill>
              </a:rPr>
              <a:t>it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realistic</a:t>
            </a:r>
            <a:r>
              <a:rPr lang="hu-HU" sz="2400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?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Lack</a:t>
            </a:r>
            <a:r>
              <a:rPr lang="hu-HU" sz="2400" dirty="0" smtClean="0"/>
              <a:t> of </a:t>
            </a:r>
            <a:r>
              <a:rPr lang="hu-HU" sz="2400" dirty="0" err="1" smtClean="0"/>
              <a:t>time</a:t>
            </a:r>
            <a:r>
              <a:rPr lang="hu-HU" sz="2400" dirty="0" smtClean="0"/>
              <a:t>, </a:t>
            </a:r>
            <a:r>
              <a:rPr lang="hu-HU" sz="2400" dirty="0" err="1" smtClean="0"/>
              <a:t>assisstance</a:t>
            </a:r>
            <a:r>
              <a:rPr lang="hu-HU" sz="2400" dirty="0" smtClean="0"/>
              <a:t>, </a:t>
            </a:r>
            <a:r>
              <a:rPr lang="hu-HU" sz="2400" dirty="0" err="1" smtClean="0"/>
              <a:t>materials</a:t>
            </a:r>
            <a:r>
              <a:rPr lang="hu-HU" sz="2400" dirty="0" smtClean="0"/>
              <a:t> and </a:t>
            </a:r>
            <a:r>
              <a:rPr lang="hu-HU" sz="2400" dirty="0" err="1" smtClean="0"/>
              <a:t>equipment</a:t>
            </a:r>
            <a:r>
              <a:rPr lang="hu-HU" sz="2400" dirty="0" smtClean="0"/>
              <a:t>, </a:t>
            </a:r>
            <a:r>
              <a:rPr lang="hu-HU" sz="2400" dirty="0" err="1" smtClean="0"/>
              <a:t>tried</a:t>
            </a:r>
            <a:r>
              <a:rPr lang="hu-HU" sz="2400" dirty="0" smtClean="0"/>
              <a:t> </a:t>
            </a:r>
            <a:r>
              <a:rPr lang="hu-HU" sz="2400" dirty="0" err="1" smtClean="0"/>
              <a:t>and</a:t>
            </a:r>
            <a:r>
              <a:rPr lang="hu-HU" sz="2400" dirty="0" smtClean="0"/>
              <a:t> tested </a:t>
            </a:r>
            <a:r>
              <a:rPr lang="hu-HU" sz="2400" dirty="0" err="1" smtClean="0"/>
              <a:t>student</a:t>
            </a:r>
            <a:r>
              <a:rPr lang="hu-HU" sz="2400" dirty="0" smtClean="0"/>
              <a:t> </a:t>
            </a:r>
            <a:r>
              <a:rPr lang="hu-HU" sz="2400" dirty="0" err="1" smtClean="0"/>
              <a:t>sheets</a:t>
            </a:r>
            <a:r>
              <a:rPr lang="hu-HU" sz="2400" dirty="0" smtClean="0"/>
              <a:t>, </a:t>
            </a:r>
            <a:r>
              <a:rPr lang="hu-HU" sz="2400" dirty="0" err="1" smtClean="0"/>
              <a:t>necessary</a:t>
            </a:r>
            <a:r>
              <a:rPr lang="hu-HU" sz="2400" dirty="0" smtClean="0"/>
              <a:t> </a:t>
            </a:r>
            <a:r>
              <a:rPr lang="hu-HU" sz="2400" dirty="0" err="1" smtClean="0"/>
              <a:t>in-service</a:t>
            </a:r>
            <a:r>
              <a:rPr lang="hu-HU" sz="2400" dirty="0" smtClean="0"/>
              <a:t> </a:t>
            </a:r>
            <a:r>
              <a:rPr lang="hu-HU" sz="2400" dirty="0" err="1" smtClean="0"/>
              <a:t>teacher</a:t>
            </a:r>
            <a:r>
              <a:rPr lang="hu-HU" sz="2400" dirty="0" smtClean="0"/>
              <a:t> </a:t>
            </a:r>
            <a:r>
              <a:rPr lang="hu-HU" sz="2400" dirty="0" err="1" smtClean="0"/>
              <a:t>cources</a:t>
            </a:r>
            <a:r>
              <a:rPr lang="hu-HU" sz="2400" dirty="0" smtClean="0"/>
              <a:t> etc.)</a:t>
            </a:r>
            <a:endParaRPr lang="hu-HU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000" baseline="30000" dirty="0"/>
              <a:t>1 </a:t>
            </a:r>
            <a:r>
              <a:rPr lang="hu-HU" sz="2000" baseline="30000" dirty="0">
                <a:hlinkClick r:id="rId2"/>
              </a:rPr>
              <a:t>https://ec.europa.eu/research/science-society/document_library/pdf_06/report-rocard-on-science-education_en.pdf</a:t>
            </a:r>
            <a:r>
              <a:rPr lang="hu-HU" sz="2000" baseline="30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altLang="hu-HU" sz="1800" baseline="30000" dirty="0"/>
              <a:t>2 </a:t>
            </a:r>
            <a:r>
              <a:rPr lang="hu-HU" altLang="hu-HU" sz="1800" dirty="0"/>
              <a:t>Pl. </a:t>
            </a:r>
            <a:r>
              <a:rPr lang="en-GB" sz="1800" dirty="0"/>
              <a:t>Kirschner, P. A., </a:t>
            </a:r>
            <a:r>
              <a:rPr lang="en-GB" sz="1800" dirty="0" err="1"/>
              <a:t>Sweller</a:t>
            </a:r>
            <a:r>
              <a:rPr lang="en-GB" sz="1800" dirty="0"/>
              <a:t>, J., Clark, R. E., (2006), Why Minimal Guidance During Instruction Does Not Work: An Analysis of the Failure of Constructivist, Discovery, Problem-Based, Experiential, and Inquiry-Based Teaching, Educational Psychologist, 41(2), 75–86.</a:t>
            </a:r>
            <a:endParaRPr lang="hu-HU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1279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>
            <a:extLst>
              <a:ext uri="{FF2B5EF4-FFF2-40B4-BE49-F238E27FC236}">
                <a16:creationId xmlns:a16="http://schemas.microsoft.com/office/drawing/2014/main" xmlns="" id="{C33FEB7B-92E4-453C-AE2A-55DFC5C3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/>
            <a:r>
              <a:rPr lang="hu-HU" altLang="hu-HU" sz="2800" b="1" dirty="0" smtClean="0">
                <a:latin typeface="+mn-lt"/>
                <a:cs typeface="Arial" panose="020B0604020202020204" pitchFamily="34" charset="0"/>
              </a:rPr>
              <a:t>1.2. </a:t>
            </a:r>
            <a:r>
              <a:rPr lang="hu-HU" altLang="hu-HU" sz="2800" b="1" dirty="0">
                <a:latin typeface="+mn-lt"/>
                <a:cs typeface="Arial" panose="020B0604020202020204" pitchFamily="34" charset="0"/>
              </a:rPr>
              <a:t>A </a:t>
            </a:r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previous brief empirical research</a:t>
            </a:r>
            <a:r>
              <a:rPr lang="hu-HU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400" dirty="0"/>
          </a:p>
        </p:txBody>
      </p:sp>
      <p:sp>
        <p:nvSpPr>
          <p:cNvPr id="23555" name="Tartalom helye 2">
            <a:extLst>
              <a:ext uri="{FF2B5EF4-FFF2-40B4-BE49-F238E27FC236}">
                <a16:creationId xmlns:a16="http://schemas.microsoft.com/office/drawing/2014/main" xmlns="" id="{7DD7FD71-6BDE-404E-A067-DD46AC528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07488" cy="4968875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3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lessons</a:t>
            </a:r>
            <a:r>
              <a:rPr lang="hu-H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u-HU" altLang="en-US" sz="2400" dirty="0">
                <a:cs typeface="Arial" panose="020B0604020202020204" pitchFamily="34" charset="0"/>
              </a:rPr>
              <a:t>+ </a:t>
            </a:r>
            <a:r>
              <a:rPr lang="en-GB" altLang="en-US" sz="2400" dirty="0">
                <a:cs typeface="Arial" panose="020B0604020202020204" pitchFamily="34" charset="0"/>
              </a:rPr>
              <a:t>pre-test and post-test </a:t>
            </a:r>
            <a:r>
              <a:rPr lang="en-US" altLang="en-US" sz="2400" dirty="0">
                <a:cs typeface="Arial" panose="020B0604020202020204" pitchFamily="34" charset="0"/>
              </a:rPr>
              <a:t>in school year 201</a:t>
            </a:r>
            <a:r>
              <a:rPr lang="hu-HU" altLang="en-US" sz="2400" dirty="0">
                <a:cs typeface="Arial" panose="020B0604020202020204" pitchFamily="34" charset="0"/>
              </a:rPr>
              <a:t>4</a:t>
            </a:r>
            <a:r>
              <a:rPr lang="en-US" altLang="en-US" sz="2400" dirty="0">
                <a:cs typeface="Arial" panose="020B0604020202020204" pitchFamily="34" charset="0"/>
              </a:rPr>
              <a:t>/1</a:t>
            </a:r>
            <a:r>
              <a:rPr lang="hu-HU" altLang="en-US" sz="2400" dirty="0">
                <a:cs typeface="Arial" panose="020B0604020202020204" pitchFamily="34" charset="0"/>
              </a:rPr>
              <a:t>5</a:t>
            </a:r>
            <a:endParaRPr lang="pl-PL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2400" dirty="0">
                <a:cs typeface="Arial" panose="020B0604020202020204" pitchFamily="34" charset="0"/>
              </a:rPr>
              <a:t>12</a:t>
            </a:r>
            <a:r>
              <a:rPr lang="en-US" altLang="en-US" sz="2400" dirty="0">
                <a:cs typeface="Arial" panose="020B0604020202020204" pitchFamily="34" charset="0"/>
              </a:rPr>
              <a:t> Hungarian schools</a:t>
            </a:r>
            <a:r>
              <a:rPr lang="hu-HU" altLang="en-US" sz="2400" dirty="0">
                <a:cs typeface="Arial" panose="020B0604020202020204" pitchFamily="34" charset="0"/>
              </a:rPr>
              <a:t>, </a:t>
            </a:r>
            <a:r>
              <a:rPr lang="en-GB" altLang="en-US" sz="2400" dirty="0">
                <a:cs typeface="Arial" panose="020B0604020202020204" pitchFamily="34" charset="0"/>
              </a:rPr>
              <a:t>15 teachers</a:t>
            </a:r>
            <a:endParaRPr lang="hu-HU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31 g</a:t>
            </a:r>
            <a:r>
              <a:rPr lang="hu-HU" altLang="en-US" sz="2400" dirty="0" err="1">
                <a:cs typeface="Arial" panose="020B0604020202020204" pitchFamily="34" charset="0"/>
              </a:rPr>
              <a:t>roups</a:t>
            </a:r>
            <a:r>
              <a:rPr lang="en-GB" altLang="en-US" sz="2400" dirty="0">
                <a:cs typeface="Arial" panose="020B0604020202020204" pitchFamily="34" charset="0"/>
              </a:rPr>
              <a:t> of</a:t>
            </a:r>
            <a:r>
              <a:rPr lang="hu-HU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1</a:t>
            </a:r>
            <a:r>
              <a:rPr lang="hu-HU" altLang="en-US" sz="2400" dirty="0">
                <a:cs typeface="Arial" panose="020B0604020202020204" pitchFamily="34" charset="0"/>
              </a:rPr>
              <a:t>4-15</a:t>
            </a:r>
            <a:r>
              <a:rPr lang="en-US" altLang="en-US" sz="2400" dirty="0">
                <a:cs typeface="Arial" panose="020B0604020202020204" pitchFamily="34" charset="0"/>
              </a:rPr>
              <a:t>-year-old students</a:t>
            </a:r>
            <a:endParaRPr lang="hu-HU" altLang="en-US" sz="2400" dirty="0">
              <a:cs typeface="Arial" panose="020B0604020202020204" pitchFamily="34" charset="0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16 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control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  <a:r>
              <a:rPr lang="en-GB" altLang="en-US" sz="2400" dirty="0">
                <a:cs typeface="Arial" panose="020B0604020202020204" pitchFamily="34" charset="0"/>
              </a:rPr>
              <a:t>groups</a:t>
            </a:r>
            <a:r>
              <a:rPr lang="hu-HU" altLang="en-US" sz="2400" dirty="0">
                <a:cs typeface="Arial" panose="020B0604020202020204" pitchFamily="34" charset="0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following ‚step-by-step’ recipes</a:t>
            </a:r>
            <a:r>
              <a:rPr lang="hu-HU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while doing student experiments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15 </a:t>
            </a:r>
            <a:r>
              <a:rPr lang="en-GB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experimental</a:t>
            </a:r>
            <a:r>
              <a:rPr lang="en-GB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>
                <a:cs typeface="Arial" panose="020B0604020202020204" pitchFamily="34" charset="0"/>
              </a:rPr>
              <a:t>groups</a:t>
            </a:r>
            <a:r>
              <a:rPr lang="hu-HU" altLang="en-US" sz="2400" dirty="0">
                <a:cs typeface="Arial" panose="020B0604020202020204" pitchFamily="34" charset="0"/>
              </a:rPr>
              <a:t>: </a:t>
            </a:r>
            <a:r>
              <a:rPr lang="en-US" altLang="en-US" sz="2400" dirty="0">
                <a:cs typeface="Arial" panose="020B0604020202020204" pitchFamily="34" charset="0"/>
              </a:rPr>
              <a:t>partly</a:t>
            </a:r>
            <a:r>
              <a:rPr lang="hu-HU" altLang="en-US" sz="2400" dirty="0">
                <a:cs typeface="Arial" panose="020B0604020202020204" pitchFamily="34" charset="0"/>
              </a:rPr>
              <a:t> </a:t>
            </a:r>
            <a:r>
              <a:rPr lang="hu-HU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designing and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doing </a:t>
            </a:r>
            <a:r>
              <a:rPr lang="en-US" altLang="en-US" sz="2400" dirty="0">
                <a:cs typeface="Arial" panose="020B0604020202020204" pitchFamily="34" charset="0"/>
              </a:rPr>
              <a:t>the same student experiments </a:t>
            </a:r>
            <a:r>
              <a:rPr lang="hu-HU" altLang="en-US" sz="2400" dirty="0" err="1">
                <a:cs typeface="Arial" panose="020B0604020202020204" pitchFamily="34" charset="0"/>
              </a:rPr>
              <a:t>as</a:t>
            </a:r>
            <a:r>
              <a:rPr lang="en-US" altLang="en-US" sz="2400" dirty="0">
                <a:cs typeface="Arial" panose="020B0604020202020204" pitchFamily="34" charset="0"/>
              </a:rPr>
              <a:t> the control groups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660 students completed both the pre-test and post-test</a:t>
            </a:r>
            <a:endParaRPr lang="hu-HU" altLang="en-US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N (control) = </a:t>
            </a:r>
            <a:r>
              <a:rPr lang="hu-HU" altLang="en-US" sz="2400" dirty="0">
                <a:cs typeface="Arial" panose="020B0604020202020204" pitchFamily="34" charset="0"/>
              </a:rPr>
              <a:t>325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hu-HU" altLang="en-US" sz="2400" dirty="0">
                <a:cs typeface="Arial" panose="020B0604020202020204" pitchFamily="34" charset="0"/>
              </a:rPr>
              <a:t>49.2</a:t>
            </a:r>
            <a:r>
              <a:rPr lang="en-US" altLang="en-US" sz="2400" dirty="0">
                <a:cs typeface="Arial" panose="020B0604020202020204" pitchFamily="34" charset="0"/>
              </a:rPr>
              <a:t>%)</a:t>
            </a:r>
            <a:endParaRPr lang="hu-HU" altLang="en-US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N (experimental) = </a:t>
            </a:r>
            <a:r>
              <a:rPr lang="hu-HU" altLang="en-US" sz="2400" dirty="0">
                <a:cs typeface="Arial" panose="020B0604020202020204" pitchFamily="34" charset="0"/>
              </a:rPr>
              <a:t>33</a:t>
            </a:r>
            <a:r>
              <a:rPr lang="en-US" altLang="en-US" sz="2400" dirty="0">
                <a:cs typeface="Arial" panose="020B0604020202020204" pitchFamily="34" charset="0"/>
              </a:rPr>
              <a:t>5 (</a:t>
            </a:r>
            <a:r>
              <a:rPr lang="hu-HU" altLang="en-US" sz="2400" dirty="0">
                <a:cs typeface="Arial" panose="020B0604020202020204" pitchFamily="34" charset="0"/>
              </a:rPr>
              <a:t>50.8</a:t>
            </a:r>
            <a:r>
              <a:rPr lang="en-US" altLang="en-US" sz="2400" dirty="0">
                <a:cs typeface="Arial" panose="020B0604020202020204" pitchFamily="34" charset="0"/>
              </a:rPr>
              <a:t>%)</a:t>
            </a:r>
            <a:endParaRPr lang="hu-HU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gender ratio (boys/girls, the difference is not significant):</a:t>
            </a:r>
            <a:endParaRPr lang="hu-HU" altLang="en-US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control: 121/204</a:t>
            </a:r>
            <a:endParaRPr lang="hu-HU" altLang="en-US" sz="2400" dirty="0"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experimental: 141/194</a:t>
            </a:r>
            <a:endParaRPr lang="hu-HU" altLang="en-US" sz="2400" dirty="0">
              <a:cs typeface="Arial" panose="020B0604020202020204" pitchFamily="34" charset="0"/>
            </a:endParaRPr>
          </a:p>
        </p:txBody>
      </p:sp>
      <p:sp>
        <p:nvSpPr>
          <p:cNvPr id="23556" name="Szövegdoboz 1">
            <a:extLst>
              <a:ext uri="{FF2B5EF4-FFF2-40B4-BE49-F238E27FC236}">
                <a16:creationId xmlns:a16="http://schemas.microsoft.com/office/drawing/2014/main" xmlns="" id="{44467EA0-F18F-4744-8308-E0BE8067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949280"/>
            <a:ext cx="691314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Financed by </a:t>
            </a:r>
            <a:r>
              <a:rPr lang="hu-HU" altLang="en-US" sz="2000" dirty="0">
                <a:solidFill>
                  <a:schemeClr val="tx1"/>
                </a:solidFill>
                <a:latin typeface="+mn-lt"/>
              </a:rPr>
              <a:t>T</a:t>
            </a:r>
            <a:r>
              <a:rPr lang="hu-HU" altLang="hu-HU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ÁMOP 4.1.2.B.2-13/1-2013-0007” N</a:t>
            </a:r>
            <a:r>
              <a:rPr lang="hu-HU" altLang="en-US" sz="2000" dirty="0">
                <a:solidFill>
                  <a:schemeClr val="tx1"/>
                </a:solidFill>
                <a:latin typeface="+mn-lt"/>
              </a:rPr>
              <a:t>ATIONWIDE COORDINATION FOR THE RENEWAL OF TEACHER EDUCATION</a:t>
            </a:r>
            <a:r>
              <a:rPr lang="hu-HU" altLang="hu-HU" sz="2000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”</a:t>
            </a:r>
            <a:endParaRPr lang="en-US" altLang="en-US" sz="2000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03" y="-128104"/>
            <a:ext cx="8497193" cy="769853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I.3. </a:t>
            </a:r>
            <a:r>
              <a:rPr lang="hu-HU" sz="2800" b="1" dirty="0" err="1"/>
              <a:t>Results</a:t>
            </a:r>
            <a:r>
              <a:rPr lang="hu-HU" sz="2800" b="1" dirty="0"/>
              <a:t> of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precious</a:t>
            </a:r>
            <a:r>
              <a:rPr lang="hu-HU" sz="2800" b="1" dirty="0"/>
              <a:t> </a:t>
            </a:r>
            <a:r>
              <a:rPr lang="hu-HU" sz="2800" b="1" dirty="0" err="1"/>
              <a:t>research</a:t>
            </a:r>
            <a:r>
              <a:rPr lang="hu-HU" sz="2800" b="1" dirty="0"/>
              <a:t> and </a:t>
            </a:r>
            <a:r>
              <a:rPr lang="hu-HU" sz="2800" b="1" dirty="0" err="1"/>
              <a:t>new</a:t>
            </a:r>
            <a:r>
              <a:rPr lang="hu-HU" sz="2800" b="1" dirty="0"/>
              <a:t> </a:t>
            </a:r>
            <a:r>
              <a:rPr lang="hu-HU" sz="2800" b="1" dirty="0" err="1"/>
              <a:t>questions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9187"/>
            <a:ext cx="9144000" cy="6498205"/>
          </a:xfrm>
        </p:spPr>
        <p:txBody>
          <a:bodyPr>
            <a:noAutofit/>
          </a:bodyPr>
          <a:lstStyle/>
          <a:p>
            <a:r>
              <a:rPr lang="hu-HU" sz="2400" dirty="0" err="1">
                <a:solidFill>
                  <a:srgbClr val="FF0000"/>
                </a:solidFill>
              </a:rPr>
              <a:t>Encouraging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results</a:t>
            </a:r>
            <a:r>
              <a:rPr lang="hu-HU" sz="2400" dirty="0">
                <a:solidFill>
                  <a:srgbClr val="FF0000"/>
                </a:solidFill>
              </a:rPr>
              <a:t> of </a:t>
            </a:r>
            <a:r>
              <a:rPr lang="hu-HU" sz="2400" dirty="0" err="1">
                <a:solidFill>
                  <a:srgbClr val="FF0000"/>
                </a:solidFill>
              </a:rPr>
              <a:t>the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previous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brief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research</a:t>
            </a:r>
            <a:r>
              <a:rPr lang="hu-HU" sz="24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0000"/>
                </a:solidFill>
              </a:rPr>
              <a:t>	</a:t>
            </a:r>
            <a:r>
              <a:rPr lang="hu-HU" sz="2400" b="1" dirty="0"/>
              <a:t>In </a:t>
            </a:r>
            <a:r>
              <a:rPr lang="hu-HU" sz="2400" b="1" dirty="0" err="1"/>
              <a:t>short</a:t>
            </a:r>
            <a:r>
              <a:rPr lang="hu-HU" sz="2400" b="1" dirty="0"/>
              <a:t> </a:t>
            </a:r>
            <a:r>
              <a:rPr lang="hu-HU" sz="2400" b="1" dirty="0" err="1"/>
              <a:t>term</a:t>
            </a:r>
            <a:r>
              <a:rPr lang="hu-HU" sz="2400" b="1" dirty="0"/>
              <a:t> and 9</a:t>
            </a:r>
            <a:r>
              <a:rPr lang="hu-HU" sz="2400" b="1" baseline="30000" dirty="0"/>
              <a:t>th</a:t>
            </a:r>
            <a:r>
              <a:rPr lang="hu-HU" sz="2400" b="1" dirty="0"/>
              <a:t> </a:t>
            </a:r>
            <a:r>
              <a:rPr lang="hu-HU" sz="2400" b="1" dirty="0" err="1"/>
              <a:t>grade</a:t>
            </a:r>
            <a:r>
              <a:rPr lang="hu-HU" sz="2400" b="1" dirty="0"/>
              <a:t> </a:t>
            </a:r>
            <a:r>
              <a:rPr lang="hu-HU" sz="2400" b="1" dirty="0" err="1"/>
              <a:t>students</a:t>
            </a:r>
            <a:r>
              <a:rPr lang="hu-HU" sz="2400" b="1" dirty="0"/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positive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results</a:t>
            </a:r>
            <a:r>
              <a:rPr lang="hu-HU" sz="2400" dirty="0"/>
              <a:t>: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smtClean="0"/>
              <a:t>	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/>
              <a:t>experimental</a:t>
            </a:r>
            <a:r>
              <a:rPr lang="hu-HU" sz="2400" dirty="0"/>
              <a:t> </a:t>
            </a:r>
            <a:r>
              <a:rPr lang="hu-HU" sz="2400" dirty="0" err="1"/>
              <a:t>group</a:t>
            </a:r>
            <a:r>
              <a:rPr lang="hu-HU" sz="2400" dirty="0"/>
              <a:t> had </a:t>
            </a:r>
            <a:r>
              <a:rPr lang="hu-HU" sz="2400" dirty="0" err="1"/>
              <a:t>significantly</a:t>
            </a:r>
            <a:r>
              <a:rPr lang="hu-HU" sz="2400" dirty="0"/>
              <a:t> </a:t>
            </a:r>
            <a:r>
              <a:rPr lang="hu-HU" sz="2400" dirty="0" err="1"/>
              <a:t>better</a:t>
            </a:r>
            <a:r>
              <a:rPr lang="hu-HU" sz="2400" dirty="0"/>
              <a:t> </a:t>
            </a:r>
            <a:r>
              <a:rPr lang="hu-HU" sz="2400" dirty="0" err="1"/>
              <a:t>avarage</a:t>
            </a:r>
            <a:r>
              <a:rPr lang="hu-HU" sz="2400" dirty="0"/>
              <a:t> </a:t>
            </a:r>
            <a:r>
              <a:rPr lang="hu-HU" sz="2400" dirty="0" err="1"/>
              <a:t>scores</a:t>
            </a:r>
            <a:r>
              <a:rPr lang="hu-HU" sz="2400" dirty="0"/>
              <a:t> 	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experimental</a:t>
            </a:r>
            <a:r>
              <a:rPr lang="hu-HU" sz="2400" dirty="0"/>
              <a:t> design </a:t>
            </a:r>
            <a:r>
              <a:rPr lang="hu-HU" sz="2400" dirty="0" err="1"/>
              <a:t>tasks</a:t>
            </a:r>
            <a:r>
              <a:rPr lang="hu-HU" sz="2400" dirty="0"/>
              <a:t> </a:t>
            </a:r>
            <a:r>
              <a:rPr lang="hu-HU" sz="2400" dirty="0" err="1"/>
              <a:t>than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avarage</a:t>
            </a:r>
            <a:r>
              <a:rPr lang="hu-HU" sz="2400" dirty="0"/>
              <a:t> </a:t>
            </a:r>
            <a:r>
              <a:rPr lang="hu-HU" sz="2400" dirty="0" err="1"/>
              <a:t>scores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	</a:t>
            </a:r>
            <a:r>
              <a:rPr lang="hu-HU" sz="2400" dirty="0" err="1"/>
              <a:t>students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control</a:t>
            </a:r>
            <a:r>
              <a:rPr lang="hu-HU" sz="2400" dirty="0"/>
              <a:t> </a:t>
            </a:r>
            <a:r>
              <a:rPr lang="hu-HU" sz="2400" dirty="0" err="1"/>
              <a:t>group</a:t>
            </a:r>
            <a:r>
              <a:rPr lang="hu-HU" sz="2400" dirty="0"/>
              <a:t>.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en-US" sz="2000" dirty="0"/>
              <a:t>Szalay, L., </a:t>
            </a:r>
            <a:r>
              <a:rPr lang="en-US" sz="2000" dirty="0" err="1"/>
              <a:t>Tóth</a:t>
            </a:r>
            <a:r>
              <a:rPr lang="en-US" sz="2000" dirty="0"/>
              <a:t>, Z., (2016), An inquiry-based approach of traditional</a:t>
            </a:r>
            <a:r>
              <a:rPr lang="hu-HU" sz="2000" dirty="0"/>
              <a:t> 	</a:t>
            </a:r>
            <a:r>
              <a:rPr lang="en-US" sz="2000" dirty="0"/>
              <a:t>’step-</a:t>
            </a:r>
            <a:r>
              <a:rPr lang="hu-HU" sz="2000" dirty="0"/>
              <a:t>	</a:t>
            </a:r>
            <a:r>
              <a:rPr lang="en-US" sz="2000" dirty="0"/>
              <a:t>by-step’ experiments, </a:t>
            </a:r>
            <a:r>
              <a:rPr lang="en-US" sz="2000" i="1" dirty="0"/>
              <a:t>Chem. Educ. Res. </a:t>
            </a:r>
            <a:r>
              <a:rPr lang="en-US" sz="2000" i="1" dirty="0" err="1"/>
              <a:t>Pract</a:t>
            </a:r>
            <a:r>
              <a:rPr lang="en-US" sz="2000" i="1" dirty="0"/>
              <a:t>.</a:t>
            </a:r>
            <a:r>
              <a:rPr lang="en-US" sz="2000" dirty="0"/>
              <a:t>, 17, 923-961. 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r>
              <a:rPr lang="hu-HU" sz="2400" dirty="0">
                <a:solidFill>
                  <a:srgbClr val="FF0000"/>
                </a:solidFill>
              </a:rPr>
              <a:t>New </a:t>
            </a:r>
            <a:r>
              <a:rPr lang="hu-HU" sz="2400" dirty="0" err="1">
                <a:solidFill>
                  <a:srgbClr val="FF0000"/>
                </a:solidFill>
              </a:rPr>
              <a:t>research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questions</a:t>
            </a:r>
            <a:r>
              <a:rPr lang="hu-HU" sz="2400" dirty="0">
                <a:solidFill>
                  <a:srgbClr val="FF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Wingdings 3" charset="2"/>
              <a:buChar char=""/>
              <a:defRPr/>
            </a:pPr>
            <a:r>
              <a:rPr lang="hu-HU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How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w</a:t>
            </a: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ould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the ability of designing experiments 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hu-HU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u-HU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disciplinary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u-HU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u-HU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knowledge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u-HU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change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 a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longitudinal research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?</a:t>
            </a:r>
            <a:endParaRPr lang="hu-HU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 3" charset="2"/>
              <a:buChar char="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Does the intervention change the students’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attitude</a:t>
            </a:r>
            <a:r>
              <a:rPr lang="hu-H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motivation</a:t>
            </a:r>
            <a:r>
              <a:rPr lang="hu-H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 3" charset="2"/>
              <a:buChar char="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Does it matter if the students 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actually carry</a:t>
            </a:r>
            <a:r>
              <a:rPr lang="hu-HU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out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designed experiments, or designing the experiments in theory has got similar effect?</a:t>
            </a:r>
            <a:endParaRPr lang="hu-HU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hu-HU" sz="1400" b="1" baseline="30000" dirty="0"/>
              <a:t>1</a:t>
            </a:r>
            <a:r>
              <a:rPr lang="hu-HU" sz="1400" dirty="0">
                <a:hlinkClick r:id="rId2"/>
              </a:rPr>
              <a:t>https://mta.hu/tantargy-pedagogiai-kutatasi-program/mta-elte-kutatasalapu-kemiatanitas-kutatocsoport-107088</a:t>
            </a:r>
            <a:r>
              <a:rPr lang="hu-HU" sz="1400" dirty="0"/>
              <a:t> </a:t>
            </a:r>
            <a:endParaRPr lang="hu-HU" sz="24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II. Main </a:t>
            </a:r>
            <a:r>
              <a:rPr lang="hu-HU" dirty="0" err="1">
                <a:solidFill>
                  <a:srgbClr val="FF0000"/>
                </a:solidFill>
              </a:rPr>
              <a:t>characteristics</a:t>
            </a:r>
            <a:r>
              <a:rPr lang="hu-HU" dirty="0">
                <a:solidFill>
                  <a:srgbClr val="FF0000"/>
                </a:solidFill>
              </a:rPr>
              <a:t> of </a:t>
            </a:r>
            <a:r>
              <a:rPr lang="hu-HU" dirty="0" err="1">
                <a:solidFill>
                  <a:srgbClr val="FF0000"/>
                </a:solidFill>
              </a:rPr>
              <a:t>the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research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81" y="0"/>
            <a:ext cx="8064499" cy="69564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II.1. Research </a:t>
            </a:r>
            <a:r>
              <a:rPr lang="hu-HU" sz="2800" b="1" dirty="0" err="1"/>
              <a:t>group</a:t>
            </a:r>
            <a:r>
              <a:rPr lang="hu-HU" sz="2800" b="1" dirty="0"/>
              <a:t> and </a:t>
            </a:r>
            <a:r>
              <a:rPr lang="hu-HU" sz="2800" b="1" dirty="0" err="1"/>
              <a:t>research</a:t>
            </a:r>
            <a:r>
              <a:rPr lang="hu-HU" sz="2800" b="1" dirty="0"/>
              <a:t> </a:t>
            </a:r>
            <a:r>
              <a:rPr lang="hu-HU" sz="2800" b="1" dirty="0" err="1"/>
              <a:t>method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2598"/>
            <a:ext cx="9144000" cy="6435402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Research </a:t>
            </a:r>
            <a:r>
              <a:rPr lang="hu-HU" sz="2400" dirty="0" err="1">
                <a:solidFill>
                  <a:srgbClr val="FF0000"/>
                </a:solidFill>
              </a:rPr>
              <a:t>group</a:t>
            </a:r>
            <a:r>
              <a:rPr lang="hu-HU" sz="2400" dirty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hu-HU" sz="2400" dirty="0"/>
              <a:t>24 </a:t>
            </a:r>
            <a:r>
              <a:rPr lang="hu-HU" sz="2400" dirty="0" err="1"/>
              <a:t>chemistry</a:t>
            </a:r>
            <a:r>
              <a:rPr lang="hu-HU" sz="2400" dirty="0"/>
              <a:t> </a:t>
            </a:r>
            <a:r>
              <a:rPr lang="hu-HU" sz="2400" dirty="0" err="1"/>
              <a:t>teachers</a:t>
            </a:r>
            <a:endParaRPr lang="hu-HU" sz="2400" dirty="0"/>
          </a:p>
          <a:p>
            <a:pPr lvl="1"/>
            <a:r>
              <a:rPr lang="hu-HU" sz="2400" dirty="0"/>
              <a:t>5 </a:t>
            </a:r>
            <a:r>
              <a:rPr lang="hu-HU" sz="2400" dirty="0" err="1"/>
              <a:t>university</a:t>
            </a:r>
            <a:r>
              <a:rPr lang="hu-HU" sz="2400" dirty="0"/>
              <a:t> </a:t>
            </a:r>
            <a:r>
              <a:rPr lang="hu-HU" sz="2400" dirty="0" err="1"/>
              <a:t>educators</a:t>
            </a:r>
            <a:endParaRPr lang="hu-HU" sz="2400" dirty="0"/>
          </a:p>
          <a:p>
            <a:pPr lvl="1"/>
            <a:r>
              <a:rPr lang="hu-HU" sz="2400" dirty="0"/>
              <a:t>5 </a:t>
            </a:r>
            <a:r>
              <a:rPr lang="hu-HU" sz="2400" dirty="0" err="1"/>
              <a:t>pre</a:t>
            </a:r>
            <a:r>
              <a:rPr lang="hu-HU" sz="2400" dirty="0"/>
              <a:t>-service </a:t>
            </a:r>
            <a:r>
              <a:rPr lang="hu-HU" sz="2400" dirty="0" err="1"/>
              <a:t>chemistry</a:t>
            </a:r>
            <a:r>
              <a:rPr lang="hu-HU" sz="2400" dirty="0"/>
              <a:t> </a:t>
            </a:r>
            <a:r>
              <a:rPr lang="hu-HU" sz="2400" dirty="0" err="1"/>
              <a:t>teacher</a:t>
            </a:r>
            <a:r>
              <a:rPr lang="hu-HU" sz="2400" dirty="0"/>
              <a:t> </a:t>
            </a:r>
            <a:r>
              <a:rPr lang="hu-HU" sz="2400" dirty="0" err="1"/>
              <a:t>students</a:t>
            </a:r>
            <a:r>
              <a:rPr lang="hu-HU" sz="2400" dirty="0"/>
              <a:t>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Research </a:t>
            </a:r>
            <a:r>
              <a:rPr lang="hu-HU" sz="2400" dirty="0" err="1">
                <a:solidFill>
                  <a:srgbClr val="FF0000"/>
                </a:solidFill>
              </a:rPr>
              <a:t>method</a:t>
            </a:r>
            <a:r>
              <a:rPr lang="hu-HU" sz="24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hu-HU" sz="2400" dirty="0"/>
              <a:t>4 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years</a:t>
            </a:r>
            <a:endParaRPr lang="hu-HU" sz="2400" dirty="0"/>
          </a:p>
          <a:p>
            <a:pPr lvl="1"/>
            <a:r>
              <a:rPr lang="hu-HU" sz="2400" dirty="0"/>
              <a:t>4 x 6 = 24 </a:t>
            </a:r>
            <a:r>
              <a:rPr lang="hu-HU" sz="2400" b="1" dirty="0" err="1"/>
              <a:t>student</a:t>
            </a:r>
            <a:r>
              <a:rPr lang="hu-HU" sz="2400" b="1" dirty="0"/>
              <a:t> </a:t>
            </a:r>
            <a:r>
              <a:rPr lang="hu-HU" sz="2400" b="1" dirty="0" err="1"/>
              <a:t>sheets</a:t>
            </a:r>
            <a:r>
              <a:rPr lang="hu-HU" sz="2400" b="1" dirty="0"/>
              <a:t> and </a:t>
            </a:r>
            <a:r>
              <a:rPr lang="hu-HU" sz="2400" b="1" dirty="0" err="1"/>
              <a:t>teacher</a:t>
            </a:r>
            <a:r>
              <a:rPr lang="hu-HU" sz="2400" b="1" dirty="0"/>
              <a:t> </a:t>
            </a:r>
            <a:r>
              <a:rPr lang="hu-HU" sz="2400" b="1" dirty="0" err="1"/>
              <a:t>guides</a:t>
            </a:r>
            <a:r>
              <a:rPr lang="hu-HU" sz="2400" b="1" dirty="0"/>
              <a:t> </a:t>
            </a:r>
            <a:r>
              <a:rPr lang="hu-HU" sz="2400" dirty="0"/>
              <a:t>(6/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)</a:t>
            </a:r>
          </a:p>
          <a:p>
            <a:pPr lvl="1"/>
            <a:r>
              <a:rPr lang="hu-HU" sz="2400" b="1" dirty="0"/>
              <a:t>T0 test</a:t>
            </a:r>
            <a:r>
              <a:rPr lang="hu-HU" sz="2400" dirty="0"/>
              <a:t>: </a:t>
            </a:r>
            <a:r>
              <a:rPr lang="hu-HU" sz="2400" dirty="0" err="1"/>
              <a:t>September</a:t>
            </a:r>
            <a:r>
              <a:rPr lang="hu-HU" sz="2400" dirty="0"/>
              <a:t> 2016 and </a:t>
            </a:r>
            <a:r>
              <a:rPr lang="hu-HU" sz="2400" b="1" dirty="0"/>
              <a:t>T1, T2, T3 és T4 </a:t>
            </a:r>
            <a:r>
              <a:rPr lang="hu-HU" sz="2400" dirty="0" err="1"/>
              <a:t>tests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end of </a:t>
            </a:r>
            <a:r>
              <a:rPr lang="hu-HU" sz="2400" dirty="0" err="1"/>
              <a:t>each</a:t>
            </a:r>
            <a:r>
              <a:rPr lang="hu-HU" sz="2400" dirty="0"/>
              <a:t> </a:t>
            </a:r>
            <a:r>
              <a:rPr lang="hu-HU" sz="2400" dirty="0" err="1"/>
              <a:t>school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:</a:t>
            </a:r>
          </a:p>
          <a:p>
            <a:pPr lvl="2"/>
            <a:r>
              <a:rPr lang="hu-HU" b="1" u="sng" dirty="0" err="1"/>
              <a:t>E</a:t>
            </a:r>
            <a:r>
              <a:rPr lang="hu-HU" dirty="0" err="1"/>
              <a:t>xperiment</a:t>
            </a:r>
            <a:r>
              <a:rPr lang="hu-HU" dirty="0"/>
              <a:t> </a:t>
            </a:r>
            <a:r>
              <a:rPr lang="hu-HU" b="1" u="sng" dirty="0"/>
              <a:t>d</a:t>
            </a:r>
            <a:r>
              <a:rPr lang="hu-HU" dirty="0"/>
              <a:t>esign </a:t>
            </a:r>
            <a:r>
              <a:rPr lang="hu-HU" b="1" u="sng" dirty="0" err="1"/>
              <a:t>s</a:t>
            </a:r>
            <a:r>
              <a:rPr lang="hu-HU" dirty="0" err="1"/>
              <a:t>kill</a:t>
            </a:r>
            <a:r>
              <a:rPr lang="hu-HU" dirty="0"/>
              <a:t> </a:t>
            </a:r>
            <a:r>
              <a:rPr lang="hu-HU" dirty="0" err="1"/>
              <a:t>tasks</a:t>
            </a:r>
            <a:r>
              <a:rPr lang="hu-HU" dirty="0"/>
              <a:t> (50%, 9 </a:t>
            </a:r>
            <a:r>
              <a:rPr lang="hu-HU" dirty="0" err="1"/>
              <a:t>item</a:t>
            </a:r>
            <a:r>
              <a:rPr lang="hu-HU" dirty="0"/>
              <a:t>), </a:t>
            </a:r>
            <a:r>
              <a:rPr lang="hu-HU" b="1" dirty="0"/>
              <a:t>EDS</a:t>
            </a:r>
          </a:p>
          <a:p>
            <a:pPr lvl="2"/>
            <a:r>
              <a:rPr lang="hu-HU" b="1" u="sng" dirty="0" err="1"/>
              <a:t>D</a:t>
            </a:r>
            <a:r>
              <a:rPr lang="hu-HU" dirty="0" err="1"/>
              <a:t>isciplinary</a:t>
            </a:r>
            <a:r>
              <a:rPr lang="hu-HU" dirty="0"/>
              <a:t> </a:t>
            </a:r>
            <a:r>
              <a:rPr lang="hu-HU" b="1" u="sng" dirty="0" err="1"/>
              <a:t>c</a:t>
            </a:r>
            <a:r>
              <a:rPr lang="hu-HU" dirty="0" err="1"/>
              <a:t>ontent</a:t>
            </a:r>
            <a:r>
              <a:rPr lang="hu-HU" dirty="0"/>
              <a:t> </a:t>
            </a:r>
            <a:r>
              <a:rPr lang="hu-HU" b="1" u="sng" dirty="0" err="1"/>
              <a:t>k</a:t>
            </a:r>
            <a:r>
              <a:rPr lang="hu-HU" dirty="0" err="1"/>
              <a:t>nowledge</a:t>
            </a:r>
            <a:r>
              <a:rPr lang="hu-HU" dirty="0"/>
              <a:t> (</a:t>
            </a:r>
            <a:r>
              <a:rPr lang="hu-HU" dirty="0" err="1"/>
              <a:t>recall</a:t>
            </a:r>
            <a:r>
              <a:rPr lang="hu-HU" dirty="0"/>
              <a:t>, </a:t>
            </a:r>
            <a:r>
              <a:rPr lang="hu-HU" dirty="0" err="1"/>
              <a:t>understanding</a:t>
            </a:r>
            <a:r>
              <a:rPr lang="hu-HU" dirty="0"/>
              <a:t>, </a:t>
            </a:r>
            <a:r>
              <a:rPr lang="hu-HU" dirty="0" err="1"/>
              <a:t>application</a:t>
            </a:r>
            <a:r>
              <a:rPr lang="hu-HU" dirty="0"/>
              <a:t> (50%, 9 </a:t>
            </a:r>
            <a:r>
              <a:rPr lang="hu-HU" dirty="0" err="1"/>
              <a:t>item</a:t>
            </a:r>
            <a:r>
              <a:rPr lang="hu-HU" dirty="0"/>
              <a:t>), </a:t>
            </a:r>
            <a:r>
              <a:rPr lang="hu-HU" b="1" dirty="0"/>
              <a:t>DCK</a:t>
            </a:r>
          </a:p>
          <a:p>
            <a:pPr lvl="2"/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(</a:t>
            </a:r>
            <a:r>
              <a:rPr lang="hu-HU" dirty="0" err="1"/>
              <a:t>gender</a:t>
            </a:r>
            <a:r>
              <a:rPr lang="hu-HU" dirty="0"/>
              <a:t>, </a:t>
            </a:r>
            <a:r>
              <a:rPr lang="hu-HU" dirty="0" err="1"/>
              <a:t>grade</a:t>
            </a:r>
            <a:r>
              <a:rPr lang="hu-HU" dirty="0"/>
              <a:t>, </a:t>
            </a:r>
            <a:r>
              <a:rPr lang="hu-HU" dirty="0" err="1"/>
              <a:t>school</a:t>
            </a:r>
            <a:r>
              <a:rPr lang="hu-HU" dirty="0"/>
              <a:t>, </a:t>
            </a:r>
            <a:r>
              <a:rPr lang="hu-HU" dirty="0" err="1"/>
              <a:t>mother’s</a:t>
            </a:r>
            <a:r>
              <a:rPr lang="hu-HU" dirty="0"/>
              <a:t> </a:t>
            </a:r>
            <a:r>
              <a:rPr lang="hu-HU" dirty="0" err="1"/>
              <a:t>education</a:t>
            </a:r>
            <a:r>
              <a:rPr lang="hu-HU" dirty="0"/>
              <a:t>)</a:t>
            </a:r>
          </a:p>
          <a:p>
            <a:pPr lvl="2"/>
            <a:r>
              <a:rPr lang="hu-HU" dirty="0" err="1"/>
              <a:t>Attitude</a:t>
            </a:r>
            <a:r>
              <a:rPr lang="hu-HU" dirty="0"/>
              <a:t> </a:t>
            </a:r>
            <a:r>
              <a:rPr lang="hu-HU" dirty="0" err="1" smtClean="0"/>
              <a:t>questions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12" y="44641"/>
            <a:ext cx="8064499" cy="65554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II.2. </a:t>
            </a:r>
            <a:r>
              <a:rPr lang="hu-HU" sz="2800" b="1" dirty="0" err="1"/>
              <a:t>Sample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47" y="836713"/>
            <a:ext cx="9083953" cy="6021288"/>
          </a:xfrm>
        </p:spPr>
        <p:txBody>
          <a:bodyPr>
            <a:noAutofit/>
          </a:bodyPr>
          <a:lstStyle/>
          <a:p>
            <a:r>
              <a:rPr lang="hu-HU" sz="2400" dirty="0"/>
              <a:t>18 </a:t>
            </a:r>
            <a:r>
              <a:rPr lang="hu-HU" sz="2400" dirty="0" err="1"/>
              <a:t>schools</a:t>
            </a:r>
            <a:r>
              <a:rPr lang="hu-HU" sz="2400" dirty="0"/>
              <a:t>, </a:t>
            </a:r>
            <a:r>
              <a:rPr lang="hu-HU" sz="2400" dirty="0" err="1"/>
              <a:t>where</a:t>
            </a:r>
            <a:r>
              <a:rPr lang="hu-HU" sz="2400" dirty="0"/>
              <a:t>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study</a:t>
            </a:r>
            <a:r>
              <a:rPr lang="hu-HU" sz="2400" dirty="0"/>
              <a:t> </a:t>
            </a:r>
            <a:r>
              <a:rPr lang="hu-HU" sz="2400" dirty="0" err="1"/>
              <a:t>chemistry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dirty="0" err="1"/>
              <a:t>grade</a:t>
            </a:r>
            <a:r>
              <a:rPr lang="hu-HU" sz="2400" dirty="0"/>
              <a:t> 7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grade</a:t>
            </a:r>
            <a:r>
              <a:rPr lang="hu-HU" sz="2400" dirty="0"/>
              <a:t> 10</a:t>
            </a:r>
          </a:p>
          <a:p>
            <a:r>
              <a:rPr lang="hu-HU" sz="2400" dirty="0"/>
              <a:t>31 </a:t>
            </a:r>
            <a:r>
              <a:rPr lang="hu-HU" sz="2400" dirty="0" err="1"/>
              <a:t>classes</a:t>
            </a:r>
            <a:r>
              <a:rPr lang="hu-HU" sz="2400" dirty="0"/>
              <a:t>/</a:t>
            </a:r>
            <a:r>
              <a:rPr lang="hu-HU" sz="2400" dirty="0" err="1"/>
              <a:t>groups</a:t>
            </a:r>
            <a:endParaRPr lang="hu-HU" sz="2400" dirty="0"/>
          </a:p>
          <a:p>
            <a:r>
              <a:rPr lang="hu-HU" sz="2400" dirty="0"/>
              <a:t>920 </a:t>
            </a:r>
            <a:r>
              <a:rPr lang="hu-HU" sz="2400" dirty="0" err="1"/>
              <a:t>seventh</a:t>
            </a:r>
            <a:r>
              <a:rPr lang="hu-HU" sz="2400" dirty="0"/>
              <a:t> </a:t>
            </a:r>
            <a:r>
              <a:rPr lang="hu-HU" sz="2400" dirty="0" err="1"/>
              <a:t>graders</a:t>
            </a:r>
            <a:r>
              <a:rPr lang="hu-HU" sz="2400" dirty="0"/>
              <a:t> (12-13 </a:t>
            </a:r>
            <a:r>
              <a:rPr lang="hu-HU" sz="2400" dirty="0" err="1"/>
              <a:t>years</a:t>
            </a:r>
            <a:r>
              <a:rPr lang="hu-HU" sz="2400" dirty="0"/>
              <a:t> </a:t>
            </a:r>
            <a:r>
              <a:rPr lang="hu-HU" sz="2400" dirty="0" smtClean="0"/>
              <a:t>old)</a:t>
            </a:r>
          </a:p>
          <a:p>
            <a:r>
              <a:rPr lang="hu-HU" sz="2400" dirty="0" smtClean="0"/>
              <a:t>T0 </a:t>
            </a:r>
            <a:r>
              <a:rPr lang="hu-HU" sz="2400" dirty="0"/>
              <a:t>test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completed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smtClean="0"/>
              <a:t>883 </a:t>
            </a:r>
            <a:r>
              <a:rPr lang="hu-HU" sz="2400" dirty="0" err="1" smtClean="0"/>
              <a:t>students</a:t>
            </a:r>
            <a:endParaRPr lang="hu-HU" sz="2400" dirty="0"/>
          </a:p>
          <a:p>
            <a:r>
              <a:rPr lang="hu-HU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All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u-HU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these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u-HU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students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hu-HU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carry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</a:rPr>
              <a:t> out </a:t>
            </a:r>
            <a:r>
              <a:rPr lang="hu-HU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the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</a:rPr>
              <a:t> SAME </a:t>
            </a:r>
            <a:r>
              <a:rPr lang="hu-HU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experiments</a:t>
            </a:r>
            <a:r>
              <a:rPr lang="hu-HU" sz="24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were</a:t>
            </a:r>
            <a:r>
              <a:rPr lang="hu-HU" sz="2400" dirty="0"/>
              <a:t> </a:t>
            </a:r>
            <a:r>
              <a:rPr lang="hu-HU" sz="2400" dirty="0" err="1"/>
              <a:t>randomly</a:t>
            </a:r>
            <a:r>
              <a:rPr lang="hu-HU" sz="2400" dirty="0"/>
              <a:t> </a:t>
            </a:r>
            <a:r>
              <a:rPr lang="hu-HU" sz="2400" dirty="0" err="1"/>
              <a:t>divided</a:t>
            </a:r>
            <a:r>
              <a:rPr lang="hu-HU" sz="2400" dirty="0"/>
              <a:t> </a:t>
            </a:r>
            <a:r>
              <a:rPr lang="hu-HU" sz="2400" dirty="0" err="1"/>
              <a:t>into</a:t>
            </a:r>
            <a:r>
              <a:rPr lang="hu-HU" sz="2400" dirty="0"/>
              <a:t> 3 </a:t>
            </a:r>
            <a:r>
              <a:rPr lang="hu-HU" sz="2400" dirty="0" err="1"/>
              <a:t>groups</a:t>
            </a:r>
            <a:r>
              <a:rPr lang="hu-HU" sz="2400" dirty="0"/>
              <a:t>: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hu-HU" sz="2400" b="1" dirty="0"/>
              <a:t>Group 1 – </a:t>
            </a:r>
            <a:r>
              <a:rPr lang="hu-HU" sz="2400" b="1" dirty="0" err="1">
                <a:solidFill>
                  <a:srgbClr val="FF0000"/>
                </a:solidFill>
              </a:rPr>
              <a:t>control</a:t>
            </a:r>
            <a:r>
              <a:rPr lang="hu-HU" sz="2400" b="1" dirty="0"/>
              <a:t>: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/>
              <a:t>only</a:t>
            </a:r>
            <a:r>
              <a:rPr lang="hu-HU" sz="2400" b="1" dirty="0"/>
              <a:t> </a:t>
            </a:r>
            <a:r>
              <a:rPr lang="hu-HU" sz="2400" b="1" dirty="0" err="1"/>
              <a:t>step-by-step</a:t>
            </a:r>
            <a:r>
              <a:rPr lang="hu-HU" sz="2400" b="1" dirty="0"/>
              <a:t> </a:t>
            </a:r>
            <a:r>
              <a:rPr lang="hu-HU" sz="2400" b="1" dirty="0" err="1"/>
              <a:t>experiments</a:t>
            </a:r>
            <a:endParaRPr lang="hu-HU" sz="2400" b="1" dirty="0"/>
          </a:p>
          <a:p>
            <a:pPr marL="457200" lvl="1" indent="0">
              <a:spcBef>
                <a:spcPts val="1200"/>
              </a:spcBef>
              <a:buNone/>
            </a:pPr>
            <a:r>
              <a:rPr lang="hu-HU" sz="2400" b="1" dirty="0"/>
              <a:t>Group 2 – </a:t>
            </a:r>
            <a:r>
              <a:rPr lang="hu-HU" sz="2400" b="1" dirty="0">
                <a:solidFill>
                  <a:srgbClr val="FF0000"/>
                </a:solidFill>
              </a:rPr>
              <a:t>‚</a:t>
            </a:r>
            <a:r>
              <a:rPr lang="hu-HU" sz="2400" b="1" dirty="0" err="1">
                <a:solidFill>
                  <a:srgbClr val="FF0000"/>
                </a:solidFill>
              </a:rPr>
              <a:t>theoretical</a:t>
            </a:r>
            <a:r>
              <a:rPr lang="hu-HU" sz="2400" b="1" dirty="0">
                <a:solidFill>
                  <a:srgbClr val="FF0000"/>
                </a:solidFill>
              </a:rPr>
              <a:t>’</a:t>
            </a:r>
            <a:r>
              <a:rPr lang="hu-HU" sz="2400" b="1" dirty="0"/>
              <a:t>: </a:t>
            </a:r>
            <a:r>
              <a:rPr lang="hu-HU" sz="2400" dirty="0" err="1"/>
              <a:t>step-by-step</a:t>
            </a:r>
            <a:r>
              <a:rPr lang="hu-HU" sz="2400" dirty="0"/>
              <a:t> </a:t>
            </a:r>
            <a:r>
              <a:rPr lang="hu-HU" sz="2400" dirty="0" err="1"/>
              <a:t>experiments</a:t>
            </a:r>
            <a:r>
              <a:rPr lang="hu-HU" sz="2400" dirty="0"/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+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hu-HU" sz="2400" dirty="0" err="1" smtClean="0"/>
              <a:t>in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smtClean="0"/>
              <a:t>2016/2017: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</a:rPr>
              <a:t>design </a:t>
            </a:r>
            <a:r>
              <a:rPr lang="hu-HU" sz="2400" b="1" dirty="0" err="1">
                <a:solidFill>
                  <a:srgbClr val="FF0000"/>
                </a:solidFill>
              </a:rPr>
              <a:t>experiments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on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err="1">
                <a:solidFill>
                  <a:srgbClr val="FF0000"/>
                </a:solidFill>
              </a:rPr>
              <a:t>paper</a:t>
            </a:r>
            <a:endParaRPr lang="hu-HU" sz="2400" b="1" dirty="0">
              <a:solidFill>
                <a:srgbClr val="FF0000"/>
              </a:solidFill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hu-HU" sz="2400" b="1" dirty="0" smtClean="0"/>
              <a:t>Group </a:t>
            </a:r>
            <a:r>
              <a:rPr lang="hu-HU" sz="2400" b="1" dirty="0"/>
              <a:t>3 –</a:t>
            </a:r>
            <a:r>
              <a:rPr lang="hu-HU" sz="2400" b="1" dirty="0">
                <a:solidFill>
                  <a:srgbClr val="FF0000"/>
                </a:solidFill>
              </a:rPr>
              <a:t> ‚</a:t>
            </a:r>
            <a:r>
              <a:rPr lang="hu-HU" sz="2400" b="1" dirty="0" err="1">
                <a:solidFill>
                  <a:srgbClr val="FF0000"/>
                </a:solidFill>
              </a:rPr>
              <a:t>practical</a:t>
            </a:r>
            <a:r>
              <a:rPr lang="hu-HU" sz="2400" b="1" dirty="0"/>
              <a:t>’: </a:t>
            </a:r>
            <a:r>
              <a:rPr lang="hu-HU" sz="2400" b="1" dirty="0">
                <a:solidFill>
                  <a:srgbClr val="FF0000"/>
                </a:solidFill>
              </a:rPr>
              <a:t>design and </a:t>
            </a:r>
            <a:r>
              <a:rPr lang="hu-HU" sz="2400" b="1" dirty="0" err="1">
                <a:solidFill>
                  <a:srgbClr val="FF0000"/>
                </a:solidFill>
              </a:rPr>
              <a:t>carry</a:t>
            </a:r>
            <a:r>
              <a:rPr lang="hu-HU" sz="2400" b="1" dirty="0">
                <a:solidFill>
                  <a:srgbClr val="FF0000"/>
                </a:solidFill>
              </a:rPr>
              <a:t> out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same</a:t>
            </a:r>
            <a:r>
              <a:rPr lang="hu-HU" sz="2400" dirty="0"/>
              <a:t> </a:t>
            </a:r>
            <a:r>
              <a:rPr lang="hu-HU" sz="2400" dirty="0" err="1"/>
              <a:t>experiments</a:t>
            </a:r>
            <a:r>
              <a:rPr lang="hu-HU" sz="2400" dirty="0"/>
              <a:t> </a:t>
            </a:r>
            <a:r>
              <a:rPr lang="hu-HU" sz="2400" dirty="0" err="1"/>
              <a:t>as</a:t>
            </a:r>
            <a:r>
              <a:rPr lang="hu-HU" sz="2400" dirty="0"/>
              <a:t> Group 1 and Group </a:t>
            </a:r>
            <a:r>
              <a:rPr lang="hu-HU" sz="2400" dirty="0" smtClean="0"/>
              <a:t>2; </a:t>
            </a:r>
            <a:r>
              <a:rPr lang="hu-HU" sz="2400" dirty="0" err="1" smtClean="0"/>
              <a:t>in</a:t>
            </a:r>
            <a:r>
              <a:rPr lang="hu-HU" sz="2400" dirty="0" smtClean="0"/>
              <a:t> 2016/2017</a:t>
            </a:r>
            <a:r>
              <a:rPr lang="hu-HU" sz="2400" dirty="0"/>
              <a:t>: </a:t>
            </a:r>
            <a:r>
              <a:rPr lang="hu-HU" sz="2400" b="1" dirty="0">
                <a:solidFill>
                  <a:srgbClr val="FF0000"/>
                </a:solidFill>
              </a:rPr>
              <a:t>no </a:t>
            </a:r>
            <a:r>
              <a:rPr lang="hu-HU" sz="2400" b="1" dirty="0" err="1">
                <a:solidFill>
                  <a:srgbClr val="FF0000"/>
                </a:solidFill>
              </a:rPr>
              <a:t>help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student</a:t>
            </a:r>
            <a:r>
              <a:rPr lang="hu-HU" sz="2400" dirty="0"/>
              <a:t> </a:t>
            </a:r>
            <a:r>
              <a:rPr lang="hu-HU" sz="2400" dirty="0" err="1" smtClean="0"/>
              <a:t>sheets</a:t>
            </a:r>
            <a:r>
              <a:rPr lang="hu-HU" sz="2400" dirty="0" smtClean="0"/>
              <a:t>.</a:t>
            </a:r>
            <a:endParaRPr lang="hu-HU" sz="2400" dirty="0"/>
          </a:p>
          <a:p>
            <a:r>
              <a:rPr lang="hu-HU" sz="2400" dirty="0"/>
              <a:t>T1 </a:t>
            </a:r>
            <a:r>
              <a:rPr lang="hu-HU" sz="2400" dirty="0" smtClean="0"/>
              <a:t>test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/>
              <a:t>completed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784 </a:t>
            </a:r>
            <a:r>
              <a:rPr lang="hu-HU" sz="2400" dirty="0" err="1" smtClean="0"/>
              <a:t>students</a:t>
            </a:r>
            <a:endParaRPr lang="hu-HU" sz="2400" dirty="0"/>
          </a:p>
          <a:p>
            <a:r>
              <a:rPr lang="hu-HU" sz="2400" dirty="0"/>
              <a:t>T2 </a:t>
            </a:r>
            <a:r>
              <a:rPr lang="hu-HU" sz="2400" dirty="0" smtClean="0"/>
              <a:t>test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/>
              <a:t>completed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692 </a:t>
            </a:r>
            <a:r>
              <a:rPr lang="hu-HU" sz="2400" dirty="0" err="1" smtClean="0"/>
              <a:t>students</a:t>
            </a:r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2205</Words>
  <Application>Microsoft Office PowerPoint</Application>
  <PresentationFormat>Diavetítés a képernyőre (4:3 oldalarány)</PresentationFormat>
  <Paragraphs>336</Paragraphs>
  <Slides>35</Slides>
  <Notes>4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35</vt:i4>
      </vt:variant>
    </vt:vector>
  </HeadingPairs>
  <TitlesOfParts>
    <vt:vector size="44" baseType="lpstr">
      <vt:lpstr>Arial</vt:lpstr>
      <vt:lpstr>Calibri</vt:lpstr>
      <vt:lpstr>Constantia</vt:lpstr>
      <vt:lpstr>Franklin Gothic Book</vt:lpstr>
      <vt:lpstr>Times New Roman</vt:lpstr>
      <vt:lpstr>Wingdings</vt:lpstr>
      <vt:lpstr>Wingdings 3</vt:lpstr>
      <vt:lpstr>Office-téma</vt:lpstr>
      <vt:lpstr>MTÜ - előadás PowerPoint sablon 2017 - színhelyes</vt:lpstr>
      <vt:lpstr>Development of experimental design skills  </vt:lpstr>
      <vt:lpstr>Content</vt:lpstr>
      <vt:lpstr>I. Introduction  and research questions</vt:lpstr>
      <vt:lpstr>I.1.Inquiry-based science education is the solution of the problems in teaching science!(?) </vt:lpstr>
      <vt:lpstr>1.2. A previous brief empirical research1 </vt:lpstr>
      <vt:lpstr>I.3. Results of the precious research and new questions</vt:lpstr>
      <vt:lpstr>II. Main characteristics of the research</vt:lpstr>
      <vt:lpstr>II.1. Research group and research method</vt:lpstr>
      <vt:lpstr>II.2. Sample</vt:lpstr>
      <vt:lpstr>3.3 kutatási módszer –  a modell</vt:lpstr>
      <vt:lpstr>III. Methods of the analysis of data</vt:lpstr>
      <vt:lpstr>PowerPoint bemutató</vt:lpstr>
      <vt:lpstr>PowerPoint bemutató</vt:lpstr>
      <vt:lpstr>III.2. ANCOVA without matched pair method for the preliminary statistical analysis of T0, T1, T2 and T3</vt:lpstr>
      <vt:lpstr>IV. Results of the first year</vt:lpstr>
      <vt:lpstr>IV.1. Results of the whole test </vt:lpstr>
      <vt:lpstr>Eta Squared and Partial Eta Squared</vt:lpstr>
      <vt:lpstr>IV.2. Results on the sub-tests</vt:lpstr>
      <vt:lpstr>IV.3. Effects of the significant parameters (PES)</vt:lpstr>
      <vt:lpstr>IV.4. Conclusions and assumptions</vt:lpstr>
      <vt:lpstr>V. Modified research model:  preliminary results</vt:lpstr>
      <vt:lpstr>V.1. „Redesigning”…</vt:lpstr>
      <vt:lpstr>3.3 kutatási módszer –  a modell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VI. Summary and context of results</vt:lpstr>
      <vt:lpstr>VI.1. Effects of the intervention</vt:lpstr>
      <vt:lpstr>VI.2. Changes of attitudes and grades</vt:lpstr>
      <vt:lpstr>VI.3. International context of the results </vt:lpstr>
      <vt:lpstr>This study was funded by the Content Pedagogy Research Program of the Hungarian Academy of Sciences.  Many thanks for the colleagues and students’ work.  Website: http://ttomc.elte.hu/publications/90  E-mail: luca@chem.elte.hu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Kutatásalapú kémiatanítás:  Egy longitudinális vizsgálat első évének eredményei</dc:title>
  <dc:creator>Dr. Tóth Zoltán</dc:creator>
  <cp:lastModifiedBy>Szalay Luca</cp:lastModifiedBy>
  <cp:revision>212</cp:revision>
  <dcterms:created xsi:type="dcterms:W3CDTF">2017-11-07T13:28:48Z</dcterms:created>
  <dcterms:modified xsi:type="dcterms:W3CDTF">2019-11-22T06:00:55Z</dcterms:modified>
</cp:coreProperties>
</file>