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61" r:id="rId4"/>
    <p:sldId id="262" r:id="rId5"/>
    <p:sldId id="263" r:id="rId6"/>
    <p:sldId id="278" r:id="rId7"/>
    <p:sldId id="265" r:id="rId8"/>
    <p:sldId id="282" r:id="rId9"/>
    <p:sldId id="286" r:id="rId10"/>
    <p:sldId id="269" r:id="rId11"/>
    <p:sldId id="273" r:id="rId12"/>
    <p:sldId id="284" r:id="rId13"/>
    <p:sldId id="289" r:id="rId14"/>
    <p:sldId id="285" r:id="rId15"/>
    <p:sldId id="292" r:id="rId16"/>
    <p:sldId id="291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0718E-F7BC-4F7E-B103-34DD861B8405}" type="datetimeFigureOut">
              <a:rPr lang="hu-HU" smtClean="0"/>
              <a:t>2019.11.08.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2BA84-5ADF-4D90-8472-003A7A816D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643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BA84-5ADF-4D90-8472-003A7A816DA5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582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564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867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4173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84550" y="0"/>
            <a:ext cx="575945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1B5C93">
                  <a:alpha val="91765"/>
                </a:srgbClr>
              </a:gs>
              <a:gs pos="18000">
                <a:schemeClr val="tx2">
                  <a:alpha val="75000"/>
                  <a:lumMod val="100000"/>
                </a:schemeClr>
              </a:gs>
              <a:gs pos="54000">
                <a:srgbClr val="00386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839" y="404285"/>
            <a:ext cx="4968875" cy="2618300"/>
          </a:xfrm>
        </p:spPr>
        <p:txBody>
          <a:bodyPr anchor="b" anchorCtr="0"/>
          <a:lstStyle>
            <a:lvl1pPr algn="l">
              <a:defRPr sz="3400" b="0" i="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címsor</a:t>
            </a:r>
            <a:r>
              <a:rPr lang="en-US" dirty="0"/>
              <a:t> a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címsorának</a:t>
            </a:r>
            <a:r>
              <a:rPr lang="en-US" dirty="0"/>
              <a:t> </a:t>
            </a:r>
            <a:r>
              <a:rPr lang="en-US" dirty="0" err="1"/>
              <a:t>helye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79838" y="4246033"/>
            <a:ext cx="4968875" cy="850775"/>
          </a:xfrm>
        </p:spPr>
        <p:txBody>
          <a:bodyPr/>
          <a:lstStyle>
            <a:lvl1pPr marL="0" indent="0" algn="l">
              <a:buNone/>
              <a:defRPr sz="2100" b="1" i="0" cap="all" spc="1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Előadó</a:t>
            </a:r>
            <a:r>
              <a:rPr lang="en-US" dirty="0"/>
              <a:t> </a:t>
            </a:r>
            <a:r>
              <a:rPr lang="en-US" dirty="0" err="1"/>
              <a:t>neve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‹#›</a:t>
            </a:fld>
            <a:endParaRPr lang="en-US">
              <a:solidFill>
                <a:srgbClr val="8CADD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240000"/>
            <a:ext cx="2904744" cy="16784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88" y="3552147"/>
            <a:ext cx="395630" cy="67056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779838" y="5096807"/>
            <a:ext cx="4968874" cy="876427"/>
          </a:xfrm>
        </p:spPr>
        <p:txBody>
          <a:bodyPr/>
          <a:lstStyle>
            <a:lvl1pPr marL="0" indent="0">
              <a:buNone/>
              <a:defRPr sz="1600" cap="all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Intézmény</a:t>
            </a:r>
            <a:r>
              <a:rPr lang="en-US" dirty="0"/>
              <a:t> </a:t>
            </a:r>
            <a:r>
              <a:rPr lang="en-US" dirty="0" err="1"/>
              <a:t>neve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779839" y="5714468"/>
            <a:ext cx="2128043" cy="319933"/>
          </a:xfrm>
        </p:spPr>
        <p:txBody>
          <a:bodyPr anchor="b"/>
          <a:lstStyle>
            <a:lvl1pPr marL="0" indent="0">
              <a:buNone/>
              <a:defRPr sz="1500" cap="all" spc="100" baseline="0">
                <a:solidFill>
                  <a:srgbClr val="BACEE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2017. November 00.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4" y="5799001"/>
            <a:ext cx="2825496" cy="1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216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32">
          <p15:clr>
            <a:srgbClr val="FBAE40"/>
          </p15:clr>
        </p15:guide>
        <p15:guide id="2" orient="horz" pos="282">
          <p15:clr>
            <a:srgbClr val="FBAE40"/>
          </p15:clr>
        </p15:guide>
        <p15:guide id="3" pos="2381">
          <p15:clr>
            <a:srgbClr val="FBAE40"/>
          </p15:clr>
        </p15:guide>
        <p15:guide id="4" orient="horz" pos="2006">
          <p15:clr>
            <a:srgbClr val="FBAE40"/>
          </p15:clr>
        </p15:guide>
        <p15:guide id="5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5971200"/>
            <a:ext cx="1325880" cy="768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címsor</a:t>
            </a:r>
            <a:r>
              <a:rPr lang="en-US" dirty="0"/>
              <a:t> a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címének</a:t>
            </a:r>
            <a:r>
              <a:rPr lang="en-US" dirty="0"/>
              <a:t> a </a:t>
            </a:r>
            <a:r>
              <a:rPr lang="en-US" dirty="0" err="1"/>
              <a:t>helye</a:t>
            </a:r>
            <a:r>
              <a:rPr lang="en-US" dirty="0"/>
              <a:t>, </a:t>
            </a:r>
            <a:r>
              <a:rPr lang="en-US" dirty="0" err="1"/>
              <a:t>kérjük</a:t>
            </a:r>
            <a:r>
              <a:rPr lang="en-US" dirty="0"/>
              <a:t>, ide </a:t>
            </a:r>
            <a:r>
              <a:rPr lang="en-US" dirty="0" err="1"/>
              <a:t>írja</a:t>
            </a:r>
            <a:r>
              <a:rPr lang="en-US" dirty="0"/>
              <a:t> a </a:t>
            </a:r>
            <a:r>
              <a:rPr lang="en-US" dirty="0" err="1"/>
              <a:t>címet</a:t>
            </a:r>
            <a:r>
              <a:rPr lang="en-US" dirty="0"/>
              <a:t>, </a:t>
            </a:r>
            <a:r>
              <a:rPr lang="en-US" dirty="0" err="1"/>
              <a:t>amely</a:t>
            </a:r>
            <a:r>
              <a:rPr lang="en-US" dirty="0"/>
              <a:t> </a:t>
            </a:r>
            <a:r>
              <a:rPr lang="en-US" dirty="0" err="1"/>
              <a:t>kétsoros</a:t>
            </a:r>
            <a:r>
              <a:rPr lang="en-US" dirty="0"/>
              <a:t> is </a:t>
            </a:r>
            <a:r>
              <a:rPr lang="en-US" dirty="0" err="1"/>
              <a:t>lehet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2989" y="1989233"/>
            <a:ext cx="7705725" cy="3984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emlékezetes</a:t>
            </a:r>
            <a:r>
              <a:rPr lang="en-US" dirty="0"/>
              <a:t>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fő</a:t>
            </a:r>
            <a:r>
              <a:rPr lang="en-US" dirty="0"/>
              <a:t> </a:t>
            </a:r>
            <a:r>
              <a:rPr lang="en-US" dirty="0" err="1"/>
              <a:t>jellemzője</a:t>
            </a:r>
            <a:r>
              <a:rPr lang="en-US" dirty="0"/>
              <a:t> a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kevés</a:t>
            </a:r>
            <a:r>
              <a:rPr lang="en-US" dirty="0"/>
              <a:t>, de </a:t>
            </a:r>
            <a:r>
              <a:rPr lang="en-US" dirty="0" err="1"/>
              <a:t>informatív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rövid</a:t>
            </a:r>
            <a:r>
              <a:rPr lang="en-US" dirty="0"/>
              <a:t>,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strukturált</a:t>
            </a:r>
            <a:r>
              <a:rPr lang="en-US" dirty="0"/>
              <a:t> </a:t>
            </a:r>
            <a:r>
              <a:rPr lang="en-US" dirty="0" err="1"/>
              <a:t>szöveg</a:t>
            </a:r>
            <a:r>
              <a:rPr lang="en-US" dirty="0"/>
              <a:t>. A </a:t>
            </a:r>
            <a:r>
              <a:rPr lang="en-US" dirty="0" err="1"/>
              <a:t>legkisebb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MTA </a:t>
            </a:r>
            <a:r>
              <a:rPr lang="en-US" dirty="0" err="1"/>
              <a:t>Székház</a:t>
            </a:r>
            <a:r>
              <a:rPr lang="en-US" dirty="0"/>
              <a:t> </a:t>
            </a:r>
            <a:r>
              <a:rPr lang="en-US" dirty="0" err="1"/>
              <a:t>Dísztermének</a:t>
            </a:r>
            <a:r>
              <a:rPr lang="en-US" dirty="0"/>
              <a:t> </a:t>
            </a:r>
            <a:r>
              <a:rPr lang="en-US" dirty="0" err="1"/>
              <a:t>utolsó</a:t>
            </a:r>
            <a:r>
              <a:rPr lang="en-US" dirty="0"/>
              <a:t> </a:t>
            </a:r>
            <a:r>
              <a:rPr lang="en-US" dirty="0" err="1"/>
              <a:t>sorából</a:t>
            </a:r>
            <a:r>
              <a:rPr lang="en-US" dirty="0"/>
              <a:t> is </a:t>
            </a:r>
            <a:r>
              <a:rPr lang="en-US" dirty="0" err="1"/>
              <a:t>még</a:t>
            </a:r>
            <a:r>
              <a:rPr lang="en-US" dirty="0"/>
              <a:t>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olvasható</a:t>
            </a:r>
            <a:r>
              <a:rPr lang="en-US" dirty="0"/>
              <a:t> </a:t>
            </a:r>
            <a:r>
              <a:rPr lang="en-US" dirty="0" err="1"/>
              <a:t>betűméret</a:t>
            </a:r>
            <a:r>
              <a:rPr lang="en-US" dirty="0"/>
              <a:t>: 18 </a:t>
            </a:r>
            <a:r>
              <a:rPr lang="en-US" dirty="0" err="1"/>
              <a:t>pont</a:t>
            </a:r>
            <a:r>
              <a:rPr lang="en-US" dirty="0"/>
              <a:t>. A </a:t>
            </a:r>
            <a:r>
              <a:rPr lang="en-US" dirty="0" err="1"/>
              <a:t>diára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ikonok</a:t>
            </a:r>
            <a:r>
              <a:rPr lang="en-US" dirty="0"/>
              <a:t> </a:t>
            </a:r>
            <a:r>
              <a:rPr lang="en-US" dirty="0" err="1"/>
              <a:t>segítségével</a:t>
            </a:r>
            <a:r>
              <a:rPr lang="en-US" dirty="0"/>
              <a:t> </a:t>
            </a:r>
            <a:r>
              <a:rPr lang="en-US" dirty="0" err="1"/>
              <a:t>beszúrhatók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szöveges</a:t>
            </a:r>
            <a:r>
              <a:rPr lang="en-US" dirty="0"/>
              <a:t> </a:t>
            </a:r>
            <a:r>
              <a:rPr lang="en-US" dirty="0" err="1"/>
              <a:t>tartalmak</a:t>
            </a:r>
            <a:r>
              <a:rPr lang="en-US" dirty="0"/>
              <a:t> is: </a:t>
            </a:r>
            <a:r>
              <a:rPr lang="en-US" dirty="0" err="1"/>
              <a:t>táblázatok</a:t>
            </a:r>
            <a:r>
              <a:rPr lang="en-US" dirty="0"/>
              <a:t>, </a:t>
            </a:r>
            <a:r>
              <a:rPr lang="en-US" dirty="0" err="1"/>
              <a:t>grafikonok</a:t>
            </a:r>
            <a:r>
              <a:rPr lang="en-US" dirty="0"/>
              <a:t>, </a:t>
            </a:r>
            <a:r>
              <a:rPr lang="en-US" dirty="0" err="1"/>
              <a:t>illusztrációk</a:t>
            </a:r>
            <a:r>
              <a:rPr lang="en-US" dirty="0"/>
              <a:t>, </a:t>
            </a:r>
            <a:r>
              <a:rPr lang="en-US" dirty="0" err="1"/>
              <a:t>videók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‹#›</a:t>
            </a:fld>
            <a:endParaRPr lang="en-US">
              <a:solidFill>
                <a:srgbClr val="8CA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638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214" y="1709739"/>
            <a:ext cx="8064499" cy="1233583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 dirty="0"/>
              <a:t>A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fejezetekkel</a:t>
            </a:r>
            <a:r>
              <a:rPr lang="en-US" dirty="0"/>
              <a:t> is </a:t>
            </a:r>
            <a:r>
              <a:rPr lang="en-US" dirty="0" err="1"/>
              <a:t>tagolható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2988" y="3429001"/>
            <a:ext cx="7705724" cy="2544233"/>
          </a:xfrm>
        </p:spPr>
        <p:txBody>
          <a:bodyPr/>
          <a:lstStyle>
            <a:lvl1pPr marL="0" indent="0">
              <a:buNone/>
              <a:defRPr sz="1800" cap="all" spc="100" baseline="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Kérjük</a:t>
            </a:r>
            <a:r>
              <a:rPr lang="en-US" dirty="0"/>
              <a:t>, a </a:t>
            </a:r>
            <a:r>
              <a:rPr lang="en-US" dirty="0" err="1"/>
              <a:t>fenti</a:t>
            </a:r>
            <a:r>
              <a:rPr lang="en-US" dirty="0"/>
              <a:t> </a:t>
            </a:r>
            <a:r>
              <a:rPr lang="en-US" dirty="0" err="1"/>
              <a:t>sorba</a:t>
            </a:r>
            <a:r>
              <a:rPr lang="en-US" dirty="0"/>
              <a:t> a </a:t>
            </a:r>
            <a:r>
              <a:rPr lang="en-US" dirty="0" err="1"/>
              <a:t>fejezet</a:t>
            </a:r>
            <a:r>
              <a:rPr lang="en-US" dirty="0"/>
              <a:t> </a:t>
            </a:r>
            <a:r>
              <a:rPr lang="en-US" dirty="0" err="1"/>
              <a:t>címét</a:t>
            </a:r>
            <a:r>
              <a:rPr lang="en-US" dirty="0"/>
              <a:t> </a:t>
            </a:r>
            <a:r>
              <a:rPr lang="en-US" dirty="0" err="1"/>
              <a:t>írja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alsó</a:t>
            </a:r>
            <a:r>
              <a:rPr lang="en-US" dirty="0"/>
              <a:t> </a:t>
            </a:r>
            <a:r>
              <a:rPr lang="en-US" dirty="0" err="1"/>
              <a:t>sorba</a:t>
            </a:r>
            <a:r>
              <a:rPr lang="en-US" dirty="0"/>
              <a:t> </a:t>
            </a:r>
            <a:r>
              <a:rPr lang="en-US" dirty="0" err="1"/>
              <a:t>pedig</a:t>
            </a:r>
            <a:r>
              <a:rPr lang="en-US" dirty="0"/>
              <a:t> </a:t>
            </a:r>
            <a:r>
              <a:rPr lang="en-US" dirty="0" err="1"/>
              <a:t>magyarázó</a:t>
            </a:r>
            <a:r>
              <a:rPr lang="en-US" dirty="0"/>
              <a:t> </a:t>
            </a:r>
            <a:r>
              <a:rPr lang="en-US" dirty="0" err="1"/>
              <a:t>jellegű</a:t>
            </a:r>
            <a:r>
              <a:rPr lang="en-US" dirty="0"/>
              <a:t> </a:t>
            </a:r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kerülhet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39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Ezen</a:t>
            </a:r>
            <a:r>
              <a:rPr lang="en-US" dirty="0"/>
              <a:t> a </a:t>
            </a:r>
            <a:r>
              <a:rPr lang="en-US" dirty="0" err="1"/>
              <a:t>dián</a:t>
            </a:r>
            <a:r>
              <a:rPr lang="en-US" dirty="0"/>
              <a:t>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típusú</a:t>
            </a:r>
            <a:r>
              <a:rPr lang="en-US" dirty="0"/>
              <a:t> </a:t>
            </a:r>
            <a:r>
              <a:rPr lang="en-US" dirty="0" err="1"/>
              <a:t>tartalmat</a:t>
            </a:r>
            <a:r>
              <a:rPr lang="en-US" dirty="0"/>
              <a:t> </a:t>
            </a:r>
            <a:r>
              <a:rPr lang="en-US" dirty="0" err="1"/>
              <a:t>jeleníthetünk</a:t>
            </a:r>
            <a:r>
              <a:rPr lang="en-US" dirty="0"/>
              <a:t> meg </a:t>
            </a:r>
            <a:r>
              <a:rPr lang="en-US" dirty="0" err="1"/>
              <a:t>egymás</a:t>
            </a:r>
            <a:r>
              <a:rPr lang="en-US" dirty="0"/>
              <a:t> </a:t>
            </a:r>
            <a:r>
              <a:rPr lang="en-US" dirty="0" err="1"/>
              <a:t>mellett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825625"/>
            <a:ext cx="3887788" cy="414760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2" y="1825625"/>
            <a:ext cx="3886200" cy="4147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‹#›</a:t>
            </a:fld>
            <a:endParaRPr lang="en-US">
              <a:solidFill>
                <a:srgbClr val="8CADD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5971200"/>
            <a:ext cx="132588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49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címsorral</a:t>
            </a:r>
            <a:r>
              <a:rPr lang="en-US" dirty="0"/>
              <a:t> </a:t>
            </a:r>
            <a:r>
              <a:rPr lang="en-US" dirty="0" err="1"/>
              <a:t>ellátott</a:t>
            </a:r>
            <a:r>
              <a:rPr lang="en-US" dirty="0"/>
              <a:t> </a:t>
            </a:r>
            <a:r>
              <a:rPr lang="en-US" dirty="0" err="1"/>
              <a:t>dia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‹#›</a:t>
            </a:fld>
            <a:endParaRPr lang="en-US">
              <a:solidFill>
                <a:srgbClr val="8CADD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5971200"/>
            <a:ext cx="132588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20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779839" y="404285"/>
            <a:ext cx="4968873" cy="5905500"/>
          </a:xfrm>
        </p:spPr>
        <p:txBody>
          <a:bodyPr anchor="t"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err="1"/>
              <a:t>Kattintson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ikonra</a:t>
            </a:r>
            <a:r>
              <a:rPr lang="en-US" dirty="0"/>
              <a:t> a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hozzáadásáért</a:t>
            </a:r>
            <a:r>
              <a:rPr lang="en-US" dirty="0"/>
              <a:t>,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húzza</a:t>
            </a:r>
            <a:r>
              <a:rPr lang="en-US" dirty="0"/>
              <a:t> be </a:t>
            </a:r>
            <a:r>
              <a:rPr lang="en-US" dirty="0" err="1"/>
              <a:t>erre</a:t>
            </a:r>
            <a:r>
              <a:rPr lang="en-US" dirty="0"/>
              <a:t> a </a:t>
            </a:r>
            <a:r>
              <a:rPr lang="en-US" dirty="0" err="1"/>
              <a:t>felületre</a:t>
            </a:r>
            <a:r>
              <a:rPr lang="en-US" dirty="0"/>
              <a:t>!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3384550" cy="6858000"/>
          </a:xfrm>
          <a:prstGeom prst="rect">
            <a:avLst/>
          </a:prstGeom>
          <a:solidFill>
            <a:srgbClr val="1B5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‹#›</a:t>
            </a:fld>
            <a:endParaRPr lang="en-US">
              <a:solidFill>
                <a:srgbClr val="8CADD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404284"/>
            <a:ext cx="2880000" cy="5568949"/>
          </a:xfrm>
        </p:spPr>
        <p:txBody>
          <a:bodyPr anchor="ctr" anchorCtr="1"/>
          <a:lstStyle>
            <a:lvl1pPr>
              <a:defRPr sz="2200" b="0" i="1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en-US" dirty="0" err="1"/>
              <a:t>Kiemelt</a:t>
            </a:r>
            <a:r>
              <a:rPr lang="en-US" dirty="0"/>
              <a:t> </a:t>
            </a:r>
            <a:r>
              <a:rPr lang="en-US" dirty="0" err="1"/>
              <a:t>illusztrációk</a:t>
            </a:r>
            <a:r>
              <a:rPr lang="en-US" dirty="0"/>
              <a:t> </a:t>
            </a:r>
            <a:r>
              <a:rPr lang="en-US" dirty="0" err="1"/>
              <a:t>megjelenítése</a:t>
            </a:r>
            <a:r>
              <a:rPr lang="en-US" dirty="0"/>
              <a:t> – </a:t>
            </a:r>
            <a:r>
              <a:rPr lang="en-US" dirty="0" err="1"/>
              <a:t>itt</a:t>
            </a:r>
            <a:r>
              <a:rPr lang="en-US" dirty="0"/>
              <a:t> </a:t>
            </a:r>
            <a:r>
              <a:rPr lang="en-US" dirty="0" err="1"/>
              <a:t>akár</a:t>
            </a:r>
            <a:r>
              <a:rPr lang="en-US" dirty="0"/>
              <a:t> a </a:t>
            </a:r>
            <a:r>
              <a:rPr lang="en-US" dirty="0" err="1"/>
              <a:t>képhez</a:t>
            </a:r>
            <a:r>
              <a:rPr lang="en-US" dirty="0"/>
              <a:t> </a:t>
            </a:r>
            <a:r>
              <a:rPr lang="en-US" dirty="0" err="1"/>
              <a:t>kapcsolódó</a:t>
            </a:r>
            <a:r>
              <a:rPr lang="en-US" dirty="0"/>
              <a:t> </a:t>
            </a:r>
            <a:r>
              <a:rPr lang="en-US" dirty="0" err="1"/>
              <a:t>idézet</a:t>
            </a:r>
            <a:r>
              <a:rPr lang="en-US" dirty="0"/>
              <a:t> is </a:t>
            </a:r>
            <a:r>
              <a:rPr lang="en-US" dirty="0" err="1"/>
              <a:t>szerepelhet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626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32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bg>
      <p:bgPr>
        <a:solidFill>
          <a:srgbClr val="1B5C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89" y="404283"/>
            <a:ext cx="3323724" cy="590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8" y="3630585"/>
            <a:ext cx="395630" cy="6705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7963" y="4648355"/>
            <a:ext cx="3081806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Szeretettel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várjuk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magyar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tudomány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ünnepének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további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programjain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!</a:t>
            </a:r>
          </a:p>
          <a:p>
            <a:pPr defTabSz="685800"/>
            <a:endParaRPr lang="en-US" sz="1400" cap="all" spc="1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  <a:p>
            <a:pPr defTabSz="685800"/>
            <a:r>
              <a:rPr lang="en-US" sz="1400" i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www.tudomanyunnep.hu</a:t>
            </a:r>
            <a:endParaRPr lang="en-US" sz="1400" i="1" cap="all" spc="1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  <a:p>
            <a:pPr defTabSz="685800"/>
            <a:r>
              <a:rPr lang="en-US" sz="1400" i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www.mta.hu</a:t>
            </a:r>
            <a:endParaRPr lang="en-US" sz="1400" i="1" cap="all" spc="1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07964" y="1982246"/>
            <a:ext cx="454861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2600" i="1" cap="all" spc="100" dirty="0" err="1">
                <a:solidFill>
                  <a:srgbClr val="FFFFFF"/>
                </a:solidFill>
                <a:latin typeface="Constantia" panose="02030602050306030303"/>
              </a:rPr>
              <a:t>Köszönöm</a:t>
            </a:r>
            <a:r>
              <a:rPr lang="en-US" sz="2600" i="1" cap="all" spc="100" dirty="0">
                <a:solidFill>
                  <a:srgbClr val="FFFFFF"/>
                </a:solidFill>
                <a:latin typeface="Constantia" panose="02030602050306030303"/>
              </a:rPr>
              <a:t> a </a:t>
            </a:r>
            <a:r>
              <a:rPr lang="en-US" sz="2600" i="1" cap="all" spc="100" dirty="0" err="1">
                <a:solidFill>
                  <a:srgbClr val="FFFFFF"/>
                </a:solidFill>
                <a:latin typeface="Constantia" panose="02030602050306030303"/>
              </a:rPr>
              <a:t>figyelmet</a:t>
            </a:r>
            <a:r>
              <a:rPr lang="en-US" sz="2600" i="1" cap="all" spc="100" dirty="0">
                <a:solidFill>
                  <a:srgbClr val="FFFFFF"/>
                </a:solidFill>
                <a:latin typeface="Constantia" panose="02030602050306030303"/>
              </a:rPr>
              <a:t>!</a:t>
            </a:r>
            <a:endParaRPr lang="en-US" sz="2600" i="1" cap="all" spc="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41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385763" indent="-385763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8542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735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155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2019.11.08.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79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2019.11.08.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924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2019.11.08.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097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2019.11.08.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849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2019.11.08.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430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2019.11.08.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113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2B50F-86D8-435C-B4A0-D9B811076111}" type="datetimeFigureOut">
              <a:rPr lang="hu-HU" smtClean="0"/>
              <a:t>2019.11.08.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492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4" y="404285"/>
            <a:ext cx="8064499" cy="114247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2989" y="1989233"/>
            <a:ext cx="7705725" cy="39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713" y="6309784"/>
            <a:ext cx="395287" cy="365125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sz="1100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defTabSz="685800"/>
            <a:fld id="{FD7096EC-A894-4F47-929A-65581C0900F7}" type="slidenum">
              <a:rPr lang="en-US" smtClean="0">
                <a:solidFill>
                  <a:srgbClr val="8CADD1"/>
                </a:solidFill>
              </a:rPr>
              <a:pPr defTabSz="685800"/>
              <a:t>‹#›</a:t>
            </a:fld>
            <a:endParaRPr lang="en-US" dirty="0">
              <a:solidFill>
                <a:srgbClr val="8CA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rgbClr val="1B5C93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1B5C93"/>
        </a:buClr>
        <a:buSzPct val="90000"/>
        <a:buFont typeface="Wingdings" charset="2"/>
        <a:buChar char="§"/>
        <a:defRPr sz="2300" kern="12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Arial" charset="0"/>
        <a:buChar char="•"/>
        <a:defRPr sz="22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Wingdings" charset="2"/>
        <a:buChar char="§"/>
        <a:defRPr sz="1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Wingdings" charset="2"/>
        <a:buChar char="§"/>
        <a:defRPr sz="145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657">
          <p15:clr>
            <a:srgbClr val="F26B43"/>
          </p15:clr>
        </p15:guide>
        <p15:guide id="4" orient="horz" pos="191">
          <p15:clr>
            <a:srgbClr val="F26B43"/>
          </p15:clr>
        </p15:guide>
        <p15:guide id="5" pos="5511">
          <p15:clr>
            <a:srgbClr val="F26B43"/>
          </p15:clr>
        </p15:guide>
        <p15:guide id="6" orient="horz" pos="2981">
          <p15:clr>
            <a:srgbClr val="F26B43"/>
          </p15:clr>
        </p15:guide>
        <p15:guide id="7" pos="431">
          <p15:clr>
            <a:srgbClr val="F26B43"/>
          </p15:clr>
        </p15:guide>
        <p15:guide id="8" orient="horz" pos="2822">
          <p15:clr>
            <a:srgbClr val="F26B43"/>
          </p15:clr>
        </p15:guide>
        <p15:guide id="9" pos="24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ttomc.elte.hu/publications/90" TargetMode="Externa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3161" y="1958975"/>
            <a:ext cx="8880921" cy="1470025"/>
          </a:xfrm>
        </p:spPr>
        <p:txBody>
          <a:bodyPr>
            <a:normAutofit fontScale="90000"/>
          </a:bodyPr>
          <a:lstStyle/>
          <a:p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kutatásalapú kémiatanítás longitudinális vizsgálatának első három éve</a:t>
            </a:r>
            <a:b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Eredmények, tapasztalatok, kérdések</a:t>
            </a:r>
            <a:endParaRPr lang="hu-HU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0375" y="3573016"/>
            <a:ext cx="8360097" cy="3168352"/>
          </a:xfrm>
        </p:spPr>
        <p:txBody>
          <a:bodyPr>
            <a:normAutofit/>
          </a:bodyPr>
          <a:lstStyle/>
          <a:p>
            <a:r>
              <a:rPr lang="hu-HU" b="1" dirty="0" smtClean="0"/>
              <a:t>Tóth Zoltán</a:t>
            </a:r>
            <a:r>
              <a:rPr lang="hu-HU" b="1" baseline="30000" dirty="0" smtClean="0"/>
              <a:t>1</a:t>
            </a:r>
            <a:r>
              <a:rPr lang="hu-HU" b="1" dirty="0" smtClean="0"/>
              <a:t>, Szalay Luca</a:t>
            </a:r>
            <a:r>
              <a:rPr lang="hu-HU" b="1" baseline="30000" dirty="0" smtClean="0"/>
              <a:t>2</a:t>
            </a:r>
            <a:r>
              <a:rPr lang="hu-HU" b="1" dirty="0" smtClean="0"/>
              <a:t> és Kiss Edina</a:t>
            </a:r>
            <a:r>
              <a:rPr lang="hu-HU" b="1" baseline="30000" dirty="0" smtClean="0"/>
              <a:t>2</a:t>
            </a: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460374" y="3789040"/>
            <a:ext cx="8064499" cy="160806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baseline="0">
                <a:solidFill>
                  <a:srgbClr val="1B5C9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5C93"/>
                </a:solidFill>
                <a:effectLst/>
                <a:uLnTx/>
                <a:uFillTx/>
                <a:latin typeface="Calibri" panose="020F0502020204030204" pitchFamily="34" charset="0"/>
              </a:rPr>
              <a:t>MTA-ELTE 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1B5C93"/>
                </a:solidFill>
                <a:effectLst/>
                <a:uLnTx/>
                <a:uFillTx/>
                <a:latin typeface="Calibri" panose="020F0502020204030204" pitchFamily="34" charset="0"/>
              </a:rPr>
              <a:t>Kutatásalapú Kémiatanítás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5C93"/>
                </a:solidFill>
                <a:effectLst/>
                <a:uLnTx/>
                <a:uFillTx/>
                <a:latin typeface="Calibri" panose="020F0502020204030204" pitchFamily="34" charset="0"/>
              </a:rPr>
              <a:t>Kutatócsoport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0" baseline="30000" dirty="0" smtClean="0">
                <a:latin typeface="Calibri" panose="020F0502020204030204" pitchFamily="34" charset="0"/>
              </a:rPr>
              <a:t>1</a:t>
            </a:r>
            <a:r>
              <a:rPr lang="hu-HU" sz="2800" b="0" dirty="0" smtClean="0">
                <a:latin typeface="Calibri" panose="020F0502020204030204" pitchFamily="34" charset="0"/>
              </a:rPr>
              <a:t>Debreceni Egyetem, Kémiai Intézet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1B5C93"/>
                </a:solidFill>
                <a:effectLst/>
                <a:uLnTx/>
                <a:uFillTx/>
                <a:latin typeface="Calibri" panose="020F0502020204030204" pitchFamily="34" charset="0"/>
              </a:rPr>
              <a:t>2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5C93"/>
                </a:solidFill>
                <a:effectLst/>
                <a:uLnTx/>
                <a:uFillTx/>
                <a:latin typeface="Calibri" panose="020F0502020204030204" pitchFamily="34" charset="0"/>
              </a:rPr>
              <a:t>ELTE, Kémiai Intézet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B5C93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" name="AutoShape 2" descr="Eötvös Loránd Tudományegyetem logó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0" y="132137"/>
            <a:ext cx="1523810" cy="152381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05086"/>
            <a:ext cx="1511752" cy="15117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38" y="189213"/>
            <a:ext cx="95726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/>
          <p:cNvSpPr/>
          <p:nvPr/>
        </p:nvSpPr>
        <p:spPr>
          <a:xfrm>
            <a:off x="1675040" y="5652779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pPr algn="ctr"/>
            <a:r>
              <a:rPr lang="hu-HU" dirty="0"/>
              <a:t>„Megvalósítható kutatásalapú kémiatanítás” </a:t>
            </a:r>
            <a:r>
              <a:rPr lang="hu-HU" dirty="0" smtClean="0"/>
              <a:t>projekt</a:t>
            </a:r>
          </a:p>
          <a:p>
            <a:pPr algn="ctr"/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>
                <a:solidFill>
                  <a:srgbClr val="FF0000"/>
                </a:solidFill>
                <a:hlinkClick r:id="rId5"/>
              </a:rPr>
              <a:t>http://</a:t>
            </a:r>
            <a:r>
              <a:rPr lang="hu-HU" b="1" dirty="0" smtClean="0">
                <a:solidFill>
                  <a:srgbClr val="FF0000"/>
                </a:solidFill>
                <a:hlinkClick r:id="rId5"/>
              </a:rPr>
              <a:t>ttomc.elte.hu/publications/90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2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95536" y="75982"/>
            <a:ext cx="8231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„Mennyire tartod fontosnak, hogy a természettudományokban az elképzeléseinket kísérletekkel igazoljuk?”</a:t>
            </a:r>
            <a:endParaRPr lang="hu-HU" sz="2400" b="1" dirty="0"/>
          </a:p>
        </p:txBody>
      </p:sp>
      <p:pic>
        <p:nvPicPr>
          <p:cNvPr id="6" name="Kép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198997"/>
            <a:ext cx="4584700" cy="2194560"/>
          </a:xfrm>
          <a:prstGeom prst="rect">
            <a:avLst/>
          </a:prstGeom>
          <a:noFill/>
        </p:spPr>
      </p:pic>
      <p:pic>
        <p:nvPicPr>
          <p:cNvPr id="7" name="Kép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" y="3717032"/>
            <a:ext cx="4584700" cy="27559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98" y="3717032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0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395536" y="75982"/>
            <a:ext cx="8231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„Jobban szeretem az olyan kísérleteket, amelyeket leírás (recept) alapján kell elvégezni, mint amelyeket nekem kell megtervezni.”</a:t>
            </a:r>
            <a:endParaRPr lang="hu-HU" sz="2400" b="1" dirty="0"/>
          </a:p>
        </p:txBody>
      </p:sp>
      <p:pic>
        <p:nvPicPr>
          <p:cNvPr id="6" name="Kép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276311"/>
            <a:ext cx="4584700" cy="2194560"/>
          </a:xfrm>
          <a:prstGeom prst="rect">
            <a:avLst/>
          </a:prstGeom>
          <a:noFill/>
        </p:spPr>
      </p:pic>
      <p:pic>
        <p:nvPicPr>
          <p:cNvPr id="7" name="Kép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4584700" cy="2755900"/>
          </a:xfrm>
          <a:prstGeom prst="rect">
            <a:avLst/>
          </a:prstGeom>
          <a:noFill/>
        </p:spPr>
      </p:pic>
      <p:pic>
        <p:nvPicPr>
          <p:cNvPr id="8" name="Kép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770" y="3789040"/>
            <a:ext cx="4584700" cy="2755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635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83768" y="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A kémia érdemjegy változása</a:t>
            </a:r>
            <a:endParaRPr lang="hu-HU" sz="2400" b="1" dirty="0"/>
          </a:p>
        </p:txBody>
      </p:sp>
      <p:pic>
        <p:nvPicPr>
          <p:cNvPr id="6" name="Kép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275" y="836712"/>
            <a:ext cx="4584700" cy="2194560"/>
          </a:xfrm>
          <a:prstGeom prst="rect">
            <a:avLst/>
          </a:prstGeom>
          <a:noFill/>
        </p:spPr>
      </p:pic>
      <p:pic>
        <p:nvPicPr>
          <p:cNvPr id="7" name="Kép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" y="3645024"/>
            <a:ext cx="4584700" cy="2755900"/>
          </a:xfrm>
          <a:prstGeom prst="rect">
            <a:avLst/>
          </a:prstGeom>
          <a:noFill/>
        </p:spPr>
      </p:pic>
      <p:pic>
        <p:nvPicPr>
          <p:cNvPr id="8" name="Kép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4000"/>
            <a:ext cx="4584700" cy="2755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6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79512" y="692696"/>
            <a:ext cx="89644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hu-HU" sz="2400" dirty="0"/>
              <a:t>A kémia kedveltsége egyre </a:t>
            </a:r>
            <a:r>
              <a:rPr lang="hu-HU" sz="2400" dirty="0" smtClean="0"/>
              <a:t>csökkent,  </a:t>
            </a:r>
          </a:p>
          <a:p>
            <a:r>
              <a:rPr lang="hu-HU" sz="2400" dirty="0"/>
              <a:t>	</a:t>
            </a:r>
            <a:r>
              <a:rPr lang="hu-HU" sz="2400" dirty="0" smtClean="0"/>
              <a:t>a fejlesztés gyenge pozitív hatása csak 7.-ben mutatható ki, 	az iskola rangjának és az előismeretnek a hatása erőteljesebb</a:t>
            </a:r>
            <a:endParaRPr lang="hu-HU" sz="2400" dirty="0"/>
          </a:p>
          <a:p>
            <a:pPr marL="342900" indent="-342900">
              <a:buFontTx/>
              <a:buChar char="-"/>
            </a:pPr>
            <a:endParaRPr lang="hu-HU" dirty="0"/>
          </a:p>
          <a:p>
            <a:pPr marL="342900" indent="-342900">
              <a:buFontTx/>
              <a:buChar char="-"/>
            </a:pPr>
            <a:r>
              <a:rPr lang="hu-HU" sz="2400" dirty="0" smtClean="0"/>
              <a:t>A </a:t>
            </a:r>
            <a:r>
              <a:rPr lang="hu-HU" sz="2400" dirty="0"/>
              <a:t>kísérletek megítélése </a:t>
            </a:r>
            <a:r>
              <a:rPr lang="hu-HU" sz="2400" dirty="0" smtClean="0"/>
              <a:t>7.-ben negatív</a:t>
            </a:r>
            <a:r>
              <a:rPr lang="hu-HU" sz="2400" dirty="0"/>
              <a:t>, </a:t>
            </a:r>
            <a:r>
              <a:rPr lang="hu-HU" sz="2400" dirty="0" smtClean="0"/>
              <a:t>8.-ban pozitív </a:t>
            </a:r>
            <a:r>
              <a:rPr lang="hu-HU" sz="2400" dirty="0"/>
              <a:t>változást </a:t>
            </a:r>
            <a:r>
              <a:rPr lang="hu-HU" sz="2400" dirty="0" smtClean="0"/>
              <a:t>mutat</a:t>
            </a:r>
            <a:r>
              <a:rPr lang="hu-HU" sz="2400" dirty="0"/>
              <a:t>, </a:t>
            </a:r>
            <a:endParaRPr lang="hu-HU" sz="2400" dirty="0" smtClean="0"/>
          </a:p>
          <a:p>
            <a:r>
              <a:rPr lang="hu-HU" sz="2400" dirty="0"/>
              <a:t>	</a:t>
            </a:r>
            <a:r>
              <a:rPr lang="hu-HU" sz="2400" dirty="0" smtClean="0"/>
              <a:t>de a </a:t>
            </a:r>
            <a:r>
              <a:rPr lang="hu-HU" sz="2400" dirty="0"/>
              <a:t>fejlesztésnek </a:t>
            </a:r>
            <a:r>
              <a:rPr lang="hu-HU" sz="2400" dirty="0" smtClean="0"/>
              <a:t>csak 7</a:t>
            </a:r>
            <a:r>
              <a:rPr lang="hu-HU" sz="2400" dirty="0"/>
              <a:t>.-ben gyenge pozitív </a:t>
            </a:r>
            <a:r>
              <a:rPr lang="hu-HU" sz="2400" dirty="0" smtClean="0"/>
              <a:t>hatása (</a:t>
            </a:r>
            <a:r>
              <a:rPr lang="hu-HU" sz="2400" dirty="0" err="1" smtClean="0"/>
              <a:t>kís</a:t>
            </a:r>
            <a:r>
              <a:rPr lang="hu-HU" sz="2400" dirty="0" smtClean="0"/>
              <a:t>. </a:t>
            </a:r>
            <a:r>
              <a:rPr lang="hu-HU" sz="2400" dirty="0" err="1"/>
              <a:t>csop</a:t>
            </a:r>
            <a:r>
              <a:rPr lang="hu-HU" sz="2400" dirty="0"/>
              <a:t>.), </a:t>
            </a:r>
            <a:endParaRPr lang="hu-HU" sz="2400" dirty="0" smtClean="0"/>
          </a:p>
          <a:p>
            <a:r>
              <a:rPr lang="hu-HU" sz="2400" dirty="0"/>
              <a:t>	</a:t>
            </a:r>
            <a:r>
              <a:rPr lang="hu-HU" sz="2400" dirty="0" smtClean="0"/>
              <a:t>az iskola rangjának és az előismeretnek a hatása erőteljesebb</a:t>
            </a:r>
          </a:p>
          <a:p>
            <a:endParaRPr lang="hu-HU" dirty="0"/>
          </a:p>
          <a:p>
            <a:pPr marL="342900" indent="-342900">
              <a:buFontTx/>
              <a:buChar char="-"/>
            </a:pPr>
            <a:r>
              <a:rPr lang="hu-HU" sz="2400" dirty="0" smtClean="0"/>
              <a:t>A kísérlettervezés megítélése mindhárom csoportban pozitív   irányban változott,</a:t>
            </a:r>
          </a:p>
          <a:p>
            <a:r>
              <a:rPr lang="hu-HU" sz="2400" dirty="0" smtClean="0"/>
              <a:t>	de ebben a fejlesztésnek gyakorlatilag semmi hatása nincs</a:t>
            </a:r>
          </a:p>
          <a:p>
            <a:endParaRPr lang="hu-HU" sz="2400" dirty="0" smtClean="0"/>
          </a:p>
          <a:p>
            <a:r>
              <a:rPr lang="hu-HU" sz="2400" dirty="0" smtClean="0"/>
              <a:t>-    Az érdemjegyek </a:t>
            </a:r>
            <a:r>
              <a:rPr lang="hu-HU" sz="2400" dirty="0"/>
              <a:t>egyre </a:t>
            </a:r>
            <a:r>
              <a:rPr lang="hu-HU" sz="2400" dirty="0" smtClean="0"/>
              <a:t>csökkennek</a:t>
            </a:r>
            <a:r>
              <a:rPr lang="hu-HU" sz="2400" dirty="0"/>
              <a:t>, </a:t>
            </a:r>
          </a:p>
          <a:p>
            <a:r>
              <a:rPr lang="hu-HU" sz="2400" dirty="0"/>
              <a:t>	de a fejlesztés hatására a </a:t>
            </a:r>
            <a:r>
              <a:rPr lang="hu-HU" sz="2400" dirty="0" smtClean="0"/>
              <a:t>kísérleti </a:t>
            </a:r>
            <a:r>
              <a:rPr lang="hu-HU" sz="2400" dirty="0"/>
              <a:t>csoportban kevésbé, </a:t>
            </a:r>
            <a:endParaRPr lang="hu-HU" sz="2400" dirty="0" smtClean="0"/>
          </a:p>
          <a:p>
            <a:r>
              <a:rPr lang="hu-HU" sz="2400" dirty="0"/>
              <a:t>	</a:t>
            </a:r>
            <a:r>
              <a:rPr lang="hu-HU" sz="2400" dirty="0" smtClean="0"/>
              <a:t>az iskola rangjának és az előismeretnek 8.-ban meghatározó 		szerepe van</a:t>
            </a:r>
            <a:endParaRPr lang="hu-HU" sz="2400" dirty="0"/>
          </a:p>
          <a:p>
            <a:endParaRPr lang="hu-HU" sz="2400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24674"/>
            <a:ext cx="8229600" cy="634082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Összefoglalás, 2.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17830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0" y="2132856"/>
            <a:ext cx="7991475" cy="404812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16" y="548680"/>
            <a:ext cx="8227219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8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15</a:t>
            </a:fld>
            <a:endParaRPr lang="en-US">
              <a:solidFill>
                <a:srgbClr val="8CADD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8146"/>
            <a:ext cx="3379305" cy="5143500"/>
          </a:xfrm>
        </p:spPr>
        <p:txBody>
          <a:bodyPr/>
          <a:lstStyle/>
          <a:p>
            <a:r>
              <a:rPr lang="hu-HU" sz="2000" dirty="0"/>
              <a:t>Az elődás elkészítését a Magyar Tudományos Akadémia Tantárgypedagógiai Kutatási Programja támogatta.</a:t>
            </a:r>
            <a:br>
              <a:rPr lang="hu-HU" sz="2000" dirty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>MTA-ELTE Kutatásalapú Kémiatanítás Kutatócsoport</a:t>
            </a:r>
            <a:br>
              <a:rPr lang="hu-HU" sz="2000" dirty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>„Megvalósítható kutatásalapú kémiatanítás” projekt</a:t>
            </a:r>
            <a:br>
              <a:rPr lang="hu-HU" sz="2000" dirty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>Honlap: http://ttomc.elte.hu/publications/90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5" name="Kép helye 8">
            <a:extLst>
              <a:ext uri="{FF2B5EF4-FFF2-40B4-BE49-F238E27FC236}">
                <a16:creationId xmlns="" xmlns:a16="http://schemas.microsoft.com/office/drawing/2014/main" id="{3B2087EF-C04F-45D3-9B62-2A5B025A3E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448" r="18448"/>
          <a:stretch>
            <a:fillRect/>
          </a:stretch>
        </p:blipFill>
        <p:spPr>
          <a:xfrm>
            <a:off x="3379305" y="819993"/>
            <a:ext cx="5812101" cy="518075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379305" y="6000750"/>
            <a:ext cx="568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</a:t>
            </a:r>
            <a:endParaRPr lang="hu-H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679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4" y="188641"/>
            <a:ext cx="8064499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b="1" dirty="0" smtClean="0"/>
              <a:t>MTA Szakmódszertani pályázat 2016: Megvalósítható kutatásalapú kémiatanulás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25353"/>
            <a:ext cx="8352928" cy="5832647"/>
          </a:xfrm>
        </p:spPr>
        <p:txBody>
          <a:bodyPr>
            <a:noAutofit/>
          </a:bodyPr>
          <a:lstStyle/>
          <a:p>
            <a:r>
              <a:rPr lang="hu-HU" sz="2400" dirty="0" smtClean="0"/>
              <a:t>A természettudományos műveltség egyik alapeleme a kísérlettervezés</a:t>
            </a:r>
          </a:p>
          <a:p>
            <a:r>
              <a:rPr lang="hu-HU" sz="2400" dirty="0" smtClean="0"/>
              <a:t>Fejlesztése: a receptszerű tanulókísérletek egy részét a tanulók tervezik meg</a:t>
            </a:r>
          </a:p>
          <a:p>
            <a:r>
              <a:rPr lang="hu-HU" sz="2400" dirty="0" smtClean="0"/>
              <a:t>Biztató előzmény </a:t>
            </a:r>
          </a:p>
          <a:p>
            <a:pPr marL="0" indent="0">
              <a:buNone/>
            </a:pPr>
            <a:r>
              <a:rPr lang="hu-HU" sz="2400" dirty="0" smtClean="0"/>
              <a:t>	</a:t>
            </a:r>
            <a:r>
              <a:rPr lang="en-US" sz="2000" dirty="0" err="1" smtClean="0"/>
              <a:t>Szalay</a:t>
            </a:r>
            <a:r>
              <a:rPr lang="en-US" sz="2000" dirty="0"/>
              <a:t>, L., </a:t>
            </a:r>
            <a:r>
              <a:rPr lang="en-US" sz="2000" dirty="0" err="1"/>
              <a:t>Tóth</a:t>
            </a:r>
            <a:r>
              <a:rPr lang="en-US" sz="2000" dirty="0"/>
              <a:t>, Z., (2016), An inquiry-based approach of </a:t>
            </a:r>
            <a:r>
              <a:rPr lang="en-US" sz="2000" dirty="0" smtClean="0"/>
              <a:t>traditional </a:t>
            </a:r>
            <a:r>
              <a:rPr lang="hu-HU" sz="2000" dirty="0" smtClean="0"/>
              <a:t>	</a:t>
            </a:r>
            <a:r>
              <a:rPr lang="en-US" sz="2000" dirty="0" smtClean="0"/>
              <a:t>’step-by-step</a:t>
            </a:r>
            <a:r>
              <a:rPr lang="en-US" sz="2000" dirty="0"/>
              <a:t>’ experiments, </a:t>
            </a:r>
            <a:r>
              <a:rPr lang="en-US" sz="2000" i="1" dirty="0" smtClean="0"/>
              <a:t>Chem</a:t>
            </a:r>
            <a:r>
              <a:rPr lang="en-US" sz="2000" i="1" dirty="0"/>
              <a:t>. Educ. Res. </a:t>
            </a:r>
            <a:r>
              <a:rPr lang="en-US" sz="2000" i="1" dirty="0" err="1" smtClean="0"/>
              <a:t>Pract</a:t>
            </a:r>
            <a:r>
              <a:rPr lang="en-US" sz="2000" i="1" dirty="0"/>
              <a:t>.</a:t>
            </a:r>
            <a:r>
              <a:rPr lang="en-US" sz="2000" dirty="0"/>
              <a:t>, 17, 923-961.</a:t>
            </a:r>
            <a:r>
              <a:rPr lang="en-US" sz="2400" dirty="0"/>
              <a:t> </a:t>
            </a:r>
            <a:endParaRPr lang="hu-HU" sz="2400" dirty="0"/>
          </a:p>
          <a:p>
            <a:r>
              <a:rPr lang="hu-HU" sz="2400" dirty="0" smtClean="0"/>
              <a:t>Kutatási </a:t>
            </a:r>
            <a:r>
              <a:rPr lang="hu-HU" sz="2400" dirty="0"/>
              <a:t>kérdések</a:t>
            </a:r>
            <a:r>
              <a:rPr lang="hu-HU" sz="2400" dirty="0" smtClean="0"/>
              <a:t>: Van-e a fejlesztésnek szignifikáns hatása</a:t>
            </a:r>
            <a:endParaRPr lang="hu-HU" sz="2400" dirty="0"/>
          </a:p>
          <a:p>
            <a:pPr lvl="1"/>
            <a:r>
              <a:rPr lang="hu-HU" sz="2400" dirty="0"/>
              <a:t>a</a:t>
            </a:r>
            <a:r>
              <a:rPr lang="hu-HU" sz="2400" dirty="0" smtClean="0"/>
              <a:t> kísérlettervező képességre és a kémiai tudásra;</a:t>
            </a:r>
            <a:endParaRPr lang="en-US" sz="2400" dirty="0"/>
          </a:p>
          <a:p>
            <a:pPr lvl="1"/>
            <a:r>
              <a:rPr lang="hu-HU" sz="2400" dirty="0"/>
              <a:t>a</a:t>
            </a:r>
            <a:r>
              <a:rPr lang="hu-HU" sz="2400" dirty="0" smtClean="0"/>
              <a:t>z attitűdre, a motiváltságra és a tanulmányi eredményre?</a:t>
            </a:r>
            <a:endParaRPr lang="hu-HU" sz="2400" dirty="0"/>
          </a:p>
          <a:p>
            <a:pPr lvl="1"/>
            <a:r>
              <a:rPr lang="hu-HU" sz="2400" dirty="0"/>
              <a:t>Számít-e, hogy a tanulók ténylegesen elvégzik a megtervezett kísérleteket, vagy </a:t>
            </a:r>
            <a:r>
              <a:rPr lang="hu-HU" sz="2400" dirty="0" smtClean="0"/>
              <a:t>elegendő </a:t>
            </a:r>
            <a:r>
              <a:rPr lang="hu-HU" sz="2400" dirty="0"/>
              <a:t>az </a:t>
            </a:r>
            <a:r>
              <a:rPr lang="hu-HU" sz="2400" dirty="0" smtClean="0"/>
              <a:t>elméleti megbeszélés?</a:t>
            </a:r>
            <a:endParaRPr lang="hu-HU" sz="24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3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064499" cy="695647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 smtClean="0"/>
              <a:t>A kutatócsoport </a:t>
            </a:r>
            <a:r>
              <a:rPr lang="hu-HU" sz="3200" b="1" dirty="0"/>
              <a:t>és </a:t>
            </a:r>
            <a:r>
              <a:rPr lang="hu-HU" sz="3200" b="1" dirty="0" smtClean="0"/>
              <a:t>a kutatási </a:t>
            </a:r>
            <a:r>
              <a:rPr lang="hu-HU" sz="3200" b="1" dirty="0"/>
              <a:t>módszer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908720"/>
            <a:ext cx="7705725" cy="5472608"/>
          </a:xfrm>
        </p:spPr>
        <p:txBody>
          <a:bodyPr>
            <a:noAutofit/>
          </a:bodyPr>
          <a:lstStyle/>
          <a:p>
            <a:r>
              <a:rPr lang="hu-HU" sz="2400" dirty="0"/>
              <a:t>Kutatócsoport: </a:t>
            </a:r>
          </a:p>
          <a:p>
            <a:pPr lvl="1"/>
            <a:r>
              <a:rPr lang="hu-HU" sz="2000" dirty="0"/>
              <a:t>24 kémia tanár</a:t>
            </a:r>
          </a:p>
          <a:p>
            <a:pPr lvl="1"/>
            <a:r>
              <a:rPr lang="hu-HU" sz="2000" dirty="0"/>
              <a:t>5 egyetemi oktató</a:t>
            </a:r>
          </a:p>
          <a:p>
            <a:pPr lvl="1"/>
            <a:r>
              <a:rPr lang="hu-HU" sz="2000" dirty="0" smtClean="0"/>
              <a:t>egyetemi hallgatók (TDK-sok</a:t>
            </a:r>
            <a:r>
              <a:rPr lang="hu-HU" sz="2000" dirty="0"/>
              <a:t>, ill. szakdolgozók).</a:t>
            </a:r>
          </a:p>
          <a:p>
            <a:r>
              <a:rPr lang="hu-HU" sz="2400" dirty="0"/>
              <a:t>Kutatási módszer:</a:t>
            </a:r>
          </a:p>
          <a:p>
            <a:pPr lvl="1"/>
            <a:r>
              <a:rPr lang="hu-HU" sz="2000" dirty="0"/>
              <a:t>4 tanév</a:t>
            </a:r>
          </a:p>
          <a:p>
            <a:pPr lvl="1"/>
            <a:r>
              <a:rPr lang="hu-HU" sz="2000" dirty="0"/>
              <a:t>4 x 6 = 24 db tanulói feladatlap és tanári útmutató (</a:t>
            </a:r>
            <a:r>
              <a:rPr lang="hu-HU" sz="2000" dirty="0" err="1"/>
              <a:t>tanévente</a:t>
            </a:r>
            <a:r>
              <a:rPr lang="hu-HU" sz="2000" dirty="0"/>
              <a:t> 6 db)</a:t>
            </a:r>
          </a:p>
          <a:p>
            <a:pPr lvl="1"/>
            <a:r>
              <a:rPr lang="hu-HU" sz="2000" dirty="0" err="1" smtClean="0"/>
              <a:t>Előteszt</a:t>
            </a:r>
            <a:r>
              <a:rPr lang="hu-HU" sz="2000" dirty="0" smtClean="0"/>
              <a:t> (T0): </a:t>
            </a:r>
            <a:r>
              <a:rPr lang="hu-HU" sz="2000" dirty="0"/>
              <a:t>2016 ősze; 4 </a:t>
            </a:r>
            <a:r>
              <a:rPr lang="hu-HU" sz="2000" dirty="0" smtClean="0"/>
              <a:t>utóteszt (T1-T4): </a:t>
            </a:r>
            <a:r>
              <a:rPr lang="hu-HU" sz="2000" dirty="0"/>
              <a:t>minden tanév végén</a:t>
            </a:r>
          </a:p>
          <a:p>
            <a:pPr lvl="2"/>
            <a:r>
              <a:rPr lang="hu-HU" sz="2000" dirty="0" smtClean="0"/>
              <a:t>Kísérlettervezés (50%)</a:t>
            </a:r>
            <a:endParaRPr lang="hu-HU" sz="2000" dirty="0"/>
          </a:p>
          <a:p>
            <a:pPr lvl="2"/>
            <a:r>
              <a:rPr lang="hu-HU" sz="2000" dirty="0" err="1" smtClean="0"/>
              <a:t>Ismeret-megértés-alkalmazás</a:t>
            </a:r>
            <a:r>
              <a:rPr lang="hu-HU" sz="2000" dirty="0" smtClean="0"/>
              <a:t> (IMA) (50%)</a:t>
            </a:r>
          </a:p>
          <a:p>
            <a:pPr lvl="2"/>
            <a:r>
              <a:rPr lang="hu-HU" sz="2000" dirty="0" smtClean="0"/>
              <a:t>Háttérváltozók (nem, jegy, iskola,</a:t>
            </a:r>
            <a:r>
              <a:rPr lang="hu-HU" sz="2000" dirty="0" smtClean="0">
                <a:solidFill>
                  <a:srgbClr val="FF0000"/>
                </a:solidFill>
              </a:rPr>
              <a:t> </a:t>
            </a:r>
            <a:r>
              <a:rPr lang="hu-HU" sz="2000" dirty="0" smtClean="0"/>
              <a:t>anya</a:t>
            </a:r>
            <a:r>
              <a:rPr lang="hu-HU" sz="2000" dirty="0" smtClean="0">
                <a:solidFill>
                  <a:srgbClr val="FF0000"/>
                </a:solidFill>
              </a:rPr>
              <a:t> </a:t>
            </a:r>
            <a:r>
              <a:rPr lang="hu-HU" sz="2000" dirty="0" smtClean="0"/>
              <a:t>isk. végzettsége)</a:t>
            </a:r>
          </a:p>
          <a:p>
            <a:pPr lvl="2"/>
            <a:r>
              <a:rPr lang="hu-HU" sz="2000" dirty="0" smtClean="0"/>
              <a:t>Attitűdök</a:t>
            </a:r>
            <a:endParaRPr lang="hu-HU" sz="2000" dirty="0"/>
          </a:p>
          <a:p>
            <a:pPr lvl="2"/>
            <a:r>
              <a:rPr lang="hu-HU" sz="2000" dirty="0"/>
              <a:t>Az adatok statisztikai módszerekkel elemezve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1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64499" cy="655545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 smtClean="0"/>
              <a:t>A minta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836712"/>
            <a:ext cx="7911826" cy="5257477"/>
          </a:xfrm>
        </p:spPr>
        <p:txBody>
          <a:bodyPr>
            <a:noAutofit/>
          </a:bodyPr>
          <a:lstStyle/>
          <a:p>
            <a:r>
              <a:rPr lang="hu-HU" sz="2400" dirty="0"/>
              <a:t>18 gimnázium (6 vagy 8 osztályos) </a:t>
            </a:r>
          </a:p>
          <a:p>
            <a:r>
              <a:rPr lang="hu-HU" sz="2400" dirty="0"/>
              <a:t>31 osztály/tanulói csoport</a:t>
            </a:r>
          </a:p>
          <a:p>
            <a:r>
              <a:rPr lang="hu-HU" sz="2400" dirty="0"/>
              <a:t>883 hetedik </a:t>
            </a:r>
            <a:r>
              <a:rPr lang="hu-HU" sz="2400" dirty="0" smtClean="0"/>
              <a:t>évfolyamos </a:t>
            </a:r>
            <a:r>
              <a:rPr lang="hu-HU" sz="2400" dirty="0"/>
              <a:t>tanuló (12-13 évesek)</a:t>
            </a:r>
          </a:p>
          <a:p>
            <a:r>
              <a:rPr lang="hu-HU" sz="2400" dirty="0"/>
              <a:t>A tanulók véletlenszerűen szétválogatva 3 csoportra:</a:t>
            </a:r>
          </a:p>
          <a:p>
            <a:pPr lvl="1"/>
            <a:r>
              <a:rPr lang="hu-HU" sz="2400" u="sng" dirty="0"/>
              <a:t>1. csoport: </a:t>
            </a:r>
            <a:r>
              <a:rPr lang="hu-HU" sz="2400" dirty="0"/>
              <a:t>recept alapján végez kísérleteket (</a:t>
            </a:r>
            <a:r>
              <a:rPr lang="hu-HU" sz="2400" b="1" i="1" dirty="0"/>
              <a:t>kontroll</a:t>
            </a:r>
            <a:r>
              <a:rPr lang="hu-HU" sz="2400" dirty="0"/>
              <a:t>)</a:t>
            </a:r>
          </a:p>
          <a:p>
            <a:pPr lvl="1"/>
            <a:r>
              <a:rPr lang="hu-HU" sz="2400" u="sng" dirty="0"/>
              <a:t>2. csoport: </a:t>
            </a:r>
            <a:r>
              <a:rPr lang="hu-HU" sz="2400" dirty="0"/>
              <a:t>recept alapján végez kísérleteket + </a:t>
            </a:r>
            <a:r>
              <a:rPr lang="hu-HU" sz="2400" b="1" dirty="0"/>
              <a:t>elméletben </a:t>
            </a:r>
            <a:r>
              <a:rPr lang="hu-HU" sz="2400" b="1" dirty="0" smtClean="0"/>
              <a:t>tervez, </a:t>
            </a:r>
          </a:p>
          <a:p>
            <a:pPr marL="457200" lvl="1" indent="0">
              <a:buNone/>
            </a:pPr>
            <a:r>
              <a:rPr lang="hu-HU" sz="2400" b="1" dirty="0" smtClean="0"/>
              <a:t>    </a:t>
            </a:r>
            <a:r>
              <a:rPr lang="hu-HU" sz="2400" dirty="0" smtClean="0"/>
              <a:t>8. </a:t>
            </a:r>
            <a:r>
              <a:rPr lang="hu-HU" sz="2400" dirty="0" err="1" smtClean="0"/>
              <a:t>évf.-tól</a:t>
            </a:r>
            <a:r>
              <a:rPr lang="hu-HU" sz="2400" dirty="0" smtClean="0"/>
              <a:t> kísérlettervezés elmélete utólag (</a:t>
            </a:r>
            <a:r>
              <a:rPr lang="hu-HU" sz="2400" b="1" i="1" dirty="0" smtClean="0"/>
              <a:t>elméleti</a:t>
            </a:r>
            <a:r>
              <a:rPr lang="hu-HU" sz="2400" dirty="0" smtClean="0"/>
              <a:t>)</a:t>
            </a:r>
            <a:endParaRPr lang="hu-HU" sz="2400" dirty="0"/>
          </a:p>
          <a:p>
            <a:pPr lvl="1"/>
            <a:r>
              <a:rPr lang="hu-HU" sz="2400" u="sng" dirty="0"/>
              <a:t>3. csoport: </a:t>
            </a:r>
            <a:r>
              <a:rPr lang="hu-HU" sz="2400" b="1" dirty="0"/>
              <a:t>megtervezi és el is végzi </a:t>
            </a:r>
            <a:r>
              <a:rPr lang="hu-HU" sz="2400" dirty="0"/>
              <a:t>ugyanazokat a </a:t>
            </a:r>
            <a:r>
              <a:rPr lang="hu-HU" sz="2400" dirty="0" smtClean="0"/>
              <a:t>kísérleteket</a:t>
            </a:r>
          </a:p>
          <a:p>
            <a:pPr marL="457200" lvl="1" indent="0">
              <a:buNone/>
            </a:pPr>
            <a:r>
              <a:rPr lang="hu-HU" sz="2400" dirty="0" smtClean="0"/>
              <a:t>    8. </a:t>
            </a:r>
            <a:r>
              <a:rPr lang="hu-HU" sz="2400" dirty="0" err="1" smtClean="0"/>
              <a:t>évf.-tól</a:t>
            </a:r>
            <a:r>
              <a:rPr lang="hu-HU" sz="2400" dirty="0" smtClean="0"/>
              <a:t> kísérlettervezés elmélete előre</a:t>
            </a:r>
            <a:r>
              <a:rPr lang="hu-HU" sz="2400" dirty="0"/>
              <a:t> </a:t>
            </a:r>
            <a:r>
              <a:rPr lang="hu-HU" sz="2400" dirty="0" smtClean="0"/>
              <a:t>(</a:t>
            </a:r>
            <a:r>
              <a:rPr lang="hu-HU" sz="2400" b="1" i="1" dirty="0" smtClean="0"/>
              <a:t>kísérleti</a:t>
            </a:r>
            <a:r>
              <a:rPr lang="hu-HU" sz="2400" dirty="0" smtClean="0"/>
              <a:t>)</a:t>
            </a:r>
          </a:p>
          <a:p>
            <a:r>
              <a:rPr lang="hu-HU" sz="2400" dirty="0" smtClean="0"/>
              <a:t>Mind a 4 tesztet (T0, T1, T2, T3) </a:t>
            </a:r>
            <a:r>
              <a:rPr lang="hu-HU" sz="2400" b="1" dirty="0" smtClean="0"/>
              <a:t>692 tanuló </a:t>
            </a:r>
            <a:r>
              <a:rPr lang="hu-HU" sz="2400" dirty="0" smtClean="0"/>
              <a:t>írta meg</a:t>
            </a:r>
            <a:endParaRPr lang="hu-HU" sz="2000" dirty="0" smtClean="0"/>
          </a:p>
          <a:p>
            <a:pPr lvl="1"/>
            <a:endParaRPr lang="hu-HU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64499" cy="655545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 smtClean="0"/>
              <a:t>Az eredmények értékelése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71866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 smtClean="0"/>
              <a:t>Kovariancia-analízis (ANCOVA) – hatás: </a:t>
            </a:r>
            <a:r>
              <a:rPr lang="hu-HU" sz="2400" i="1" dirty="0" smtClean="0"/>
              <a:t>parciális éta-négyzet</a:t>
            </a:r>
          </a:p>
          <a:p>
            <a:r>
              <a:rPr lang="hu-HU" sz="2400" dirty="0" smtClean="0"/>
              <a:t>Függő változó:  teszt/részteszt eredménye (%)</a:t>
            </a:r>
          </a:p>
          <a:p>
            <a:r>
              <a:rPr lang="hu-HU" sz="2400" dirty="0" smtClean="0"/>
              <a:t>Paraméterek (független változók):</a:t>
            </a:r>
          </a:p>
          <a:p>
            <a:pPr marL="0" indent="0">
              <a:buNone/>
            </a:pPr>
            <a:r>
              <a:rPr lang="hu-HU" sz="2400" dirty="0"/>
              <a:t>	</a:t>
            </a:r>
            <a:r>
              <a:rPr lang="hu-HU" sz="2400" dirty="0" smtClean="0"/>
              <a:t>fejlesztés (kontroll, elméleti, kísérleti) </a:t>
            </a:r>
          </a:p>
          <a:p>
            <a:pPr marL="0" indent="0">
              <a:buNone/>
            </a:pPr>
            <a:r>
              <a:rPr lang="hu-HU" sz="2400" dirty="0"/>
              <a:t>	</a:t>
            </a:r>
            <a:r>
              <a:rPr lang="hu-HU" sz="2400" dirty="0" smtClean="0"/>
              <a:t>iskola rangja (gyenge, közepes, erős)</a:t>
            </a:r>
          </a:p>
          <a:p>
            <a:pPr marL="0" indent="0">
              <a:buNone/>
            </a:pPr>
            <a:r>
              <a:rPr lang="hu-HU" sz="2400" dirty="0"/>
              <a:t>	</a:t>
            </a:r>
            <a:r>
              <a:rPr lang="hu-HU" sz="2400" dirty="0" smtClean="0"/>
              <a:t>anya iskolai végzettsége (</a:t>
            </a:r>
            <a:r>
              <a:rPr lang="hu-HU" sz="2400" dirty="0" err="1" smtClean="0"/>
              <a:t>nemdiplomás</a:t>
            </a:r>
            <a:r>
              <a:rPr lang="hu-HU" sz="2400" dirty="0" smtClean="0"/>
              <a:t>, diplomás)</a:t>
            </a:r>
          </a:p>
          <a:p>
            <a:pPr marL="0" indent="0">
              <a:buNone/>
            </a:pPr>
            <a:r>
              <a:rPr lang="hu-HU" sz="2400" dirty="0"/>
              <a:t>	</a:t>
            </a:r>
            <a:r>
              <a:rPr lang="hu-HU" sz="2400" dirty="0" smtClean="0"/>
              <a:t>előző teszt eredménye (gyenge, közepes, jó)</a:t>
            </a:r>
          </a:p>
          <a:p>
            <a:pPr marL="0" indent="0">
              <a:buNone/>
            </a:pPr>
            <a:r>
              <a:rPr lang="hu-HU" sz="2400" dirty="0" smtClean="0"/>
              <a:t>	nem (fiú, lány)</a:t>
            </a:r>
          </a:p>
          <a:p>
            <a:r>
              <a:rPr lang="hu-HU" sz="2400" dirty="0" smtClean="0"/>
              <a:t>Kovariánsok:</a:t>
            </a:r>
          </a:p>
          <a:p>
            <a:pPr marL="0" indent="0">
              <a:buNone/>
            </a:pPr>
            <a:r>
              <a:rPr lang="hu-HU" sz="2400" dirty="0"/>
              <a:t>	</a:t>
            </a:r>
            <a:r>
              <a:rPr lang="hu-HU" sz="2400" dirty="0" smtClean="0"/>
              <a:t>a tantárgyi jegy (1 – 5)</a:t>
            </a:r>
          </a:p>
          <a:p>
            <a:pPr marL="0" indent="0">
              <a:buNone/>
            </a:pPr>
            <a:r>
              <a:rPr lang="hu-HU" sz="2400" dirty="0"/>
              <a:t>	</a:t>
            </a:r>
            <a:r>
              <a:rPr lang="hu-HU" sz="2400" dirty="0" smtClean="0"/>
              <a:t>a tantárgy szeretete (0 – 4)</a:t>
            </a:r>
          </a:p>
          <a:p>
            <a:pPr marL="0" indent="0">
              <a:buNone/>
            </a:pPr>
            <a:r>
              <a:rPr lang="hu-HU" sz="2400" dirty="0"/>
              <a:t>	</a:t>
            </a:r>
            <a:r>
              <a:rPr lang="hu-HU" sz="2400" dirty="0" smtClean="0"/>
              <a:t>a kísérletek fontossága (0 – 4)</a:t>
            </a:r>
          </a:p>
          <a:p>
            <a:pPr marL="0" indent="0">
              <a:buNone/>
            </a:pPr>
            <a:r>
              <a:rPr lang="hu-HU" sz="2400" dirty="0"/>
              <a:t>	</a:t>
            </a:r>
            <a:r>
              <a:rPr lang="hu-HU" sz="2400" dirty="0" smtClean="0"/>
              <a:t>a receptszerű kísérletezés előnyben részesítése (0 – 4)</a:t>
            </a:r>
          </a:p>
          <a:p>
            <a:pPr lvl="1"/>
            <a:endParaRPr lang="hu-HU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3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7200" y="303768"/>
            <a:ext cx="3505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 teljes teszten elért hatásnagyság</a:t>
            </a:r>
            <a:endParaRPr lang="hu-HU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51161" y="36279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Az IMA részteszten elért hatásnagyság</a:t>
            </a:r>
            <a:endParaRPr lang="hu-HU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4635861" y="3430130"/>
            <a:ext cx="453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 kísérlettervezés részteszten elért hatásnagyság</a:t>
            </a:r>
            <a:endParaRPr 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4944920" y="84279"/>
            <a:ext cx="4091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A feltételezett paraméterek hatása</a:t>
            </a:r>
            <a:endParaRPr lang="hu-H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4076461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" y="4075702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" y="672341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29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57200" y="303768"/>
            <a:ext cx="3505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 teljes teszten elért hatásnagyság 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51161" y="36279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Az IMA részteszten elért hatásnagyság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4635861" y="3358295"/>
            <a:ext cx="453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 kísérlettervezés részteszten elért hatásnagyság</a:t>
            </a:r>
            <a:endParaRPr lang="hu-HU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4770192" y="84279"/>
            <a:ext cx="405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A fejlesztés hatása a kontrollcsoporthoz viszonyítva</a:t>
            </a:r>
            <a:endParaRPr lang="hu-HU" sz="2400" b="1" dirty="0"/>
          </a:p>
        </p:txBody>
      </p:sp>
      <p:pic>
        <p:nvPicPr>
          <p:cNvPr id="9" name="Kép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124"/>
            <a:ext cx="4584700" cy="2755900"/>
          </a:xfrm>
          <a:prstGeom prst="rect">
            <a:avLst/>
          </a:prstGeom>
          <a:noFill/>
        </p:spPr>
      </p:pic>
      <p:pic>
        <p:nvPicPr>
          <p:cNvPr id="10" name="Kép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004626"/>
            <a:ext cx="4584700" cy="2755900"/>
          </a:xfrm>
          <a:prstGeom prst="rect">
            <a:avLst/>
          </a:prstGeom>
          <a:noFill/>
        </p:spPr>
      </p:pic>
      <p:pic>
        <p:nvPicPr>
          <p:cNvPr id="11" name="Kép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755" y="3997252"/>
            <a:ext cx="4584700" cy="2755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917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Összefoglalás, 1.</a:t>
            </a:r>
            <a:endParaRPr lang="hu-HU" sz="32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467544" y="980728"/>
            <a:ext cx="84249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7. évfolyam :	gyenge fejlesztő hatás</a:t>
            </a:r>
            <a:r>
              <a:rPr lang="hu-HU" sz="2400" dirty="0"/>
              <a:t> </a:t>
            </a:r>
            <a:r>
              <a:rPr lang="hu-HU" sz="2400" dirty="0" smtClean="0"/>
              <a:t>az elméleti csoportban</a:t>
            </a:r>
            <a:endParaRPr lang="hu-HU" sz="2400" dirty="0"/>
          </a:p>
          <a:p>
            <a:r>
              <a:rPr lang="hu-HU" sz="2400" dirty="0" smtClean="0"/>
              <a:t>		a kísérlettervezés részteszten a kísérleti csoport 				rontott</a:t>
            </a:r>
            <a:endParaRPr lang="hu-HU" sz="2400" dirty="0"/>
          </a:p>
          <a:p>
            <a:r>
              <a:rPr lang="hu-HU" sz="2400" dirty="0" smtClean="0"/>
              <a:t>		a fejlesztés hatásával összemérhető az iskola 				erősségének hatása</a:t>
            </a:r>
          </a:p>
          <a:p>
            <a:endParaRPr lang="hu-HU" sz="2400" dirty="0" smtClean="0"/>
          </a:p>
          <a:p>
            <a:r>
              <a:rPr lang="hu-HU" sz="2400" dirty="0" smtClean="0"/>
              <a:t>8. évfolyam:	közepesen erős fejlesztő hatás mindkét csoportban 				és mindkét részteszten</a:t>
            </a:r>
          </a:p>
          <a:p>
            <a:r>
              <a:rPr lang="hu-HU" sz="2400" dirty="0" smtClean="0"/>
              <a:t>		a fejlesztés hatását jóval meghaladja </a:t>
            </a:r>
          </a:p>
          <a:p>
            <a:r>
              <a:rPr lang="hu-HU" sz="2400" dirty="0"/>
              <a:t>	</a:t>
            </a:r>
            <a:r>
              <a:rPr lang="hu-HU" sz="2400" dirty="0" smtClean="0"/>
              <a:t>		az előzetes tudás (IMA részteszten)</a:t>
            </a:r>
          </a:p>
          <a:p>
            <a:r>
              <a:rPr lang="hu-HU" sz="2400" dirty="0"/>
              <a:t>	</a:t>
            </a:r>
            <a:r>
              <a:rPr lang="hu-HU" sz="2400" dirty="0" smtClean="0"/>
              <a:t>		az iskola rangja (kísérletterv. részteszten)</a:t>
            </a:r>
          </a:p>
          <a:p>
            <a:r>
              <a:rPr lang="hu-HU" sz="2400" dirty="0"/>
              <a:t>	</a:t>
            </a:r>
            <a:r>
              <a:rPr lang="hu-HU" sz="2400" dirty="0" smtClean="0"/>
              <a:t>		</a:t>
            </a:r>
          </a:p>
          <a:p>
            <a:r>
              <a:rPr lang="hu-HU" sz="2400" dirty="0" smtClean="0"/>
              <a:t>9. évfolyam:	jelentős visszaesés mindkét csoportban és mindkét </a:t>
            </a:r>
            <a:r>
              <a:rPr lang="hu-HU" sz="2400" dirty="0"/>
              <a:t>	</a:t>
            </a:r>
            <a:r>
              <a:rPr lang="hu-HU" sz="2400" dirty="0" smtClean="0"/>
              <a:t>			részteszten</a:t>
            </a:r>
          </a:p>
          <a:p>
            <a:r>
              <a:rPr lang="hu-HU" sz="2400" dirty="0"/>
              <a:t>	</a:t>
            </a:r>
            <a:r>
              <a:rPr lang="hu-HU" sz="2400" dirty="0" smtClean="0"/>
              <a:t>	mindkét részteszten az iskola rangjának és az 				előzetes tudásnak a hatása került előtérbe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9756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395536" y="75982"/>
            <a:ext cx="8231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„Mennyire kedveled a kémiát?”</a:t>
            </a:r>
            <a:endParaRPr lang="hu-HU" sz="2400" b="1" dirty="0"/>
          </a:p>
        </p:txBody>
      </p:sp>
      <p:pic>
        <p:nvPicPr>
          <p:cNvPr id="6" name="Kép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33" y="980728"/>
            <a:ext cx="4584700" cy="2194560"/>
          </a:xfrm>
          <a:prstGeom prst="rect">
            <a:avLst/>
          </a:prstGeom>
          <a:noFill/>
        </p:spPr>
      </p:pic>
      <p:pic>
        <p:nvPicPr>
          <p:cNvPr id="7" name="Kép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3" y="3806838"/>
            <a:ext cx="4584700" cy="2755900"/>
          </a:xfrm>
          <a:prstGeom prst="rect">
            <a:avLst/>
          </a:prstGeom>
          <a:noFill/>
        </p:spPr>
      </p:pic>
      <p:pic>
        <p:nvPicPr>
          <p:cNvPr id="8" name="Kép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74" y="3806838"/>
            <a:ext cx="4584700" cy="2755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28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TÜ - előadás PowerPoint sablon 2017 - színhelyes">
  <a:themeElements>
    <a:clrScheme name="MTA arculati színek">
      <a:dk1>
        <a:srgbClr val="424242"/>
      </a:dk1>
      <a:lt1>
        <a:srgbClr val="FFFFFF"/>
      </a:lt1>
      <a:dk2>
        <a:srgbClr val="004A81"/>
      </a:dk2>
      <a:lt2>
        <a:srgbClr val="FBFBFB"/>
      </a:lt2>
      <a:accent1>
        <a:srgbClr val="1F6FA4"/>
      </a:accent1>
      <a:accent2>
        <a:srgbClr val="8CADD1"/>
      </a:accent2>
      <a:accent3>
        <a:srgbClr val="D6E4F4"/>
      </a:accent3>
      <a:accent4>
        <a:srgbClr val="DE4448"/>
      </a:accent4>
      <a:accent5>
        <a:srgbClr val="FF6F74"/>
      </a:accent5>
      <a:accent6>
        <a:srgbClr val="4B8CBA"/>
      </a:accent6>
      <a:hlink>
        <a:srgbClr val="1E6FA4"/>
      </a:hlink>
      <a:folHlink>
        <a:srgbClr val="5B7F9C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Ü - előadás PowerPoint sablon 2017 - színhelyes" id="{6491D140-7A07-494D-AD92-66B74C3EA49B}" vid="{6B675F42-7B98-BA47-A1FF-01BE8393B32B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408</Words>
  <Application>Microsoft Office PowerPoint</Application>
  <PresentationFormat>Diavetítés a képernyőre (4:3 oldalarány)</PresentationFormat>
  <Paragraphs>102</Paragraphs>
  <Slides>15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15</vt:i4>
      </vt:variant>
    </vt:vector>
  </HeadingPairs>
  <TitlesOfParts>
    <vt:vector size="22" baseType="lpstr">
      <vt:lpstr>Arial</vt:lpstr>
      <vt:lpstr>Calibri</vt:lpstr>
      <vt:lpstr>Constantia</vt:lpstr>
      <vt:lpstr>Franklin Gothic Book</vt:lpstr>
      <vt:lpstr>Wingdings</vt:lpstr>
      <vt:lpstr>Office-téma</vt:lpstr>
      <vt:lpstr>MTÜ - előadás PowerPoint sablon 2017 - színhelyes</vt:lpstr>
      <vt:lpstr>A kutatásalapú kémiatanítás longitudinális vizsgálatának első három éve Eredmények, tapasztalatok, kérdések</vt:lpstr>
      <vt:lpstr>MTA Szakmódszertani pályázat 2016: Megvalósítható kutatásalapú kémiatanulás</vt:lpstr>
      <vt:lpstr>A kutatócsoport és a kutatási módszer </vt:lpstr>
      <vt:lpstr>A minta</vt:lpstr>
      <vt:lpstr>Az eredmények értékelése</vt:lpstr>
      <vt:lpstr>PowerPoint bemutató</vt:lpstr>
      <vt:lpstr>PowerPoint bemutató</vt:lpstr>
      <vt:lpstr>Összefoglalás, 1.</vt:lpstr>
      <vt:lpstr>PowerPoint bemutató</vt:lpstr>
      <vt:lpstr>PowerPoint bemutató</vt:lpstr>
      <vt:lpstr>PowerPoint bemutató</vt:lpstr>
      <vt:lpstr>PowerPoint bemutató</vt:lpstr>
      <vt:lpstr>Összefoglalás, 2.</vt:lpstr>
      <vt:lpstr>PowerPoint bemutató</vt:lpstr>
      <vt:lpstr>Az elődás elkészítését a Magyar Tudományos Akadémia Tantárgypedagógiai Kutatási Programja támogatta.  MTA-ELTE Kutatásalapú Kémiatanítás Kutatócsoport  „Megvalósítható kutatásalapú kémiatanítás” projekt  Honlap: http://ttomc.elte.hu/publications/90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Kutatásalapú kémiatanítás:  Egy longitudinális vizsgálat első évének eredményei</dc:title>
  <dc:creator>Dr. Tóth Zoltán</dc:creator>
  <cp:lastModifiedBy>Szalay Luca</cp:lastModifiedBy>
  <cp:revision>89</cp:revision>
  <dcterms:created xsi:type="dcterms:W3CDTF">2017-11-07T13:28:48Z</dcterms:created>
  <dcterms:modified xsi:type="dcterms:W3CDTF">2019-11-08T05:33:12Z</dcterms:modified>
</cp:coreProperties>
</file>