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257" r:id="rId3"/>
    <p:sldId id="305" r:id="rId4"/>
    <p:sldId id="306" r:id="rId5"/>
    <p:sldId id="308" r:id="rId6"/>
    <p:sldId id="307" r:id="rId7"/>
    <p:sldId id="309" r:id="rId8"/>
    <p:sldId id="301" r:id="rId9"/>
    <p:sldId id="302" r:id="rId10"/>
    <p:sldId id="303" r:id="rId11"/>
    <p:sldId id="304" r:id="rId12"/>
    <p:sldId id="312" r:id="rId13"/>
    <p:sldId id="310" r:id="rId14"/>
    <p:sldId id="276" r:id="rId15"/>
  </p:sldIdLst>
  <p:sldSz cx="12192000" cy="6858000"/>
  <p:notesSz cx="6877050" cy="91868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3061" autoAdjust="0"/>
  </p:normalViewPr>
  <p:slideViewPr>
    <p:cSldViewPr snapToGrid="0">
      <p:cViewPr varScale="1">
        <p:scale>
          <a:sx n="62" d="100"/>
          <a:sy n="62" d="100"/>
        </p:scale>
        <p:origin x="25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0" y="96"/>
      </p:cViewPr>
      <p:guideLst>
        <p:guide orient="horz" pos="2894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0055" cy="460938"/>
          </a:xfrm>
          <a:prstGeom prst="rect">
            <a:avLst/>
          </a:prstGeom>
        </p:spPr>
        <p:txBody>
          <a:bodyPr vert="horz" lIns="91778" tIns="45887" rIns="91778" bIns="4588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95407" y="0"/>
            <a:ext cx="2980055" cy="460938"/>
          </a:xfrm>
          <a:prstGeom prst="rect">
            <a:avLst/>
          </a:prstGeom>
        </p:spPr>
        <p:txBody>
          <a:bodyPr vert="horz" lIns="91778" tIns="45887" rIns="91778" bIns="45887" rtlCol="0"/>
          <a:lstStyle>
            <a:lvl1pPr algn="r">
              <a:defRPr sz="1200"/>
            </a:lvl1pPr>
          </a:lstStyle>
          <a:p>
            <a:fld id="{45D98F39-BAEA-4D2C-91D4-077ACBDEA2A7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9350"/>
            <a:ext cx="5511800" cy="3100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7" rIns="91778" bIns="45887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7705" y="4421180"/>
            <a:ext cx="5501640" cy="3617327"/>
          </a:xfrm>
          <a:prstGeom prst="rect">
            <a:avLst/>
          </a:prstGeom>
        </p:spPr>
        <p:txBody>
          <a:bodyPr vert="horz" lIns="91778" tIns="45887" rIns="91778" bIns="45887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3" y="8725927"/>
            <a:ext cx="2980055" cy="460938"/>
          </a:xfrm>
          <a:prstGeom prst="rect">
            <a:avLst/>
          </a:prstGeom>
        </p:spPr>
        <p:txBody>
          <a:bodyPr vert="horz" lIns="91778" tIns="45887" rIns="91778" bIns="4588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95407" y="8725927"/>
            <a:ext cx="2980055" cy="460938"/>
          </a:xfrm>
          <a:prstGeom prst="rect">
            <a:avLst/>
          </a:prstGeom>
        </p:spPr>
        <p:txBody>
          <a:bodyPr vert="horz" lIns="91778" tIns="45887" rIns="91778" bIns="45887" rtlCol="0" anchor="b"/>
          <a:lstStyle>
            <a:lvl1pPr algn="r">
              <a:defRPr sz="1200"/>
            </a:lvl1pPr>
          </a:lstStyle>
          <a:p>
            <a:fld id="{EC27A520-BE4C-40B8-A4C3-B0BEE393F0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82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Tisztelt Kollégák, kedves Érdeklődők!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9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módszertani útmutatóban hasznos tanácsokkal szolgálunk az előkészítés fázisához, illetve nem maradhatnak el az aktuális balesetvédelemmel és hulladékkezeléssel kapcsolatos megjegyzések sem.</a:t>
            </a:r>
          </a:p>
          <a:p>
            <a:r>
              <a:rPr lang="hu-HU" dirty="0"/>
              <a:t>Ezt követően 3x2 oldalon keresztül sorakoznak a különböző típusú feladatlapok. Az 1. típus csak a receptszerű kísérleteket tartalmazza. A 2. típus ezen felül utólag magyarázó elveket, összefüggéseket is leír, míg a 3. típusú feladatlap az utolsó kísérleteket már tervezteti a tanulókkal, de előtte tanítja is őket azokra az elvekre, amit felhasználhatnak a tervezés során. Minden egyes kísérlet követi a szokásos logikai rendet, tehát kísérlet leírása, tapasztalat és végül magyarázat. Mind 45 percre van tervezve, és 2 A/4-es oldalra, hogy egy lapra kiférjen, megkönnyítve a nyomtatást.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930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feladatlapokat követi azok tanári változata, ahol minden várt, helyes tanulói válasz megjelenik.  A legtöbb helyen, irányítva a válaszadást, előre megadott lehetőségekből kell kiválasztani a helyes megoldást. Máshol, főleg a kísérlettervezős feladatlapokon, kipontozott helyre kell beírni a megfelelő választ.</a:t>
            </a:r>
          </a:p>
          <a:p>
            <a:r>
              <a:rPr lang="hu-HU" dirty="0"/>
              <a:t>A kísérletek végkifejletéről fotókat szúrtunk be a tanári változatba, hogy ezzel is megkönnyítsük a kollégák felkészülését az órákra.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71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88182" y="4528840"/>
            <a:ext cx="5505450" cy="4222892"/>
          </a:xfrm>
        </p:spPr>
        <p:txBody>
          <a:bodyPr/>
          <a:lstStyle/>
          <a:p>
            <a:pPr marL="177245" indent="-177245">
              <a:buFont typeface="Arial" panose="020B0604020202020204" pitchFamily="34" charset="0"/>
              <a:buChar char="•"/>
            </a:pPr>
            <a:r>
              <a:rPr lang="hu-HU" dirty="0"/>
              <a:t>Ez a táblázat pedig arról nyújt összefoglalást, hogy az első 3 évben melyik feladatlap mely feladatán keresztül </a:t>
            </a:r>
            <a:r>
              <a:rPr lang="hu-HU" b="1" dirty="0"/>
              <a:t>tanítottuk</a:t>
            </a:r>
            <a:r>
              <a:rPr lang="hu-HU" dirty="0"/>
              <a:t>, illetve mely tesztfeladatokon </a:t>
            </a:r>
            <a:r>
              <a:rPr lang="hu-HU" b="1" dirty="0"/>
              <a:t>mértük</a:t>
            </a:r>
            <a:r>
              <a:rPr lang="hu-HU" dirty="0"/>
              <a:t> a kémiai kísérlettervezés képességének általunk kiválasztott elemeit.</a:t>
            </a:r>
          </a:p>
          <a:p>
            <a:pPr marL="177245" indent="-177245">
              <a:buFont typeface="Arial" panose="020B0604020202020204" pitchFamily="34" charset="0"/>
              <a:buChar char="•"/>
            </a:pPr>
            <a:r>
              <a:rPr lang="hu-HU" dirty="0"/>
              <a:t>A legfontosabbnak </a:t>
            </a:r>
            <a:r>
              <a:rPr lang="hu-HU" b="1" dirty="0"/>
              <a:t>a változók azonosítását és kontrollját </a:t>
            </a:r>
            <a:r>
              <a:rPr lang="hu-HU" dirty="0"/>
              <a:t>véljük. Mások kutatási eredményei is azt támasztják alá, hogy ez megy legnehezebben a tanulóknak. Ezért (mint látható), a továbbiakban </a:t>
            </a:r>
            <a:r>
              <a:rPr lang="hu-HU" b="1" dirty="0"/>
              <a:t>a változók kontrolljának különféle formáit</a:t>
            </a:r>
            <a:r>
              <a:rPr lang="hu-HU" dirty="0"/>
              <a:t> igen sok feladatlapon tanítottuk.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FB5BA-4A76-4AC4-8CA8-A7E5195C3CD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2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feladatlapok mellett a tesztek szerkesztése is nagy körültekintést igényel. </a:t>
            </a:r>
          </a:p>
          <a:p>
            <a:r>
              <a:rPr lang="hu-HU" dirty="0"/>
              <a:t>Az előteszt és a négy utóteszt azonos szerkezetűek, mind a Bloom-taxonómia szerint vannak </a:t>
            </a:r>
            <a:r>
              <a:rPr lang="hu-HU" dirty="0" err="1"/>
              <a:t>struktúrálva</a:t>
            </a:r>
            <a:r>
              <a:rPr lang="hu-HU" dirty="0"/>
              <a:t>.</a:t>
            </a:r>
          </a:p>
          <a:p>
            <a:r>
              <a:rPr lang="hu-HU" dirty="0"/>
              <a:t>Összesen 18 pontot lehet szerezni, melyből 9 pont az alacsonyabb rendű műveleteket igénylő feladatok jó megoldására jár, 9 pont pedig a magasabb rendű műveleteket igénylő kísérlettervezős feladatokra. Az erre szánt 40 perc alatt gyakorlatban nem végeznek kísérletet a tanulók, csak elméletben kell tervezniük. A tesztek végén tesszük fel a korábban említett attitűdkérdéseket, illetve az előző félévi jegyet kell jelölni.</a:t>
            </a:r>
          </a:p>
          <a:p>
            <a:r>
              <a:rPr lang="hu-HU" dirty="0"/>
              <a:t>A tesztek objektív javítását </a:t>
            </a:r>
            <a:r>
              <a:rPr lang="hu-HU" dirty="0" err="1"/>
              <a:t>elősegítvén</a:t>
            </a:r>
            <a:r>
              <a:rPr lang="hu-HU" dirty="0"/>
              <a:t> megoldókulcs készül minden esetben, mely a lehetséges jó válaszok mellett a nagy valószínűséggel előforduló rosszakat is tartalmazza. Sajnos ezek ellenére sem egységes a javítás, ezért minden évben egy embernek utólag újra kell javítania a teszteket.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42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Végezetül néhány fénykép az osztályomba járó tanulókról kísérletezés közben a Toldy Gimnáziumban.</a:t>
            </a:r>
          </a:p>
          <a:p>
            <a:endParaRPr lang="hu-HU" dirty="0"/>
          </a:p>
          <a:p>
            <a:r>
              <a:rPr lang="hu-HU" dirty="0"/>
              <a:t>Köszönöm a figyelmüket!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748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Folytatva kolléganőm, Szalay Luca előadását, én is csak az első év statisztikai eredményeit tudom megmutatni az attitűdökkel kapcsolatban, és a további évekre vonatkozóan csupán a nyers számítások alapján tudok közelítő tendenciákról beszélni.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37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attitűdöket egy 0-tól 4-ig terjedő Likert-skála segítségével mértük. Elsőként a tantárgy kedveltségéről kérdeztük a tanulókat.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dián a feltételezett paraméterek hatása látható a kedveltség változására. (A paraméterek a csoport…..)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változás összességében negatív irányú, tehát a tanulók kevésbé kedvelik a kémiát, mint egy évvel előtte a természettudományt. A változásra csak az iskola rangjának, az előteszten elért eredménynek (T0</a:t>
            </a:r>
            <a:r>
              <a:rPr lang="hu-H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és a kísérletek fontossága megítélésének van szignifikáns hatása (Függelék 10.).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magas rangú iskolákban pozitív a változás, az alacsonyabb rangúakban negatív.  A különbségek szignifikánsak (13. táblázat).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előteszten jobban teljesítettek esetében nagyobb mértékű a romlás, mint a rosszabbak esetében. Ugyanez a helyzet a kísérletek fontosságának megítélésével: akik hetedik év elején fontosabbnak tartották a kísérleteket, azoknál a kémia kedveltsége nagyobb mértékben romlott. (Valójában ezek evidenciák, hiszen – várható –, hogy ez a három tényező egymással szorosan összefügg, tehát aki jól írta meg az előtesztet, az valószínű, hogy hetedik év elején pozitívabban viszonyult a természettudományhoz, mint aki rosszul. Ezt alátámasztja a korrelációvizsgálat is: minden esetben gyenge vagy közepesen erős, szignifikáns, pozitív korrelációt kaptunk (Függelék 11).) </a:t>
            </a:r>
          </a:p>
          <a:p>
            <a:r>
              <a:rPr lang="hu-HU" sz="1200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Sajnos a tantárgy kedveltsége az idő előrehaladásával csökken, azonban általánosan elmondható, hogy az iskola rangjának növekedésével nő a tantárgy kedveltsége.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59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következő pontban a kísérletek szerepének fontosságáról kellett nyilatkozniuk tanulóinknak. A változás összességében itt is negatív. Egyik feltételezett paraméternek sincs szignifikáns hatása a változásra (Függelék 12). (Az iskola rangjának hatása is csak p = 0.064 szinten szignifikáns.)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iskola rangja esetén pont fordított a helyzet, mint a tantárgy kedveltségénél volt. Itt a magas rangú iskolák tanulói esetén tapasztaljuk a nagyobb csökkenést. Tehát ők hetedik évvégén kevésbé tartják fontosnak a kísérleteket, mint az alacsonyabb rangú iskolák tanulói.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Nyolcadikban ehhez képest a kísérletek fontossága nőtt, kilencedikben azonban újra visszaesik valamelyest.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20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fenti attitűd kérdés értelemszerűen csak hetedik évvégén került be a tesztekbe. A felvett adatok azt jellemezték, hogy a tanulók mennyire inkább szeretik az előírásszerű kísérletezést a kísérlettervezéssel szemben. A csoportátlagok általában 3 és 4 között változnak (4 a maximális érték), és sem az ANCOVA-elemzés, sem a khi-négyzet-próba alapján nem függ a csoporttól, azaz a fejlesztéstől. Az ANCOVA–elemzés szerint egyedül az iskola rangjának van szignifikáns hatása (Függelék 14.).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Minél magasabb rangú az iskola, annál inkább utasítják el a diákjai a kísérlettervezést. A különbség azonban csak a magas és az alacsony rangúak között szignifikáns (16. táblázat).</a:t>
            </a:r>
          </a:p>
          <a:p>
            <a:endParaRPr lang="hu-HU" dirty="0"/>
          </a:p>
          <a:p>
            <a:r>
              <a:rPr lang="hu-HU" sz="1200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A további években azonban minél magasabb az iskola rangja, annál inkább válik kedveltebbé a saját tervezésű kísérlet.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44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tantárgyi jegy csökkenésére csak az iskola rangjának van szignifikáns hatása (Függelék 13.). Minél rangosabb az iskola, annál többet rontottak a tanulói. Ennek lehet oka a magasabb követelmény, meg az is, hogy eleve jobb jegyekkel indultak a diákok (15. táblázat).</a:t>
            </a:r>
          </a:p>
          <a:p>
            <a:endParaRPr lang="hu-HU" dirty="0"/>
          </a:p>
          <a:p>
            <a:r>
              <a:rPr lang="hu-HU" dirty="0">
                <a:solidFill>
                  <a:srgbClr val="C00000"/>
                </a:solidFill>
              </a:rPr>
              <a:t>Árnyalja a képet azonban az, hogy az iskola rangjának növekedésével minden évben nő a tantárgyi átlag, és a tantárgyi jegy csökkenése kilencedikben megáll. A legalacsonyabb átlag nyolcadikban van, ami 3.94.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11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Úgy tűnik, hogy a jegy- és az attitűdök változására nincs szignifikáns hatása a fejlesztésnek. Ezek egyedül az iskola rangjától függenek.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Hetedikben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magas rangú iskolákban a tanulók jobban szeretik a kémiát, de kevésbé tartják fontosnak a kísérleteket és a tanulmányi eredményük is nagyobb mértékben romlott, mint az alacsonyabb rangú iskolákban. A magasabb rangú iskolák tanulói kevésbé szeretik a kísérlettervezést, mint az alacsonyabb rangúaké. Mind a jegyek, mind az attitűdök tekintetében a romlás a jellemző. Egyedül a magas rangú iskolák esetében lehetett kimutatni pozitív változást a kémia kedveltségében.</a:t>
            </a:r>
          </a:p>
          <a:p>
            <a:endParaRPr lang="hu-HU" dirty="0"/>
          </a:p>
          <a:p>
            <a:r>
              <a:rPr lang="hu-HU" dirty="0">
                <a:solidFill>
                  <a:srgbClr val="C00000"/>
                </a:solidFill>
              </a:rPr>
              <a:t>Ugyanakkor a további évek nyers eredményei némi reményt nyújtanak a további számításokhoz.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28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továbbiakban bemutatom a feladatlapokat és a teszteket.</a:t>
            </a:r>
          </a:p>
          <a:p>
            <a:r>
              <a:rPr lang="hu-HU" dirty="0"/>
              <a:t>A feladatlapok témája mindig az adott évfolyam kerettantervben illetve a hozzájuk írt tankönyvekben megtalálható témákból kerül kiválasztásra. Így van esélye annak, hogy tanáraink széleskörűen, az órákon használják feladatlapjainkat. A zsúfolt tanmenet sajnos nem teszi lehetővé, hogy az alapszintű oktatást meghaladó tananyagrészekkel terheljük az órákat.</a:t>
            </a:r>
          </a:p>
          <a:p>
            <a:r>
              <a:rPr lang="hu-HU" dirty="0"/>
              <a:t>Látható, hogy igyekszünk valamilyen érdekes kerettörténetbe ágyazni az ismereteket, hogy felkeltsük tanulóink figyelmét, s motiváljuk őket.</a:t>
            </a:r>
          </a:p>
          <a:p>
            <a:r>
              <a:rPr lang="hu-HU" dirty="0"/>
              <a:t>Valójában nem egyszerűen feladatlapokat készítünk, hanem módszertani útmutatókat is. Ezek úgy vannak összeállítva, hogy maximálisan támogassa a tanárokat, a lehető legkevesebb befektetett energiával és idővel elvégeztethessék diákjaikkal a kísérleteket. Én röviden instant feladatlapokként szoktam emlegetni őket. Nem azért, mert azonnal oldódnak, hanem mert azonnal oldják az összes felmerülő problémát.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26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módszertani útmutatók tartalmazzák a feladatlap elvégzéséhez szükséges előzetes ismereteket, az óra céljait, és a Bloom-taxonómia szerint a feldolgozandó  tananyagot is.</a:t>
            </a:r>
          </a:p>
          <a:p>
            <a:r>
              <a:rPr lang="hu-HU" dirty="0"/>
              <a:t>Nagyon hasznos az ezt követő módszertani megfontolások rész is, ugyanis itt írjuk le az összes olyan elméleti és gyakorlati probléma megoldását, mely felmerülhet a munka során, illetve kiegészítéseket teszünk az átlagnál jobb képességű csoportok további gondozására.</a:t>
            </a:r>
          </a:p>
          <a:p>
            <a:r>
              <a:rPr lang="hu-HU" dirty="0"/>
              <a:t>A technikai segédlet tartalmazza a felhasználandó anyagok és eszközök listáját, ami egy a munkát közvetlenül és minden mélységében nem ismerő laboráns számára is jól érthető, és a csoportok tálcáiról készült képek segítségével könnyen kezelhető az előkészítés során.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7A520-BE4C-40B8-A4C3-B0BEE393F03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6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01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14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57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566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79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06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01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12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9" y="404283"/>
            <a:ext cx="4431632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4" y="3630585"/>
            <a:ext cx="527507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10618" y="4648355"/>
            <a:ext cx="40362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cap="all" spc="133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733" b="1" cap="all" spc="133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733" b="1" cap="all" spc="133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733" b="1" cap="all" spc="133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733" b="1" cap="all" spc="133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733" b="1" cap="all" spc="133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733" b="1" cap="all" spc="133" baseline="0" dirty="0" err="1"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733" b="1" cap="all" spc="133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867" cap="all" spc="133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867" i="1" cap="all" spc="133" baseline="0" dirty="0" err="1"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867" i="1" cap="all" spc="133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867" i="1" cap="all" spc="133" baseline="0" dirty="0" err="1"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867" i="1" cap="all" spc="133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0618" y="1982246"/>
            <a:ext cx="6000874" cy="625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467" b="0" i="1" u="none" strike="noStrike" kern="1200" cap="all" spc="133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3467" b="0" i="1" u="none" strike="noStrike" kern="1200" cap="all" spc="13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3467" b="0" i="1" u="none" strike="noStrike" kern="1200" cap="all" spc="133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3467" b="0" i="1" u="none" strike="noStrike" kern="1200" cap="all" spc="13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3467" b="0" i="1" cap="all" spc="133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7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34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76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4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88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37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15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4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7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E4F-9DD7-4FB6-96A3-B2D04B1F8CFA}" type="datetimeFigureOut">
              <a:rPr lang="hu-HU" smtClean="0"/>
              <a:t>2019.10.23.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DD79EC-8F97-4CDC-AF09-17FD3E489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3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kisse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tomc.elte.hu/publications/9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C18E5F0-AB6C-471F-9A9A-615810DC2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06" y="90152"/>
            <a:ext cx="10632645" cy="4740032"/>
          </a:xfrm>
        </p:spPr>
        <p:txBody>
          <a:bodyPr>
            <a:noAutofit/>
          </a:bodyPr>
          <a:lstStyle/>
          <a:p>
            <a:r>
              <a:rPr lang="hu-HU" sz="2800" dirty="0">
                <a:latin typeface="Calibri" panose="020F0502020204030204" pitchFamily="34" charset="0"/>
              </a:rPr>
              <a:t/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/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/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/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/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4000" b="1" dirty="0"/>
              <a:t>Az MTA-ELTE Kutatásalapú Kémiatanítás Kutatócsoport munkájának bemutatása II.</a:t>
            </a:r>
            <a:r>
              <a:rPr lang="hu-HU" sz="2800" b="1" dirty="0">
                <a:latin typeface="Calibri" panose="020F0502020204030204" pitchFamily="34" charset="0"/>
              </a:rPr>
              <a:t/>
            </a:r>
            <a:br>
              <a:rPr lang="hu-HU" sz="2800" b="1" dirty="0">
                <a:latin typeface="Calibri" panose="020F0502020204030204" pitchFamily="34" charset="0"/>
              </a:rPr>
            </a:br>
            <a:r>
              <a:rPr lang="hu-HU" sz="2800" b="1" dirty="0">
                <a:latin typeface="Calibri" panose="020F0502020204030204" pitchFamily="34" charset="0"/>
              </a:rPr>
              <a:t/>
            </a:r>
            <a:br>
              <a:rPr lang="hu-HU" sz="2800" b="1" dirty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>Kiss Edina</a:t>
            </a:r>
            <a:r>
              <a:rPr lang="hu-HU" sz="2800" baseline="30000" dirty="0">
                <a:latin typeface="Calibri" panose="020F0502020204030204" pitchFamily="34" charset="0"/>
              </a:rPr>
              <a:t>1</a:t>
            </a:r>
            <a:r>
              <a:rPr lang="hu-HU" sz="2800" dirty="0">
                <a:latin typeface="Calibri" panose="020F0502020204030204" pitchFamily="34" charset="0"/>
              </a:rPr>
              <a:t>, Szalay Luca</a:t>
            </a:r>
            <a:r>
              <a:rPr lang="hu-HU" sz="2800" baseline="30000" dirty="0">
                <a:latin typeface="Calibri" panose="020F0502020204030204" pitchFamily="34" charset="0"/>
              </a:rPr>
              <a:t>1 </a:t>
            </a:r>
            <a:r>
              <a:rPr lang="hu-HU" sz="2800" dirty="0">
                <a:latin typeface="Calibri" panose="020F0502020204030204" pitchFamily="34" charset="0"/>
              </a:rPr>
              <a:t>és Tóth Zoltán</a:t>
            </a:r>
            <a:r>
              <a:rPr lang="hu-HU" sz="2800" baseline="30000" dirty="0">
                <a:latin typeface="Calibri" panose="020F0502020204030204" pitchFamily="34" charset="0"/>
              </a:rPr>
              <a:t>2</a:t>
            </a:r>
            <a:r>
              <a:rPr lang="hu-HU" sz="2800" dirty="0">
                <a:latin typeface="Calibri" panose="020F0502020204030204" pitchFamily="34" charset="0"/>
              </a:rPr>
              <a:t/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baseline="30000" dirty="0">
                <a:latin typeface="Calibri" panose="020F0502020204030204" pitchFamily="34" charset="0"/>
              </a:rPr>
              <a:t/>
            </a:r>
            <a:br>
              <a:rPr lang="hu-HU" sz="2800" baseline="30000" dirty="0">
                <a:latin typeface="Calibri" panose="020F0502020204030204" pitchFamily="34" charset="0"/>
              </a:rPr>
            </a:br>
            <a:r>
              <a:rPr lang="hu-HU" sz="2800" baseline="30000" dirty="0">
                <a:latin typeface="Calibri" panose="020F0502020204030204" pitchFamily="34" charset="0"/>
              </a:rPr>
              <a:t>1</a:t>
            </a:r>
            <a:r>
              <a:rPr lang="hu-HU" sz="2800" dirty="0">
                <a:latin typeface="Calibri" panose="020F0502020204030204" pitchFamily="34" charset="0"/>
              </a:rPr>
              <a:t>Eötvös Loránd Tudományegyetem, Kémiai Intézet</a:t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baseline="30000" dirty="0">
                <a:latin typeface="Calibri" panose="020F0502020204030204" pitchFamily="34" charset="0"/>
              </a:rPr>
              <a:t>2</a:t>
            </a:r>
            <a:r>
              <a:rPr lang="hu-HU" sz="2800" dirty="0">
                <a:latin typeface="Calibri" panose="020F0502020204030204" pitchFamily="34" charset="0"/>
              </a:rPr>
              <a:t>Debreceni Egyetem, Kémiai Intézet</a:t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/>
            </a:r>
            <a:br>
              <a:rPr lang="hu-HU" sz="2800" dirty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>	</a:t>
            </a:r>
            <a:r>
              <a:rPr lang="hu-HU" sz="2400" dirty="0">
                <a:latin typeface="Calibri" panose="020F0502020204030204" pitchFamily="34" charset="0"/>
                <a:hlinkClick r:id="rId3"/>
              </a:rPr>
              <a:t>drkissed@gmail.com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2E24461A-02B7-44B2-AF57-A0390894C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3031" y="5174427"/>
            <a:ext cx="5118969" cy="1683573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Tanszéki szeminárium</a:t>
            </a:r>
          </a:p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Analitikai Kémiai Tanszék</a:t>
            </a:r>
          </a:p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2019. október 15.</a:t>
            </a:r>
          </a:p>
        </p:txBody>
      </p:sp>
    </p:spTree>
    <p:extLst>
      <p:ext uri="{BB962C8B-B14F-4D97-AF65-F5344CB8AC3E}">
        <p14:creationId xmlns:p14="http://schemas.microsoft.com/office/powerpoint/2010/main" val="15593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38DD1599-402C-4F3F-96B7-341498D8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350" y="239208"/>
            <a:ext cx="7509044" cy="830839"/>
          </a:xfrm>
        </p:spPr>
        <p:txBody>
          <a:bodyPr/>
          <a:lstStyle/>
          <a:p>
            <a:pPr algn="ctr"/>
            <a:r>
              <a:rPr lang="hu-HU" dirty="0">
                <a:latin typeface="Constantia" panose="02030602050306030303" pitchFamily="18" charset="0"/>
              </a:rPr>
              <a:t>3.3. A feladatlapokról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xmlns="" id="{475E0FAF-A796-46B9-9D2A-0931B99A7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53403"/>
              </p:ext>
            </p:extLst>
          </p:nvPr>
        </p:nvGraphicFramePr>
        <p:xfrm>
          <a:off x="2098963" y="1873606"/>
          <a:ext cx="9590809" cy="4445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46">
                  <a:extLst>
                    <a:ext uri="{9D8B030D-6E8A-4147-A177-3AD203B41FA5}">
                      <a16:colId xmlns:a16="http://schemas.microsoft.com/office/drawing/2014/main" xmlns="" val="3502279398"/>
                    </a:ext>
                  </a:extLst>
                </a:gridCol>
                <a:gridCol w="4126631">
                  <a:extLst>
                    <a:ext uri="{9D8B030D-6E8A-4147-A177-3AD203B41FA5}">
                      <a16:colId xmlns:a16="http://schemas.microsoft.com/office/drawing/2014/main" xmlns="" val="821898490"/>
                    </a:ext>
                  </a:extLst>
                </a:gridCol>
                <a:gridCol w="4944632">
                  <a:extLst>
                    <a:ext uri="{9D8B030D-6E8A-4147-A177-3AD203B41FA5}">
                      <a16:colId xmlns:a16="http://schemas.microsoft.com/office/drawing/2014/main" xmlns="" val="1301698299"/>
                    </a:ext>
                  </a:extLst>
                </a:gridCol>
              </a:tblGrid>
              <a:tr h="221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feladatlap címe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 feladatlap tartalma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7882763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13.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Mire jó még a tűzijáték?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Az atomok lángfestése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5874934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14.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Csepp a tengerben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Anyagmennyiség, halmazszerkezet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5359271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15.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Forró csoki télen, jeges tea nyáron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Oldáshő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0462105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16.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Traffipax a kémiaórán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reakciósebesség és befolyásolása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2343308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17.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Az indikátoroktól az országzászlóig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Az indikátorok, erős és gyenge savak, illetve bázisok, valamint a sók hidrolízise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0363098"/>
                  </a:ext>
                </a:extLst>
              </a:tr>
              <a:tr h="689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18.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A Janus-arcú hidrogén-peroxid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</a:t>
                      </a:r>
                      <a:r>
                        <a:rPr lang="hu-HU" sz="2000" dirty="0" err="1">
                          <a:effectLst/>
                        </a:rPr>
                        <a:t>redoxireakciók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2844144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839C154-14E9-4092-948F-892FF5504521}"/>
              </a:ext>
            </a:extLst>
          </p:cNvPr>
          <p:cNvSpPr txBox="1"/>
          <p:nvPr/>
        </p:nvSpPr>
        <p:spPr>
          <a:xfrm>
            <a:off x="5600700" y="1070047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9. évfolyam</a:t>
            </a:r>
          </a:p>
        </p:txBody>
      </p:sp>
    </p:spTree>
    <p:extLst>
      <p:ext uri="{BB962C8B-B14F-4D97-AF65-F5344CB8AC3E}">
        <p14:creationId xmlns:p14="http://schemas.microsoft.com/office/powerpoint/2010/main" val="424496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E6DE5327-AA33-4CBF-A18E-4AAF5C76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525" y="120907"/>
            <a:ext cx="7535123" cy="747712"/>
          </a:xfrm>
        </p:spPr>
        <p:txBody>
          <a:bodyPr/>
          <a:lstStyle/>
          <a:p>
            <a:pPr algn="ctr"/>
            <a:r>
              <a:rPr lang="hu-HU" dirty="0">
                <a:latin typeface="Constantia" panose="02030602050306030303" pitchFamily="18" charset="0"/>
              </a:rPr>
              <a:t>3.4. A feladatlapokról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xmlns="" id="{8B4DD5EE-E3D3-4316-907F-DA0AE3AA1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224790"/>
              </p:ext>
            </p:extLst>
          </p:nvPr>
        </p:nvGraphicFramePr>
        <p:xfrm>
          <a:off x="2088573" y="1355464"/>
          <a:ext cx="9975272" cy="5430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096">
                  <a:extLst>
                    <a:ext uri="{9D8B030D-6E8A-4147-A177-3AD203B41FA5}">
                      <a16:colId xmlns:a16="http://schemas.microsoft.com/office/drawing/2014/main" xmlns="" val="1149245237"/>
                    </a:ext>
                  </a:extLst>
                </a:gridCol>
                <a:gridCol w="4311330">
                  <a:extLst>
                    <a:ext uri="{9D8B030D-6E8A-4147-A177-3AD203B41FA5}">
                      <a16:colId xmlns:a16="http://schemas.microsoft.com/office/drawing/2014/main" xmlns="" val="3258089251"/>
                    </a:ext>
                  </a:extLst>
                </a:gridCol>
                <a:gridCol w="5142846">
                  <a:extLst>
                    <a:ext uri="{9D8B030D-6E8A-4147-A177-3AD203B41FA5}">
                      <a16:colId xmlns:a16="http://schemas.microsoft.com/office/drawing/2014/main" xmlns="" val="595714358"/>
                    </a:ext>
                  </a:extLst>
                </a:gridCol>
              </a:tblGrid>
              <a:tr h="324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feladatlap címe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feladatlap tartalma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883293"/>
                  </a:ext>
                </a:extLst>
              </a:tr>
              <a:tr h="686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19.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Jóslás vagy előrejelzés?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Halogének reakciói </a:t>
                      </a:r>
                      <a:r>
                        <a:rPr lang="hu-HU" sz="2000" dirty="0" err="1">
                          <a:effectLst/>
                        </a:rPr>
                        <a:t>halogenidionokkal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4195670"/>
                  </a:ext>
                </a:extLst>
              </a:tr>
              <a:tr h="1009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20.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Áldás vagy átok a műanyag?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műanyagok csoportosítása, egyes műanyagok fizikai és kémiai tulajdonságai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7287252"/>
                  </a:ext>
                </a:extLst>
              </a:tr>
              <a:tr h="1351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21.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La </a:t>
                      </a:r>
                      <a:r>
                        <a:rPr lang="hu-HU" sz="2000" b="1" dirty="0" err="1">
                          <a:effectLst/>
                        </a:rPr>
                        <a:t>dolce</a:t>
                      </a:r>
                      <a:r>
                        <a:rPr lang="hu-HU" sz="2000" b="1" dirty="0">
                          <a:effectLst/>
                        </a:rPr>
                        <a:t> vita – Az édes élet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Oxigéntartalmú szerves vegyületek azonosítása jellemző reakcióik alapján, természetes és mesterséges édesítőszerek szerkezete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9802577"/>
                  </a:ext>
                </a:extLst>
              </a:tr>
              <a:tr h="686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22.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Megeheted-E?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Karbonsavak, sóik és észtereik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4728872"/>
                  </a:ext>
                </a:extLst>
              </a:tr>
              <a:tr h="686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23.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Mennyi a C-vitamin a narancslében?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Szerves sav </a:t>
                      </a:r>
                      <a:r>
                        <a:rPr lang="hu-HU" sz="2000" dirty="0" err="1">
                          <a:effectLst/>
                        </a:rPr>
                        <a:t>redoxireakciója</a:t>
                      </a:r>
                      <a:r>
                        <a:rPr lang="hu-HU" sz="2000" dirty="0">
                          <a:effectLst/>
                        </a:rPr>
                        <a:t>, titrálás félkvantitatív módszerrel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037281"/>
                  </a:ext>
                </a:extLst>
              </a:tr>
              <a:tr h="686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24.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Mérgek, máglyák, modellek…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fehérjék koagulációja, illetve </a:t>
                      </a:r>
                      <a:r>
                        <a:rPr lang="hu-HU" sz="2000" dirty="0" err="1">
                          <a:effectLst/>
                        </a:rPr>
                        <a:t>denaturációja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2581474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3F742C3-C30F-4A2B-AC4B-68C5A9A2B28E}"/>
              </a:ext>
            </a:extLst>
          </p:cNvPr>
          <p:cNvSpPr txBox="1"/>
          <p:nvPr/>
        </p:nvSpPr>
        <p:spPr>
          <a:xfrm>
            <a:off x="5507182" y="72031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10. évfolyam</a:t>
            </a:r>
          </a:p>
        </p:txBody>
      </p:sp>
    </p:spTree>
    <p:extLst>
      <p:ext uri="{BB962C8B-B14F-4D97-AF65-F5344CB8AC3E}">
        <p14:creationId xmlns:p14="http://schemas.microsoft.com/office/powerpoint/2010/main" val="220729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2374" y="58680"/>
            <a:ext cx="11139626" cy="1036691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400" b="1" dirty="0">
                <a:latin typeface="Constantia" panose="02030602050306030303" pitchFamily="18" charset="0"/>
              </a:rPr>
              <a:t>3.5. A kémiai kísérlettervezési képesség elemeinek tanítása a feladatlapokon, </a:t>
            </a:r>
            <a:br>
              <a:rPr lang="hu-HU" sz="2400" b="1" dirty="0">
                <a:latin typeface="Constantia" panose="02030602050306030303" pitchFamily="18" charset="0"/>
              </a:rPr>
            </a:br>
            <a:r>
              <a:rPr lang="hu-HU" sz="2400" b="1" dirty="0">
                <a:latin typeface="Constantia" panose="02030602050306030303" pitchFamily="18" charset="0"/>
              </a:rPr>
              <a:t>illetve az arról tanultak mérése a tesztek segítségével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850006"/>
          <a:ext cx="12192000" cy="6007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913">
                  <a:extLst>
                    <a:ext uri="{9D8B030D-6E8A-4147-A177-3AD203B41FA5}">
                      <a16:colId xmlns:a16="http://schemas.microsoft.com/office/drawing/2014/main" xmlns="" val="4208237864"/>
                    </a:ext>
                  </a:extLst>
                </a:gridCol>
                <a:gridCol w="4249121">
                  <a:extLst>
                    <a:ext uri="{9D8B030D-6E8A-4147-A177-3AD203B41FA5}">
                      <a16:colId xmlns:a16="http://schemas.microsoft.com/office/drawing/2014/main" xmlns="" val="239228512"/>
                    </a:ext>
                  </a:extLst>
                </a:gridCol>
                <a:gridCol w="7091966">
                  <a:extLst>
                    <a:ext uri="{9D8B030D-6E8A-4147-A177-3AD203B41FA5}">
                      <a16:colId xmlns:a16="http://schemas.microsoft.com/office/drawing/2014/main" xmlns="" val="1900024064"/>
                    </a:ext>
                  </a:extLst>
                </a:gridCol>
              </a:tblGrid>
              <a:tr h="766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 </a:t>
                      </a:r>
                      <a:endParaRPr lang="hu-H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hu-HU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kísérlettervezés elemei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Melyik</a:t>
                      </a:r>
                      <a:r>
                        <a:rPr lang="hu-HU" sz="2000" baseline="0" dirty="0">
                          <a:solidFill>
                            <a:schemeClr val="bg1"/>
                          </a:solidFill>
                          <a:effectLst/>
                        </a:rPr>
                        <a:t> feladatlapon, ill. teszten, melyik </a:t>
                      </a: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feladatban?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(F: feladatlap; ET:</a:t>
                      </a:r>
                      <a:r>
                        <a:rPr lang="hu-HU" sz="20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2000" dirty="0" err="1">
                          <a:solidFill>
                            <a:schemeClr val="bg1"/>
                          </a:solidFill>
                          <a:effectLst/>
                        </a:rPr>
                        <a:t>előteszt</a:t>
                      </a: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, UT: utóteszt, </a:t>
                      </a:r>
                      <a:r>
                        <a:rPr lang="hu-HU" sz="2000" dirty="0" err="1">
                          <a:solidFill>
                            <a:schemeClr val="bg1"/>
                          </a:solidFill>
                          <a:effectLst/>
                        </a:rPr>
                        <a:t>hf</a:t>
                      </a:r>
                      <a:r>
                        <a:rPr lang="hu-HU" sz="2000" dirty="0">
                          <a:solidFill>
                            <a:schemeClr val="bg1"/>
                          </a:solidFill>
                          <a:effectLst/>
                        </a:rPr>
                        <a:t>: házi feladat )</a:t>
                      </a:r>
                      <a:endParaRPr lang="hu-H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1233738"/>
                  </a:ext>
                </a:extLst>
              </a:tr>
              <a:tr h="123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>
                          <a:effectLst/>
                        </a:rPr>
                        <a:t>1.</a:t>
                      </a:r>
                      <a:endParaRPr lang="hu-H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a változók azonosítása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kontrollja (egyszerre csak 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egy paramétert változtatunk, 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kontroll kísérlet, referenciaanyag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hu-HU" sz="1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ET/6a.</a:t>
                      </a:r>
                      <a:r>
                        <a:rPr lang="hu-H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F2/1. F3/1. F3/2. F3/3. F4/4. F6/1. F6/2. F6/3.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UT1/2a.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 F7/4. F8/1. F8/2. F8/3. F8/4. F9/3. F10/1. F10/2. F11/4. F12/1. F12/2. F12/3.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UT2/2b.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 F16/2. F16/3. F16/4. F16/6. F17/1. F17/2. F17/3.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UT3/3. UT3/8.</a:t>
                      </a:r>
                      <a:endParaRPr lang="hu-HU" sz="1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2562950"/>
                  </a:ext>
                </a:extLst>
              </a:tr>
              <a:tr h="769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2.</a:t>
                      </a:r>
                      <a:endParaRPr lang="hu-H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a minőségi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 elemzé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s alapjai, (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próba, algoritmikus gondolkodás)</a:t>
                      </a:r>
                      <a:endParaRPr lang="hu-H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F2/2. F6/1. F6/2. F6/3.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UT1/3ab. UT1/7b.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 F12/1. F12/2. F12/3.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UT2/7.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 F13/2. F17/1. F17/2. F17/3.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UT3/8.</a:t>
                      </a:r>
                      <a:endParaRPr lang="hu-HU" sz="1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3.</a:t>
                      </a:r>
                      <a:endParaRPr lang="hu-H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a mennyiségi elemzés alapjai (titrálás,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 kalibráció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hu-H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ET/2a. ET/6a. 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F4/4. F7/4.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UT1/2a</a:t>
                      </a:r>
                      <a:r>
                        <a:rPr lang="hu-HU" sz="19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9/3. F10/1.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UT2/2b. UT2/5.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 F14/1. F14/2. F14/3.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UT3/3.</a:t>
                      </a:r>
                      <a:endParaRPr lang="hu-HU" sz="1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1499097"/>
                  </a:ext>
                </a:extLst>
              </a:tr>
              <a:tr h="715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4.</a:t>
                      </a:r>
                      <a:endParaRPr lang="hu-H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mérési hibák fajtái és csökkentésük lehetőségei</a:t>
                      </a:r>
                      <a:endParaRPr lang="hu-H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ET/2b. ET/6bc. 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F1/1d. F1/3.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UT1/2b.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 F14/1. F14/2. F16/5.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UT3/8.</a:t>
                      </a:r>
                      <a:endParaRPr lang="hu-HU" sz="1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5.</a:t>
                      </a:r>
                      <a:endParaRPr lang="hu-H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modellalkotás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 (modellkísérlet)</a:t>
                      </a:r>
                      <a:endParaRPr lang="hu-H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F10/1. F10/2. F11/1. F11/2. F11/3. F11/4. F15/1. F15/2.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UT3/8.</a:t>
                      </a:r>
                      <a:endParaRPr lang="hu-HU" sz="1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7481242"/>
                  </a:ext>
                </a:extLst>
              </a:tr>
              <a:tr h="58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6.</a:t>
                      </a:r>
                      <a:endParaRPr lang="hu-H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hu-HU" sz="19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szakirodalom tanulmányozása</a:t>
                      </a:r>
                      <a:endParaRPr lang="hu-HU" sz="1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F10/2. F12/</a:t>
                      </a:r>
                      <a:r>
                        <a:rPr lang="hu-HU" sz="1900" dirty="0" err="1">
                          <a:solidFill>
                            <a:schemeClr val="tx1"/>
                          </a:solidFill>
                          <a:effectLst/>
                        </a:rPr>
                        <a:t>hf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. F13/2. F14/3. F17/</a:t>
                      </a:r>
                      <a:r>
                        <a:rPr lang="hu-HU" sz="1900" dirty="0" err="1">
                          <a:solidFill>
                            <a:schemeClr val="tx1"/>
                          </a:solidFill>
                          <a:effectLst/>
                        </a:rPr>
                        <a:t>hf</a:t>
                      </a:r>
                      <a:r>
                        <a:rPr lang="hu-HU" sz="19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hu-HU" sz="19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UT3/4b. UT3/5.</a:t>
                      </a:r>
                      <a:endParaRPr lang="hu-HU" sz="19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5827523"/>
                  </a:ext>
                </a:extLst>
              </a:tr>
              <a:tr h="623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200" dirty="0">
                          <a:effectLst/>
                        </a:rPr>
                        <a:t>7.</a:t>
                      </a:r>
                      <a:endParaRPr lang="hu-H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a természettudományos kutatás főbb lépései,</a:t>
                      </a:r>
                      <a:r>
                        <a:rPr lang="hu-HU" sz="1900" baseline="0" dirty="0">
                          <a:effectLst/>
                        </a:rPr>
                        <a:t> </a:t>
                      </a:r>
                      <a:r>
                        <a:rPr lang="hu-HU" sz="1900" dirty="0">
                          <a:effectLst/>
                        </a:rPr>
                        <a:t>sorrendjük</a:t>
                      </a:r>
                      <a:endParaRPr lang="hu-H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F13. F18.</a:t>
                      </a:r>
                      <a:endParaRPr lang="hu-H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227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71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7B1C14E-83DF-4DC0-8C01-75BE5F87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2506"/>
            <a:ext cx="8395917" cy="754272"/>
          </a:xfrm>
        </p:spPr>
        <p:txBody>
          <a:bodyPr/>
          <a:lstStyle/>
          <a:p>
            <a:pPr algn="ctr"/>
            <a:r>
              <a:rPr lang="hu-HU" dirty="0">
                <a:latin typeface="Constantia" panose="02030602050306030303" pitchFamily="18" charset="0"/>
              </a:rPr>
              <a:t>4. A tesztekről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AB82E3F-E96D-4497-8D35-7F684A6C3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122947"/>
            <a:ext cx="9371012" cy="5735053"/>
          </a:xfrm>
        </p:spPr>
        <p:txBody>
          <a:bodyPr>
            <a:normAutofit/>
          </a:bodyPr>
          <a:lstStyle/>
          <a:p>
            <a:r>
              <a:rPr lang="hu-HU" sz="2400" dirty="0"/>
              <a:t>Mind azonos struktúrájú (Bloom-taxonómia)</a:t>
            </a:r>
          </a:p>
          <a:p>
            <a:r>
              <a:rPr lang="hu-HU" sz="2400" dirty="0"/>
              <a:t>Összesen 18 pont</a:t>
            </a:r>
          </a:p>
          <a:p>
            <a:pPr lvl="1"/>
            <a:r>
              <a:rPr lang="hu-HU" sz="2200" dirty="0"/>
              <a:t>Alacsonyabb rendű műveletek: 9 pont (</a:t>
            </a:r>
            <a:r>
              <a:rPr lang="hu-HU" sz="2200" dirty="0" err="1"/>
              <a:t>Ism</a:t>
            </a:r>
            <a:r>
              <a:rPr lang="hu-HU" sz="2200" dirty="0"/>
              <a:t>., Megért., </a:t>
            </a:r>
            <a:r>
              <a:rPr lang="hu-HU" sz="2200" dirty="0" err="1"/>
              <a:t>Alk</a:t>
            </a:r>
            <a:r>
              <a:rPr lang="hu-HU" sz="2200" dirty="0"/>
              <a:t>.)</a:t>
            </a:r>
          </a:p>
          <a:p>
            <a:pPr lvl="1"/>
            <a:r>
              <a:rPr lang="hu-HU" sz="2200" dirty="0"/>
              <a:t>Magasabb rendű műveletek: 9 pont (</a:t>
            </a:r>
            <a:r>
              <a:rPr lang="hu-HU" sz="2200" b="1" dirty="0"/>
              <a:t>kísérlettervezés</a:t>
            </a:r>
            <a:r>
              <a:rPr lang="hu-HU" sz="2200" dirty="0"/>
              <a:t>)</a:t>
            </a:r>
          </a:p>
          <a:p>
            <a:r>
              <a:rPr lang="hu-HU" sz="2400" dirty="0"/>
              <a:t>Gyakorlati feladat nincs, csak elméleti kísérlettervezés</a:t>
            </a:r>
          </a:p>
          <a:p>
            <a:r>
              <a:rPr lang="hu-HU" sz="2400" dirty="0"/>
              <a:t>Attitűdkérdések</a:t>
            </a:r>
          </a:p>
          <a:p>
            <a:pPr lvl="1"/>
            <a:r>
              <a:rPr lang="hu-HU" sz="2200" dirty="0"/>
              <a:t>Kémia kedveltsége</a:t>
            </a:r>
          </a:p>
          <a:p>
            <a:pPr lvl="1"/>
            <a:r>
              <a:rPr lang="hu-HU" sz="2200" dirty="0"/>
              <a:t>Kísérletek jelentősége</a:t>
            </a:r>
          </a:p>
          <a:p>
            <a:pPr lvl="1"/>
            <a:r>
              <a:rPr lang="hu-HU" sz="2200" dirty="0"/>
              <a:t>Receptszerű kísérletek kedveltsége</a:t>
            </a:r>
          </a:p>
          <a:p>
            <a:r>
              <a:rPr lang="hu-HU" sz="2400" dirty="0"/>
              <a:t>Előző félévi jegy</a:t>
            </a:r>
          </a:p>
          <a:p>
            <a:r>
              <a:rPr lang="hu-HU" sz="2400" dirty="0"/>
              <a:t>Tanári javítókulcs</a:t>
            </a:r>
          </a:p>
          <a:p>
            <a:pPr lvl="1"/>
            <a:r>
              <a:rPr lang="hu-HU" sz="2200" dirty="0"/>
              <a:t>Objektív javítás, lehetséges rossz válaszok</a:t>
            </a:r>
          </a:p>
        </p:txBody>
      </p:sp>
    </p:spTree>
    <p:extLst>
      <p:ext uri="{BB962C8B-B14F-4D97-AF65-F5344CB8AC3E}">
        <p14:creationId xmlns:p14="http://schemas.microsoft.com/office/powerpoint/2010/main" val="8391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57981" y="1124632"/>
            <a:ext cx="3768329" cy="457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400" dirty="0">
                <a:latin typeface="Calibri" panose="020F0502020204030204" pitchFamily="34" charset="0"/>
              </a:rPr>
              <a:t>Az elődás elkészítését a Magyar Tudományos Akadémia Tantárgypedagógiai Kutatási Programja támogatta.</a:t>
            </a:r>
            <a:br>
              <a:rPr lang="hu-HU" sz="2400" dirty="0">
                <a:latin typeface="Calibri" panose="020F0502020204030204" pitchFamily="34" charset="0"/>
              </a:rPr>
            </a:br>
            <a:r>
              <a:rPr lang="hu-HU" sz="2400" dirty="0">
                <a:latin typeface="Calibri" panose="020F0502020204030204" pitchFamily="34" charset="0"/>
              </a:rPr>
              <a:t/>
            </a:r>
            <a:br>
              <a:rPr lang="hu-HU" sz="2400" dirty="0">
                <a:latin typeface="Calibri" panose="020F0502020204030204" pitchFamily="34" charset="0"/>
              </a:rPr>
            </a:br>
            <a:r>
              <a:rPr lang="hu-HU" sz="2400" dirty="0">
                <a:latin typeface="Calibri" panose="020F0502020204030204" pitchFamily="34" charset="0"/>
              </a:rPr>
              <a:t>MTA-ELTE Kutatásalapú Kémiatanítás Kutatócsoport</a:t>
            </a:r>
            <a:br>
              <a:rPr lang="hu-HU" sz="2400" dirty="0">
                <a:latin typeface="Calibri" panose="020F0502020204030204" pitchFamily="34" charset="0"/>
              </a:rPr>
            </a:br>
            <a:r>
              <a:rPr lang="hu-HU" sz="2400" dirty="0">
                <a:latin typeface="Calibri" panose="020F0502020204030204" pitchFamily="34" charset="0"/>
              </a:rPr>
              <a:t/>
            </a:r>
            <a:br>
              <a:rPr lang="hu-HU" sz="2400" dirty="0">
                <a:latin typeface="Calibri" panose="020F0502020204030204" pitchFamily="34" charset="0"/>
              </a:rPr>
            </a:br>
            <a:r>
              <a:rPr lang="hu-HU" sz="2400" dirty="0">
                <a:latin typeface="Calibri" panose="020F0502020204030204" pitchFamily="34" charset="0"/>
              </a:rPr>
              <a:t>„Megvalósítható kutatásalapú kémiatanítás” projekt</a:t>
            </a:r>
            <a:br>
              <a:rPr lang="hu-HU" sz="2400" dirty="0">
                <a:latin typeface="Calibri" panose="020F0502020204030204" pitchFamily="34" charset="0"/>
              </a:rPr>
            </a:br>
            <a:r>
              <a:rPr lang="hu-HU" sz="2400" dirty="0">
                <a:latin typeface="Calibri" panose="020F0502020204030204" pitchFamily="34" charset="0"/>
              </a:rPr>
              <a:t/>
            </a:r>
            <a:br>
              <a:rPr lang="hu-HU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C523E9C6-CC9E-4576-8F65-B6311BDCE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15" y="43283"/>
            <a:ext cx="7577985" cy="673056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83010" y="5968011"/>
            <a:ext cx="10311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Honlap:</a:t>
            </a:r>
            <a:r>
              <a:rPr lang="hu-HU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hu-HU" sz="2800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http://ttomc.elte.hu/publications/90</a:t>
            </a:r>
            <a:endParaRPr lang="hu-HU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0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663BBC4-145C-48F0-90A7-1A6A89FE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</a:rPr>
              <a:t>Az előadás tartalma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DBA2E7F-342F-4108-905D-AF71061F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185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800" dirty="0">
                <a:latin typeface="Calibri" panose="020F0502020204030204" pitchFamily="34" charset="0"/>
              </a:rPr>
              <a:t>Az attitűdökkel kapcsolatos eredmények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dirty="0">
                <a:latin typeface="Calibri" panose="020F0502020204030204" pitchFamily="34" charset="0"/>
              </a:rPr>
              <a:t>Összefoglalás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>
                <a:latin typeface="Calibri" panose="020F0502020204030204" pitchFamily="34" charset="0"/>
              </a:rPr>
              <a:t>A kutatás során fejlesztett feladatlapokról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800" dirty="0">
                <a:latin typeface="Calibri" panose="020F0502020204030204" pitchFamily="34" charset="0"/>
              </a:rPr>
              <a:t>Az elő- és utómérések tesztjeiről</a:t>
            </a:r>
          </a:p>
          <a:p>
            <a:pPr marL="0" indent="0">
              <a:buNone/>
            </a:pPr>
            <a:endParaRPr lang="hu-H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7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7869D19-CC3D-4B3A-AB8B-0B7F9CD1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7" y="290400"/>
            <a:ext cx="7412223" cy="677787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latin typeface="Constantia" panose="02030602050306030303" pitchFamily="18" charset="0"/>
              </a:rPr>
              <a:t>1.1. A tantárgy iránti attitűd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63F5C88-172F-4146-87EA-2165BD65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387" y="4528968"/>
            <a:ext cx="8915400" cy="2329031"/>
          </a:xfrm>
        </p:spPr>
        <p:txBody>
          <a:bodyPr>
            <a:normAutofit/>
          </a:bodyPr>
          <a:lstStyle/>
          <a:p>
            <a:r>
              <a:rPr lang="hu-HU" sz="2000" dirty="0"/>
              <a:t>Negatív irányú változás</a:t>
            </a:r>
          </a:p>
          <a:p>
            <a:r>
              <a:rPr lang="hu-HU" sz="2000" dirty="0"/>
              <a:t>Szignifikáns hatása van</a:t>
            </a:r>
          </a:p>
          <a:p>
            <a:pPr lvl="1"/>
            <a:r>
              <a:rPr lang="hu-HU" sz="2000" dirty="0"/>
              <a:t>Iskola rangja</a:t>
            </a:r>
          </a:p>
          <a:p>
            <a:pPr lvl="1"/>
            <a:r>
              <a:rPr lang="hu-HU" sz="2000" dirty="0"/>
              <a:t>Előteszten elért eredmény</a:t>
            </a:r>
          </a:p>
          <a:p>
            <a:pPr lvl="1"/>
            <a:r>
              <a:rPr lang="hu-HU" sz="2000" dirty="0"/>
              <a:t>Kísérletek fontosságának megítélése</a:t>
            </a: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59F71C4-D01E-40F8-A429-B364FBFE193F}"/>
              </a:ext>
            </a:extLst>
          </p:cNvPr>
          <p:cNvSpPr txBox="1"/>
          <p:nvPr/>
        </p:nvSpPr>
        <p:spPr>
          <a:xfrm>
            <a:off x="1839557" y="922554"/>
            <a:ext cx="9821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onstantia" panose="02030602050306030303" pitchFamily="18" charset="0"/>
              </a:rPr>
              <a:t>„Annál nagyobb számot karikázz be, minél jobban </a:t>
            </a:r>
            <a:r>
              <a:rPr lang="hu-HU" sz="2400" b="1" dirty="0">
                <a:latin typeface="Constantia" panose="02030602050306030303" pitchFamily="18" charset="0"/>
              </a:rPr>
              <a:t>kedvelted/kedveled </a:t>
            </a:r>
            <a:r>
              <a:rPr lang="hu-HU" sz="2400" dirty="0">
                <a:latin typeface="Constantia" panose="02030602050306030303" pitchFamily="18" charset="0"/>
              </a:rPr>
              <a:t>a </a:t>
            </a:r>
            <a:r>
              <a:rPr lang="hu-HU" sz="2400" b="1" dirty="0">
                <a:latin typeface="Constantia" panose="02030602050306030303" pitchFamily="18" charset="0"/>
              </a:rPr>
              <a:t>természetismeret/kémia </a:t>
            </a:r>
            <a:r>
              <a:rPr lang="hu-HU" sz="2400" dirty="0">
                <a:latin typeface="Constantia" panose="02030602050306030303" pitchFamily="18" charset="0"/>
              </a:rPr>
              <a:t>tantárgyat!” (Likert-skála, 0-4)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xmlns="" id="{8A5F4767-39FE-488F-8512-0ADC7FCF1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54539"/>
              </p:ext>
            </p:extLst>
          </p:nvPr>
        </p:nvGraphicFramePr>
        <p:xfrm>
          <a:off x="2974386" y="1889352"/>
          <a:ext cx="6648224" cy="253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594">
                  <a:extLst>
                    <a:ext uri="{9D8B030D-6E8A-4147-A177-3AD203B41FA5}">
                      <a16:colId xmlns:a16="http://schemas.microsoft.com/office/drawing/2014/main" xmlns="" val="2401645154"/>
                    </a:ext>
                  </a:extLst>
                </a:gridCol>
                <a:gridCol w="1107797">
                  <a:extLst>
                    <a:ext uri="{9D8B030D-6E8A-4147-A177-3AD203B41FA5}">
                      <a16:colId xmlns:a16="http://schemas.microsoft.com/office/drawing/2014/main" xmlns="" val="1417685403"/>
                    </a:ext>
                  </a:extLst>
                </a:gridCol>
                <a:gridCol w="1107797">
                  <a:extLst>
                    <a:ext uri="{9D8B030D-6E8A-4147-A177-3AD203B41FA5}">
                      <a16:colId xmlns:a16="http://schemas.microsoft.com/office/drawing/2014/main" xmlns="" val="3690998900"/>
                    </a:ext>
                  </a:extLst>
                </a:gridCol>
                <a:gridCol w="1108518">
                  <a:extLst>
                    <a:ext uri="{9D8B030D-6E8A-4147-A177-3AD203B41FA5}">
                      <a16:colId xmlns:a16="http://schemas.microsoft.com/office/drawing/2014/main" xmlns="" val="3970884763"/>
                    </a:ext>
                  </a:extLst>
                </a:gridCol>
                <a:gridCol w="1108518">
                  <a:extLst>
                    <a:ext uri="{9D8B030D-6E8A-4147-A177-3AD203B41FA5}">
                      <a16:colId xmlns:a16="http://schemas.microsoft.com/office/drawing/2014/main" xmlns="" val="335705002"/>
                    </a:ext>
                  </a:extLst>
                </a:gridCol>
              </a:tblGrid>
              <a:tr h="575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Parameter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df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Sig.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Partial Eta Squared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6181885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Csoport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2, 500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1.755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0.174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0.007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316901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Anya végzettsége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1, 500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0.057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0.812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3231597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Iskola rangja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2, 500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6.783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0.001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0.026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8280287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Tanuló neme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1, 500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0.000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0.985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4662196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T0</a:t>
                      </a:r>
                      <a:r>
                        <a:rPr lang="hu-HU" sz="1600" baseline="-25000">
                          <a:effectLst/>
                          <a:highlight>
                            <a:srgbClr val="FFFF00"/>
                          </a:highlight>
                        </a:rPr>
                        <a:t>total</a:t>
                      </a: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 (%)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1, 500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73.58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0.007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0.015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9446127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Jegy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1, 500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1.939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0.164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0.004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4645326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Kísérlet megítélése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1, 500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21.46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highlight>
                            <a:srgbClr val="FFFF00"/>
                          </a:highlight>
                        </a:rPr>
                        <a:t>0.000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highlight>
                            <a:srgbClr val="FFFF00"/>
                          </a:highlight>
                        </a:rPr>
                        <a:t>0.041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621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1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179F7EB-3674-42FF-AD9D-55467746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689" y="279644"/>
            <a:ext cx="8912225" cy="688544"/>
          </a:xfrm>
        </p:spPr>
        <p:txBody>
          <a:bodyPr>
            <a:noAutofit/>
          </a:bodyPr>
          <a:lstStyle/>
          <a:p>
            <a:pPr algn="ctr"/>
            <a:r>
              <a:rPr lang="hu-HU" sz="3000" dirty="0">
                <a:latin typeface="Constantia" panose="02030602050306030303" pitchFamily="18" charset="0"/>
              </a:rPr>
              <a:t>1.2. A kísérletezés fontosságával kapcsolatos attitűd</a:t>
            </a:r>
            <a:endParaRPr lang="en-US" sz="3000" dirty="0">
              <a:latin typeface="Constantia" panose="0203060205030603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3163EEC-612F-4B41-B3C2-6EA1D88B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937760"/>
            <a:ext cx="8915400" cy="1549100"/>
          </a:xfrm>
        </p:spPr>
        <p:txBody>
          <a:bodyPr>
            <a:normAutofit/>
          </a:bodyPr>
          <a:lstStyle/>
          <a:p>
            <a:r>
              <a:rPr lang="hu-HU" sz="2400" dirty="0"/>
              <a:t>Negatív irányú változás</a:t>
            </a:r>
          </a:p>
          <a:p>
            <a:r>
              <a:rPr lang="hu-HU" sz="2400" dirty="0"/>
              <a:t>Egyik paraméternek sincs szignifikáns hatása</a:t>
            </a:r>
          </a:p>
          <a:p>
            <a:pPr lvl="1"/>
            <a:r>
              <a:rPr lang="hu-HU" sz="2400" dirty="0"/>
              <a:t>Az iskola rangjának fordított hatása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497B2E6-9196-42A5-946A-A1461DDC3FAA}"/>
              </a:ext>
            </a:extLst>
          </p:cNvPr>
          <p:cNvSpPr txBox="1"/>
          <p:nvPr/>
        </p:nvSpPr>
        <p:spPr>
          <a:xfrm>
            <a:off x="1814905" y="941215"/>
            <a:ext cx="990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onstantia" panose="02030602050306030303" pitchFamily="18" charset="0"/>
              </a:rPr>
              <a:t>„Annál nagyobb számot karikázz be, minél </a:t>
            </a:r>
            <a:r>
              <a:rPr lang="hu-HU" sz="2400" b="1" dirty="0">
                <a:latin typeface="Constantia" panose="02030602050306030303" pitchFamily="18" charset="0"/>
              </a:rPr>
              <a:t>fontosabbnak tartod</a:t>
            </a:r>
            <a:r>
              <a:rPr lang="hu-HU" sz="2400" dirty="0">
                <a:latin typeface="Constantia" panose="02030602050306030303" pitchFamily="18" charset="0"/>
              </a:rPr>
              <a:t>, hogy a természettudományokban az elképzeléseinket </a:t>
            </a:r>
            <a:r>
              <a:rPr lang="hu-HU" sz="2400" b="1" dirty="0">
                <a:latin typeface="Constantia" panose="02030602050306030303" pitchFamily="18" charset="0"/>
              </a:rPr>
              <a:t>kísérletekkel igazoljuk</a:t>
            </a:r>
            <a:r>
              <a:rPr lang="hu-HU" sz="2400" dirty="0">
                <a:latin typeface="Constantia" panose="02030602050306030303" pitchFamily="18" charset="0"/>
              </a:rPr>
              <a:t>!” (Likert-skála, 0-4)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xmlns="" id="{3D4149F0-5427-43F1-B891-BB77B49F5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49096"/>
              </p:ext>
            </p:extLst>
          </p:nvPr>
        </p:nvGraphicFramePr>
        <p:xfrm>
          <a:off x="2742994" y="2362849"/>
          <a:ext cx="7659036" cy="2132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759">
                  <a:extLst>
                    <a:ext uri="{9D8B030D-6E8A-4147-A177-3AD203B41FA5}">
                      <a16:colId xmlns:a16="http://schemas.microsoft.com/office/drawing/2014/main" xmlns="" val="27010289"/>
                    </a:ext>
                  </a:extLst>
                </a:gridCol>
                <a:gridCol w="1914759">
                  <a:extLst>
                    <a:ext uri="{9D8B030D-6E8A-4147-A177-3AD203B41FA5}">
                      <a16:colId xmlns:a16="http://schemas.microsoft.com/office/drawing/2014/main" xmlns="" val="3656378653"/>
                    </a:ext>
                  </a:extLst>
                </a:gridCol>
                <a:gridCol w="1914759">
                  <a:extLst>
                    <a:ext uri="{9D8B030D-6E8A-4147-A177-3AD203B41FA5}">
                      <a16:colId xmlns:a16="http://schemas.microsoft.com/office/drawing/2014/main" xmlns="" val="2130715053"/>
                    </a:ext>
                  </a:extLst>
                </a:gridCol>
                <a:gridCol w="1914759">
                  <a:extLst>
                    <a:ext uri="{9D8B030D-6E8A-4147-A177-3AD203B41FA5}">
                      <a16:colId xmlns:a16="http://schemas.microsoft.com/office/drawing/2014/main" xmlns="" val="1191922598"/>
                    </a:ext>
                  </a:extLst>
                </a:gridCol>
              </a:tblGrid>
              <a:tr h="870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Iskola rangja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Becsült átlag (változás)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az eltérés szign.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Partial Eta Squared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8012423"/>
                  </a:ext>
                </a:extLst>
              </a:tr>
              <a:tr h="42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alacsony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-0.647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 = 0.028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0.010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0657512"/>
                  </a:ext>
                </a:extLst>
              </a:tr>
              <a:tr h="42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közepes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-0.706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 = 0.039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0.008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4494203"/>
                  </a:ext>
                </a:extLst>
              </a:tr>
              <a:tr h="42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magas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-1.055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-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886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65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C9877D-D54D-42BB-B52E-A0E9D6CC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01" y="240628"/>
            <a:ext cx="5249400" cy="727904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Constantia" panose="02030602050306030303" pitchFamily="18" charset="0"/>
              </a:rPr>
              <a:t>1.3. Előírás </a:t>
            </a:r>
            <a:r>
              <a:rPr lang="hu-HU" sz="3000" dirty="0" err="1">
                <a:latin typeface="Constantia" panose="02030602050306030303" pitchFamily="18" charset="0"/>
              </a:rPr>
              <a:t>vs</a:t>
            </a:r>
            <a:r>
              <a:rPr lang="hu-HU" sz="3000" dirty="0">
                <a:latin typeface="Constantia" panose="02030602050306030303" pitchFamily="18" charset="0"/>
              </a:rPr>
              <a:t>. kísérlettervezés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04CC642-295C-40EB-B8DE-DC0828AB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939" y="5066851"/>
            <a:ext cx="8915400" cy="1403767"/>
          </a:xfrm>
        </p:spPr>
        <p:txBody>
          <a:bodyPr>
            <a:noAutofit/>
          </a:bodyPr>
          <a:lstStyle/>
          <a:p>
            <a:r>
              <a:rPr lang="hu-HU" sz="2400" dirty="0"/>
              <a:t>3 és 4 közötti csoportátlagok</a:t>
            </a:r>
          </a:p>
          <a:p>
            <a:r>
              <a:rPr lang="hu-HU" sz="2400" dirty="0"/>
              <a:t>Nem függ a fejlesztéstől</a:t>
            </a:r>
          </a:p>
          <a:p>
            <a:r>
              <a:rPr lang="hu-HU" sz="2400" dirty="0"/>
              <a:t>Csak az iskola rangjának van hatása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C59C58D-1C9F-481E-8098-997BB15CC482}"/>
              </a:ext>
            </a:extLst>
          </p:cNvPr>
          <p:cNvSpPr txBox="1"/>
          <p:nvPr/>
        </p:nvSpPr>
        <p:spPr>
          <a:xfrm>
            <a:off x="2269864" y="968532"/>
            <a:ext cx="900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onstantia" panose="02030602050306030303" pitchFamily="18" charset="0"/>
              </a:rPr>
              <a:t>„</a:t>
            </a:r>
            <a:r>
              <a:rPr lang="hu-HU" sz="2400" b="1" dirty="0">
                <a:latin typeface="Constantia" panose="02030602050306030303" pitchFamily="18" charset="0"/>
              </a:rPr>
              <a:t>Jobban szeretem </a:t>
            </a:r>
            <a:r>
              <a:rPr lang="hu-HU" sz="2400" dirty="0">
                <a:latin typeface="Constantia" panose="02030602050306030303" pitchFamily="18" charset="0"/>
              </a:rPr>
              <a:t>az olyan kísérleteket, amelyeket </a:t>
            </a:r>
            <a:r>
              <a:rPr lang="hu-HU" sz="2400" b="1" dirty="0">
                <a:latin typeface="Constantia" panose="02030602050306030303" pitchFamily="18" charset="0"/>
              </a:rPr>
              <a:t>leírás (recept) alapján</a:t>
            </a:r>
            <a:r>
              <a:rPr lang="hu-HU" sz="2400" dirty="0">
                <a:latin typeface="Constantia" panose="02030602050306030303" pitchFamily="18" charset="0"/>
              </a:rPr>
              <a:t> kell elvégezni, </a:t>
            </a:r>
            <a:r>
              <a:rPr lang="hu-HU" sz="2400" b="1" dirty="0">
                <a:latin typeface="Constantia" panose="02030602050306030303" pitchFamily="18" charset="0"/>
              </a:rPr>
              <a:t>mint</a:t>
            </a:r>
            <a:r>
              <a:rPr lang="hu-HU" sz="2400" dirty="0">
                <a:latin typeface="Constantia" panose="02030602050306030303" pitchFamily="18" charset="0"/>
              </a:rPr>
              <a:t> amelyeket nekem kell </a:t>
            </a:r>
            <a:r>
              <a:rPr lang="hu-HU" sz="2400" b="1" dirty="0">
                <a:latin typeface="Constantia" panose="02030602050306030303" pitchFamily="18" charset="0"/>
              </a:rPr>
              <a:t>megtervezni</a:t>
            </a:r>
            <a:r>
              <a:rPr lang="hu-HU" sz="2400" dirty="0">
                <a:latin typeface="Constantia" panose="02030602050306030303" pitchFamily="18" charset="0"/>
              </a:rPr>
              <a:t>.” (Likert-skála, 0-4)</a:t>
            </a:r>
            <a:endParaRPr lang="hu-HU" sz="2400" dirty="0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xmlns="" id="{7C201314-183E-4D1F-B4DC-6988A0AF1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94696"/>
              </p:ext>
            </p:extLst>
          </p:nvPr>
        </p:nvGraphicFramePr>
        <p:xfrm>
          <a:off x="2556939" y="2456031"/>
          <a:ext cx="8294148" cy="2323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3537">
                  <a:extLst>
                    <a:ext uri="{9D8B030D-6E8A-4147-A177-3AD203B41FA5}">
                      <a16:colId xmlns:a16="http://schemas.microsoft.com/office/drawing/2014/main" xmlns="" val="463120224"/>
                    </a:ext>
                  </a:extLst>
                </a:gridCol>
                <a:gridCol w="2073537">
                  <a:extLst>
                    <a:ext uri="{9D8B030D-6E8A-4147-A177-3AD203B41FA5}">
                      <a16:colId xmlns:a16="http://schemas.microsoft.com/office/drawing/2014/main" xmlns="" val="852339058"/>
                    </a:ext>
                  </a:extLst>
                </a:gridCol>
                <a:gridCol w="2073537">
                  <a:extLst>
                    <a:ext uri="{9D8B030D-6E8A-4147-A177-3AD203B41FA5}">
                      <a16:colId xmlns:a16="http://schemas.microsoft.com/office/drawing/2014/main" xmlns="" val="2612697461"/>
                    </a:ext>
                  </a:extLst>
                </a:gridCol>
                <a:gridCol w="2073537">
                  <a:extLst>
                    <a:ext uri="{9D8B030D-6E8A-4147-A177-3AD203B41FA5}">
                      <a16:colId xmlns:a16="http://schemas.microsoft.com/office/drawing/2014/main" xmlns="" val="3992560618"/>
                    </a:ext>
                  </a:extLst>
                </a:gridCol>
              </a:tblGrid>
              <a:tr h="948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Iskola rangja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Becsült átlag 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az eltérés szign.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Partial Eta Squared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7579239"/>
                  </a:ext>
                </a:extLst>
              </a:tr>
              <a:tr h="458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highlight>
                            <a:srgbClr val="FFFF00"/>
                          </a:highlight>
                        </a:rPr>
                        <a:t>alacsony</a:t>
                      </a:r>
                      <a:endParaRPr lang="hu-HU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= 0.013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6296756"/>
                  </a:ext>
                </a:extLst>
              </a:tr>
              <a:tr h="458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közepes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= 0.224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7763620"/>
                  </a:ext>
                </a:extLst>
              </a:tr>
              <a:tr h="458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magas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105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DAD0A3A-FA9D-4F8B-A41D-6E3905F5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540" y="323001"/>
            <a:ext cx="5798040" cy="623777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Constantia" panose="02030602050306030303" pitchFamily="18" charset="0"/>
              </a:rPr>
              <a:t>1.4. A tantárgyi jegyek változása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8E41030-701F-419A-81C9-1F456F70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4749499"/>
            <a:ext cx="8915400" cy="1920135"/>
          </a:xfrm>
        </p:spPr>
        <p:txBody>
          <a:bodyPr>
            <a:normAutofit/>
          </a:bodyPr>
          <a:lstStyle/>
          <a:p>
            <a:r>
              <a:rPr lang="hu-HU" sz="2400" dirty="0"/>
              <a:t>Negatív irányú változás</a:t>
            </a:r>
          </a:p>
          <a:p>
            <a:r>
              <a:rPr lang="hu-HU" sz="2400" dirty="0"/>
              <a:t>Kizárólag az iskola rangjának van szignifikáns hatása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xmlns="" id="{EBBC2FD3-92FD-4B9D-A402-39B308879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7876"/>
              </p:ext>
            </p:extLst>
          </p:nvPr>
        </p:nvGraphicFramePr>
        <p:xfrm>
          <a:off x="2377440" y="1602993"/>
          <a:ext cx="8035964" cy="2678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991">
                  <a:extLst>
                    <a:ext uri="{9D8B030D-6E8A-4147-A177-3AD203B41FA5}">
                      <a16:colId xmlns:a16="http://schemas.microsoft.com/office/drawing/2014/main" xmlns="" val="393193838"/>
                    </a:ext>
                  </a:extLst>
                </a:gridCol>
                <a:gridCol w="2008991">
                  <a:extLst>
                    <a:ext uri="{9D8B030D-6E8A-4147-A177-3AD203B41FA5}">
                      <a16:colId xmlns:a16="http://schemas.microsoft.com/office/drawing/2014/main" xmlns="" val="1964342004"/>
                    </a:ext>
                  </a:extLst>
                </a:gridCol>
                <a:gridCol w="2008991">
                  <a:extLst>
                    <a:ext uri="{9D8B030D-6E8A-4147-A177-3AD203B41FA5}">
                      <a16:colId xmlns:a16="http://schemas.microsoft.com/office/drawing/2014/main" xmlns="" val="857887671"/>
                    </a:ext>
                  </a:extLst>
                </a:gridCol>
                <a:gridCol w="2008991">
                  <a:extLst>
                    <a:ext uri="{9D8B030D-6E8A-4147-A177-3AD203B41FA5}">
                      <a16:colId xmlns:a16="http://schemas.microsoft.com/office/drawing/2014/main" xmlns="" val="1950562098"/>
                    </a:ext>
                  </a:extLst>
                </a:gridCol>
              </a:tblGrid>
              <a:tr h="1093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Iskola rangja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Becsült átlag (változás)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az eltérés szign.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Partial Eta Squared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7340176"/>
                  </a:ext>
                </a:extLst>
              </a:tr>
              <a:tr h="52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alacsony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-0.205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 = 0.005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0.015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232675"/>
                  </a:ext>
                </a:extLst>
              </a:tr>
              <a:tr h="52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közepes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-0.338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p = 0.055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0.007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3747241"/>
                  </a:ext>
                </a:extLst>
              </a:tr>
              <a:tr h="52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magas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-0.560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-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-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295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2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862B0AA-ED2D-4F3C-8CA7-34ABAF85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217" y="688761"/>
            <a:ext cx="2961773" cy="752764"/>
          </a:xfrm>
        </p:spPr>
        <p:txBody>
          <a:bodyPr>
            <a:noAutofit/>
          </a:bodyPr>
          <a:lstStyle/>
          <a:p>
            <a:r>
              <a:rPr lang="hu-HU" sz="3000" dirty="0">
                <a:latin typeface="Constantia" panose="02030602050306030303" pitchFamily="18" charset="0"/>
              </a:rPr>
              <a:t>2. Összefoglalás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A6C4828-48B9-4C04-9AEA-E248C6045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708" y="1882588"/>
            <a:ext cx="9804904" cy="4673926"/>
          </a:xfrm>
        </p:spPr>
        <p:txBody>
          <a:bodyPr>
            <a:normAutofit/>
          </a:bodyPr>
          <a:lstStyle/>
          <a:p>
            <a:r>
              <a:rPr lang="hu-HU" sz="2400" dirty="0"/>
              <a:t>Negatív változás mind a jegyek, mind az attitűdök tekintetében</a:t>
            </a:r>
          </a:p>
          <a:p>
            <a:r>
              <a:rPr lang="hu-HU" sz="2400" dirty="0"/>
              <a:t>Nincs szignifikáns hatása a fejlesztésnek</a:t>
            </a:r>
          </a:p>
          <a:p>
            <a:r>
              <a:rPr lang="hu-HU" sz="2400" dirty="0"/>
              <a:t>Az iskola rangjának van hatása</a:t>
            </a:r>
          </a:p>
          <a:p>
            <a:r>
              <a:rPr lang="hu-HU" sz="2400" dirty="0"/>
              <a:t>Magas rangú iskolákban:</a:t>
            </a:r>
          </a:p>
          <a:p>
            <a:pPr lvl="1"/>
            <a:r>
              <a:rPr lang="hu-HU" sz="2400" b="1" dirty="0"/>
              <a:t>Jobban szeretik a kémiát</a:t>
            </a:r>
          </a:p>
          <a:p>
            <a:pPr lvl="1"/>
            <a:r>
              <a:rPr lang="hu-HU" sz="2400" dirty="0"/>
              <a:t>Kevésbé tartják fontosnak a kísérleteket</a:t>
            </a:r>
          </a:p>
          <a:p>
            <a:pPr lvl="1"/>
            <a:r>
              <a:rPr lang="hu-HU" sz="2400" dirty="0"/>
              <a:t>A tanulmányi eredmény nagyobb mértékben romlik</a:t>
            </a:r>
          </a:p>
          <a:p>
            <a:pPr lvl="1"/>
            <a:r>
              <a:rPr lang="hu-HU" sz="2400" dirty="0"/>
              <a:t>Kevésbé szeretik a kísérlettervezést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37630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D7C0A6-19AC-4042-BAF2-9724A4CD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463" y="166257"/>
            <a:ext cx="7488457" cy="820226"/>
          </a:xfrm>
        </p:spPr>
        <p:txBody>
          <a:bodyPr/>
          <a:lstStyle/>
          <a:p>
            <a:pPr algn="ctr"/>
            <a:r>
              <a:rPr lang="hu-HU" dirty="0">
                <a:latin typeface="Constantia" panose="02030602050306030303" pitchFamily="18" charset="0"/>
              </a:rPr>
              <a:t>3.1. A feladatlapokról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FE9FADB0-8170-4756-AC85-E38F3DFCA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66250"/>
              </p:ext>
            </p:extLst>
          </p:nvPr>
        </p:nvGraphicFramePr>
        <p:xfrm>
          <a:off x="1880754" y="1711718"/>
          <a:ext cx="10027228" cy="4980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498">
                  <a:extLst>
                    <a:ext uri="{9D8B030D-6E8A-4147-A177-3AD203B41FA5}">
                      <a16:colId xmlns:a16="http://schemas.microsoft.com/office/drawing/2014/main" xmlns="" val="1302947057"/>
                    </a:ext>
                  </a:extLst>
                </a:gridCol>
                <a:gridCol w="4416099">
                  <a:extLst>
                    <a:ext uri="{9D8B030D-6E8A-4147-A177-3AD203B41FA5}">
                      <a16:colId xmlns:a16="http://schemas.microsoft.com/office/drawing/2014/main" xmlns="" val="3612277260"/>
                    </a:ext>
                  </a:extLst>
                </a:gridCol>
                <a:gridCol w="5169631">
                  <a:extLst>
                    <a:ext uri="{9D8B030D-6E8A-4147-A177-3AD203B41FA5}">
                      <a16:colId xmlns:a16="http://schemas.microsoft.com/office/drawing/2014/main" xmlns="" val="1968409323"/>
                    </a:ext>
                  </a:extLst>
                </a:gridCol>
              </a:tblGrid>
              <a:tr h="424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 feladatlap címe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feladatlap tartalma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820457"/>
                  </a:ext>
                </a:extLst>
              </a:tr>
              <a:tr h="4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A mi világunk – a részecskék világa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Az anyag részecskemodellje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9254525"/>
                  </a:ext>
                </a:extLst>
              </a:tr>
              <a:tr h="873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Hogyan működik a sütőpor?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Az anyagok fizikai és kémiai tulajdonságai, fizikai és kémiai változások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5756170"/>
                  </a:ext>
                </a:extLst>
              </a:tr>
              <a:tr h="4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Oldás és kötés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Az oldódás, az oldatok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906020"/>
                  </a:ext>
                </a:extLst>
              </a:tr>
              <a:tr h="873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Milyen tömény rum kell a Gundel-palacsintához?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Az oldatok összetétele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334823"/>
                  </a:ext>
                </a:extLst>
              </a:tr>
              <a:tr h="4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Segítsünk Hamupipőkének!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Keverékek szétválasztása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5415017"/>
                  </a:ext>
                </a:extLst>
              </a:tr>
              <a:tr h="1321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Fekete, fehér, igen, nem…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Összegző feladatlap: keverékek szétválasztása, oldatok kémhatása, egyszerű anyagok kimutatása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793" marR="19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6165787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62F7C7D-FF10-4243-904D-BE4917A31BD4}"/>
              </a:ext>
            </a:extLst>
          </p:cNvPr>
          <p:cNvSpPr txBox="1"/>
          <p:nvPr/>
        </p:nvSpPr>
        <p:spPr>
          <a:xfrm>
            <a:off x="5611091" y="1059873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7. évfolyam</a:t>
            </a:r>
          </a:p>
        </p:txBody>
      </p:sp>
    </p:spTree>
    <p:extLst>
      <p:ext uri="{BB962C8B-B14F-4D97-AF65-F5344CB8AC3E}">
        <p14:creationId xmlns:p14="http://schemas.microsoft.com/office/powerpoint/2010/main" val="114616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F2C7EDA4-FB31-4D11-904F-12F2D6E0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38" y="73705"/>
            <a:ext cx="7617151" cy="820448"/>
          </a:xfrm>
        </p:spPr>
        <p:txBody>
          <a:bodyPr/>
          <a:lstStyle/>
          <a:p>
            <a:pPr algn="ctr"/>
            <a:r>
              <a:rPr lang="hu-HU" dirty="0">
                <a:latin typeface="Constantia" panose="02030602050306030303" pitchFamily="18" charset="0"/>
              </a:rPr>
              <a:t>3.2. A feladatlapokról</a:t>
            </a: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xmlns="" id="{17102A89-1752-4445-8AA1-D8F2AEAFE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42185"/>
              </p:ext>
            </p:extLst>
          </p:nvPr>
        </p:nvGraphicFramePr>
        <p:xfrm>
          <a:off x="1953491" y="1240194"/>
          <a:ext cx="10016835" cy="553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718">
                  <a:extLst>
                    <a:ext uri="{9D8B030D-6E8A-4147-A177-3AD203B41FA5}">
                      <a16:colId xmlns:a16="http://schemas.microsoft.com/office/drawing/2014/main" xmlns="" val="2295097841"/>
                    </a:ext>
                  </a:extLst>
                </a:gridCol>
                <a:gridCol w="4233843">
                  <a:extLst>
                    <a:ext uri="{9D8B030D-6E8A-4147-A177-3AD203B41FA5}">
                      <a16:colId xmlns:a16="http://schemas.microsoft.com/office/drawing/2014/main" xmlns="" val="2754530179"/>
                    </a:ext>
                  </a:extLst>
                </a:gridCol>
                <a:gridCol w="5164274">
                  <a:extLst>
                    <a:ext uri="{9D8B030D-6E8A-4147-A177-3AD203B41FA5}">
                      <a16:colId xmlns:a16="http://schemas.microsoft.com/office/drawing/2014/main" xmlns="" val="960138233"/>
                    </a:ext>
                  </a:extLst>
                </a:gridCol>
              </a:tblGrid>
              <a:tr h="422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 feladatlap címe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 feladatlap tartalma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879987"/>
                  </a:ext>
                </a:extLst>
              </a:tr>
              <a:tr h="1318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Jamie Oliver tökéletes salátaöntete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Sav-bázis reakciók, indikátorok, közömbösítés, oldatok összetétele, mennyiségi elemzés, kémia a háztartásban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173138"/>
                  </a:ext>
                </a:extLst>
              </a:tr>
              <a:tr h="98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8.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A fémek harca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Fémek reakcióképessége, a reakcióképességi sor, fémek reakciói vízzel, híg savakkal, egymás ionjaival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5463303"/>
                  </a:ext>
                </a:extLst>
              </a:tr>
              <a:tr h="86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9.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Mennyire vasas az ivóvíz?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víz, a természetes vizek összetétele, az ivóvíz minősége, a vas és vegyületei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1689537"/>
                  </a:ext>
                </a:extLst>
              </a:tr>
              <a:tr h="422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10.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Az „ősi ellenség”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Vízkeménység, vízlágyítás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1316030"/>
                  </a:ext>
                </a:extLst>
              </a:tr>
              <a:tr h="65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11.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Nem ettünk meszet!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kalcium vegyületeinek előfordulása és reakcióik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5924457"/>
                  </a:ext>
                </a:extLst>
              </a:tr>
              <a:tr h="86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12.</a:t>
                      </a:r>
                      <a:endParaRPr lang="hu-H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A tej, mint teljes értékű élelmiszer</a:t>
                      </a: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 tej, mint teljes értékű élelmiszer összetételének vizsgálata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8935617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D0B4CC7-222F-4DA4-9895-5E5DBDDEB546}"/>
              </a:ext>
            </a:extLst>
          </p:cNvPr>
          <p:cNvSpPr txBox="1"/>
          <p:nvPr/>
        </p:nvSpPr>
        <p:spPr>
          <a:xfrm>
            <a:off x="5600700" y="716973"/>
            <a:ext cx="234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8. évfolyam</a:t>
            </a:r>
          </a:p>
        </p:txBody>
      </p:sp>
    </p:spTree>
    <p:extLst>
      <p:ext uri="{BB962C8B-B14F-4D97-AF65-F5344CB8AC3E}">
        <p14:creationId xmlns:p14="http://schemas.microsoft.com/office/powerpoint/2010/main" val="2725520992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5035</TotalTime>
  <Words>2454</Words>
  <Application>Microsoft Office PowerPoint</Application>
  <PresentationFormat>Szélesvásznú</PresentationFormat>
  <Paragraphs>317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Constantia</vt:lpstr>
      <vt:lpstr>Segoe UI Light</vt:lpstr>
      <vt:lpstr>Times New Roman</vt:lpstr>
      <vt:lpstr>Wingdings 3</vt:lpstr>
      <vt:lpstr>Szálak</vt:lpstr>
      <vt:lpstr>     Az MTA-ELTE Kutatásalapú Kémiatanítás Kutatócsoport munkájának bemutatása II.  Kiss Edina1, Szalay Luca1 és Tóth Zoltán2  1Eötvös Loránd Tudományegyetem, Kémiai Intézet 2Debreceni Egyetem, Kémiai Intézet   drkissed@gmail.com</vt:lpstr>
      <vt:lpstr>Az előadás tartalma</vt:lpstr>
      <vt:lpstr>1.1. A tantárgy iránti attitűd</vt:lpstr>
      <vt:lpstr>1.2. A kísérletezés fontosságával kapcsolatos attitűd</vt:lpstr>
      <vt:lpstr>1.3. Előírás vs. kísérlettervezés</vt:lpstr>
      <vt:lpstr>1.4. A tantárgyi jegyek változása</vt:lpstr>
      <vt:lpstr>2. Összefoglalás</vt:lpstr>
      <vt:lpstr>3.1. A feladatlapokról</vt:lpstr>
      <vt:lpstr>3.2. A feladatlapokról</vt:lpstr>
      <vt:lpstr>3.3. A feladatlapokról</vt:lpstr>
      <vt:lpstr>3.4. A feladatlapokról</vt:lpstr>
      <vt:lpstr>3.5. A kémiai kísérlettervezési képesség elemeinek tanítása a feladatlapokon,  illetve az arról tanultak mérése a tesztek segítségével</vt:lpstr>
      <vt:lpstr>4. A tesztekről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Hatékony lehet-e a kutatásalapú kémiaoktatás? – egy longitudinális kutatás eddigi tapasztalatai  Kiss Edina1, Szalay Luca1, Tóth Zoltán2</dc:title>
  <dc:creator>Kiss Edina</dc:creator>
  <cp:lastModifiedBy>Szalay Luca</cp:lastModifiedBy>
  <cp:revision>271</cp:revision>
  <cp:lastPrinted>2018-08-19T20:13:43Z</cp:lastPrinted>
  <dcterms:created xsi:type="dcterms:W3CDTF">2018-05-14T12:26:27Z</dcterms:created>
  <dcterms:modified xsi:type="dcterms:W3CDTF">2019-10-23T16:21:06Z</dcterms:modified>
</cp:coreProperties>
</file>