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9" r:id="rId3"/>
    <p:sldId id="290" r:id="rId4"/>
    <p:sldId id="322" r:id="rId5"/>
    <p:sldId id="257" r:id="rId6"/>
    <p:sldId id="296" r:id="rId7"/>
    <p:sldId id="304" r:id="rId8"/>
    <p:sldId id="301" r:id="rId9"/>
    <p:sldId id="279" r:id="rId10"/>
    <p:sldId id="306" r:id="rId11"/>
    <p:sldId id="266" r:id="rId12"/>
    <p:sldId id="313" r:id="rId13"/>
    <p:sldId id="261" r:id="rId14"/>
    <p:sldId id="262" r:id="rId15"/>
    <p:sldId id="263" r:id="rId16"/>
    <p:sldId id="308" r:id="rId17"/>
    <p:sldId id="291" r:id="rId18"/>
    <p:sldId id="278" r:id="rId19"/>
    <p:sldId id="310" r:id="rId20"/>
    <p:sldId id="280" r:id="rId21"/>
    <p:sldId id="292" r:id="rId22"/>
    <p:sldId id="276" r:id="rId23"/>
    <p:sldId id="321" r:id="rId24"/>
    <p:sldId id="316" r:id="rId25"/>
    <p:sldId id="317" r:id="rId26"/>
    <p:sldId id="314" r:id="rId27"/>
    <p:sldId id="319" r:id="rId28"/>
    <p:sldId id="277" r:id="rId29"/>
    <p:sldId id="285" r:id="rId30"/>
    <p:sldId id="295" r:id="rId31"/>
    <p:sldId id="320" r:id="rId32"/>
    <p:sldId id="311" r:id="rId33"/>
    <p:sldId id="288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6" autoAdjust="0"/>
  </p:normalViewPr>
  <p:slideViewPr>
    <p:cSldViewPr>
      <p:cViewPr varScale="1">
        <p:scale>
          <a:sx n="67" d="100"/>
          <a:sy n="67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0718E-F7BC-4F7E-B103-34DD861B8405}" type="datetimeFigureOut">
              <a:rPr lang="hu-HU" smtClean="0"/>
              <a:t>2019.10.15.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2BA84-5ADF-4D90-8472-003A7A816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43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462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64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867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17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5970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9" y="404285"/>
            <a:ext cx="4968873" cy="5905500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68580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404284"/>
            <a:ext cx="2880000" cy="5568949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18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35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155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2019.10.15.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9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2019.10.15.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24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2019.10.15.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97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2019.10.15.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49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2019.10.15.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430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2019.10.15.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13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B50F-86D8-435C-B4A0-D9B811076111}" type="datetimeFigureOut">
              <a:rPr lang="hu-HU" smtClean="0"/>
              <a:t>2019.10.15.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92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luca@caesar.elte.h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tomc.elte.hu/publications/90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ta.hu/tantargy-pedagogiai-kutatasi-program/mta-elte-kutatasalapu-kemiatanitas-kutatocsoport-107088" TargetMode="External"/><Relationship Id="rId2" Type="http://schemas.openxmlformats.org/officeDocument/2006/relationships/hyperlink" Target="https://mta.hu/tantargy-pedagogiai-kutatasi-program/szakmodszertani-palyazat-kiiras-mta-2016-10614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ttomc.elte.hu/publications/90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research/science-society/document_library/pdf_06/report-rocard-on-science-education_en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tomc.elte.hu/publications/84" TargetMode="External"/><Relationship Id="rId2" Type="http://schemas.openxmlformats.org/officeDocument/2006/relationships/hyperlink" Target="http://www.chem.elte.hu/w/modszertani/fellap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tomc.elte.h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991549"/>
            <a:ext cx="9156768" cy="998388"/>
          </a:xfrm>
        </p:spPr>
        <p:txBody>
          <a:bodyPr>
            <a:normAutofit fontScale="90000"/>
          </a:bodyPr>
          <a:lstStyle/>
          <a:p>
            <a:r>
              <a:rPr lang="hu-HU" sz="3600" b="1" dirty="0"/>
              <a:t>Az MTA-ELTE Kutatásalapú Kémiatanítás Kutatócsoport munkájának bemutatása I.</a:t>
            </a:r>
            <a:endParaRPr lang="hu-HU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88426" y="3178631"/>
            <a:ext cx="8360097" cy="826836"/>
          </a:xfrm>
        </p:spPr>
        <p:txBody>
          <a:bodyPr>
            <a:normAutofit/>
          </a:bodyPr>
          <a:lstStyle/>
          <a:p>
            <a:r>
              <a:rPr lang="hu-HU" b="1" dirty="0"/>
              <a:t>Szalay Luca</a:t>
            </a:r>
            <a:r>
              <a:rPr lang="hu-HU" b="1" baseline="30000" dirty="0"/>
              <a:t>1</a:t>
            </a:r>
            <a:r>
              <a:rPr lang="hu-HU" b="1" dirty="0"/>
              <a:t>, Tóth Zoltán</a:t>
            </a:r>
            <a:r>
              <a:rPr lang="hu-HU" b="1" baseline="30000" dirty="0"/>
              <a:t>2</a:t>
            </a:r>
            <a:r>
              <a:rPr lang="hu-HU" b="1" dirty="0"/>
              <a:t>, Kiss Edina</a:t>
            </a:r>
            <a:r>
              <a:rPr lang="hu-HU" b="1" baseline="30000" dirty="0"/>
              <a:t>3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574112" y="4077072"/>
            <a:ext cx="8090970" cy="13750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1B5C9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800" b="0" baseline="30000" dirty="0">
                <a:latin typeface="Calibri" panose="020F0502020204030204" pitchFamily="34" charset="0"/>
              </a:rPr>
              <a:t>1</a:t>
            </a:r>
            <a:r>
              <a:rPr lang="hu-HU" sz="2800" b="0" dirty="0">
                <a:latin typeface="Calibri" panose="020F0502020204030204" pitchFamily="34" charset="0"/>
              </a:rPr>
              <a:t>ELTE, Kémiai Intézet, </a:t>
            </a:r>
            <a:r>
              <a:rPr lang="hu-HU" sz="2800" b="0" dirty="0">
                <a:latin typeface="Calibri" panose="020F0502020204030204" pitchFamily="34" charset="0"/>
                <a:hlinkClick r:id="rId2"/>
              </a:rPr>
              <a:t>luca@caesar.elte.hu</a:t>
            </a:r>
            <a:r>
              <a:rPr lang="hu-HU" sz="2800" b="0" dirty="0">
                <a:latin typeface="Calibri" panose="020F0502020204030204" pitchFamily="34" charset="0"/>
              </a:rPr>
              <a:t> </a:t>
            </a:r>
            <a:endParaRPr lang="en-US" sz="2800" b="0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kumimoji="0" lang="hu-HU" sz="2800" b="0" i="0" u="none" strike="noStrike" kern="1200" cap="none" spc="0" normalizeH="0" baseline="30000" noProof="0" dirty="0">
                <a:ln>
                  <a:noFill/>
                </a:ln>
                <a:solidFill>
                  <a:srgbClr val="1B5C93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r>
              <a:rPr lang="hu-HU" sz="2800" b="0" dirty="0">
                <a:latin typeface="Calibri" panose="020F0502020204030204" pitchFamily="34" charset="0"/>
              </a:rPr>
              <a:t>Debreceni Egyetem, Kémiai Intézet</a:t>
            </a:r>
          </a:p>
          <a:p>
            <a:pPr algn="ctr">
              <a:defRPr/>
            </a:pPr>
            <a:r>
              <a:rPr lang="hu-HU" sz="2800" b="0" baseline="30000" dirty="0">
                <a:latin typeface="Calibri" panose="020F0502020204030204" pitchFamily="34" charset="0"/>
              </a:rPr>
              <a:t>3</a:t>
            </a:r>
            <a:r>
              <a:rPr lang="hu-HU" sz="2800" b="0" dirty="0">
                <a:latin typeface="Calibri" panose="020F0502020204030204" pitchFamily="34" charset="0"/>
              </a:rPr>
              <a:t>ELTE, Kémiai Intézet</a:t>
            </a:r>
          </a:p>
        </p:txBody>
      </p:sp>
      <p:sp>
        <p:nvSpPr>
          <p:cNvPr id="6" name="AutoShape 2" descr="Eötvös Loránd Tudományegyetem logó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72" y="213120"/>
            <a:ext cx="1523810" cy="152381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49086"/>
            <a:ext cx="1511752" cy="15117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38" y="189213"/>
            <a:ext cx="9572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2769" y="5781591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 algn="ctr"/>
            <a:r>
              <a:rPr lang="hu-HU" dirty="0"/>
              <a:t>„Megvalósítható kutatásalapú kémiatanítás” projekt</a:t>
            </a:r>
          </a:p>
          <a:p>
            <a:pPr algn="ctr"/>
            <a:r>
              <a:rPr lang="hu-HU" dirty="0"/>
              <a:t> </a:t>
            </a:r>
            <a:r>
              <a:rPr lang="hu-HU" dirty="0">
                <a:hlinkClick r:id="rId6"/>
              </a:rPr>
              <a:t>http://ttomc.elte.hu/publications/90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92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97515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cxnSp>
        <p:nvCxnSpPr>
          <p:cNvPr id="115" name="Egyenes összekötő nyíllal 114"/>
          <p:cNvCxnSpPr>
            <a:stCxn id="49" idx="3"/>
            <a:endCxn id="48" idx="1"/>
          </p:cNvCxnSpPr>
          <p:nvPr/>
        </p:nvCxnSpPr>
        <p:spPr>
          <a:xfrm>
            <a:off x="5016221" y="4435578"/>
            <a:ext cx="31214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gyenes összekötő nyíllal 122"/>
          <p:cNvCxnSpPr>
            <a:stCxn id="48" idx="3"/>
            <a:endCxn id="47" idx="1"/>
          </p:cNvCxnSpPr>
          <p:nvPr/>
        </p:nvCxnSpPr>
        <p:spPr>
          <a:xfrm>
            <a:off x="6996131" y="4435580"/>
            <a:ext cx="286661" cy="1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nyíllal 124"/>
          <p:cNvCxnSpPr>
            <a:stCxn id="43" idx="3"/>
            <a:endCxn id="46" idx="1"/>
          </p:cNvCxnSpPr>
          <p:nvPr/>
        </p:nvCxnSpPr>
        <p:spPr>
          <a:xfrm flipV="1">
            <a:off x="6977139" y="5938443"/>
            <a:ext cx="352241" cy="5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75CBF836-BFE2-4CC8-93E8-5CACE72D6805}"/>
              </a:ext>
            </a:extLst>
          </p:cNvPr>
          <p:cNvGrpSpPr/>
          <p:nvPr/>
        </p:nvGrpSpPr>
        <p:grpSpPr>
          <a:xfrm>
            <a:off x="323528" y="836713"/>
            <a:ext cx="8424936" cy="5832648"/>
            <a:chOff x="1195808" y="1853560"/>
            <a:chExt cx="6805192" cy="3574404"/>
          </a:xfrm>
        </p:grpSpPr>
        <p:sp>
          <p:nvSpPr>
            <p:cNvPr id="3" name="Lekerekített téglalap 2"/>
            <p:cNvSpPr/>
            <p:nvPr/>
          </p:nvSpPr>
          <p:spPr>
            <a:xfrm>
              <a:off x="1195809" y="1853560"/>
              <a:ext cx="2898867" cy="16837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hu-H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reakciókinetika</a:t>
              </a:r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 tárgyú óraterv készítése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1. óra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: R</a:t>
              </a:r>
              <a:r>
                <a:rPr lang="hu-H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eakciósebesség</a:t>
              </a:r>
              <a:endParaRPr lang="hu-H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2. óra: Kémiai egyensúly</a:t>
              </a:r>
            </a:p>
            <a:p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3. óra: A kémiai egyensúly            befolyásolása</a:t>
              </a:r>
            </a:p>
            <a:p>
              <a:pPr algn="ctr"/>
              <a:endParaRPr lang="hu-HU" sz="1600" dirty="0"/>
            </a:p>
          </p:txBody>
        </p:sp>
        <p:sp>
          <p:nvSpPr>
            <p:cNvPr id="8" name="Lekerekített téglalap 7"/>
            <p:cNvSpPr/>
            <p:nvPr/>
          </p:nvSpPr>
          <p:spPr>
            <a:xfrm>
              <a:off x="1211900" y="3660328"/>
              <a:ext cx="1145855" cy="7374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A minta </a:t>
              </a:r>
            </a:p>
            <a:p>
              <a:pPr algn="ctr"/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kiválasztása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ekerekített téglalap 8"/>
            <p:cNvSpPr/>
            <p:nvPr/>
          </p:nvSpPr>
          <p:spPr>
            <a:xfrm>
              <a:off x="1195808" y="4760785"/>
              <a:ext cx="1053935" cy="5408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Adat-gyűjtés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ekerekített téglalap 41"/>
            <p:cNvSpPr/>
            <p:nvPr/>
          </p:nvSpPr>
          <p:spPr>
            <a:xfrm>
              <a:off x="4125026" y="4790902"/>
              <a:ext cx="835936" cy="42939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Előteszt</a:t>
              </a:r>
            </a:p>
          </p:txBody>
        </p:sp>
        <p:sp>
          <p:nvSpPr>
            <p:cNvPr id="43" name="Lekerekített téglalap 42"/>
            <p:cNvSpPr/>
            <p:nvPr/>
          </p:nvSpPr>
          <p:spPr>
            <a:xfrm>
              <a:off x="5253776" y="4616116"/>
              <a:ext cx="1316447" cy="73422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tanóra, </a:t>
              </a:r>
              <a:r>
                <a:rPr lang="hu-HU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kísérlet tervezése</a:t>
              </a:r>
              <a:endPara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Lekerekített téglalap 43"/>
            <p:cNvSpPr/>
            <p:nvPr/>
          </p:nvSpPr>
          <p:spPr>
            <a:xfrm>
              <a:off x="2562188" y="3651790"/>
              <a:ext cx="1385339" cy="81056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Kontrollcsoport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ekerekített téglalap 44"/>
            <p:cNvSpPr/>
            <p:nvPr/>
          </p:nvSpPr>
          <p:spPr>
            <a:xfrm>
              <a:off x="2545223" y="4638896"/>
              <a:ext cx="1331951" cy="7890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Kísérleti csoport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Lekerekített téglalap 45"/>
            <p:cNvSpPr/>
            <p:nvPr/>
          </p:nvSpPr>
          <p:spPr>
            <a:xfrm>
              <a:off x="6854743" y="4750283"/>
              <a:ext cx="1021772" cy="4595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Utóteszt</a:t>
              </a:r>
            </a:p>
          </p:txBody>
        </p:sp>
        <p:sp>
          <p:nvSpPr>
            <p:cNvPr id="47" name="Lekerekített téglalap 46"/>
            <p:cNvSpPr/>
            <p:nvPr/>
          </p:nvSpPr>
          <p:spPr>
            <a:xfrm>
              <a:off x="6817112" y="3839914"/>
              <a:ext cx="1028681" cy="4402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Utóteszt</a:t>
              </a:r>
            </a:p>
          </p:txBody>
        </p:sp>
        <p:sp>
          <p:nvSpPr>
            <p:cNvPr id="48" name="Lekerekített téglalap 47"/>
            <p:cNvSpPr/>
            <p:nvPr/>
          </p:nvSpPr>
          <p:spPr>
            <a:xfrm>
              <a:off x="5238436" y="3690330"/>
              <a:ext cx="1347127" cy="7374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tanóra, </a:t>
              </a:r>
              <a:r>
                <a:rPr lang="hu-HU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kísérlet tervezése</a:t>
              </a:r>
              <a:endPara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Lekerekített téglalap 48"/>
            <p:cNvSpPr/>
            <p:nvPr/>
          </p:nvSpPr>
          <p:spPr>
            <a:xfrm>
              <a:off x="4125025" y="3839914"/>
              <a:ext cx="861278" cy="4382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Előteszt</a:t>
              </a:r>
            </a:p>
          </p:txBody>
        </p:sp>
        <p:sp>
          <p:nvSpPr>
            <p:cNvPr id="50" name="Lekerekített téglalap 49"/>
            <p:cNvSpPr/>
            <p:nvPr/>
          </p:nvSpPr>
          <p:spPr>
            <a:xfrm>
              <a:off x="4463988" y="2136177"/>
              <a:ext cx="3537012" cy="7403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Az eredmények statisztikai elemzése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Egyenes összekötő nyíllal 56"/>
            <p:cNvCxnSpPr/>
            <p:nvPr/>
          </p:nvCxnSpPr>
          <p:spPr>
            <a:xfrm>
              <a:off x="1784826" y="3558368"/>
              <a:ext cx="0" cy="765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gyenes összekötő nyíllal 98"/>
            <p:cNvCxnSpPr>
              <a:stCxn id="8" idx="2"/>
            </p:cNvCxnSpPr>
            <p:nvPr/>
          </p:nvCxnSpPr>
          <p:spPr>
            <a:xfrm flipH="1">
              <a:off x="1784827" y="4397751"/>
              <a:ext cx="1" cy="3461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gyenes összekötő nyíllal 100"/>
            <p:cNvCxnSpPr>
              <a:stCxn id="9" idx="3"/>
              <a:endCxn id="44" idx="1"/>
            </p:cNvCxnSpPr>
            <p:nvPr/>
          </p:nvCxnSpPr>
          <p:spPr>
            <a:xfrm flipV="1">
              <a:off x="2249743" y="4057073"/>
              <a:ext cx="312445" cy="974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gyenes összekötő nyíllal 104"/>
            <p:cNvCxnSpPr>
              <a:stCxn id="9" idx="3"/>
            </p:cNvCxnSpPr>
            <p:nvPr/>
          </p:nvCxnSpPr>
          <p:spPr>
            <a:xfrm>
              <a:off x="2249743" y="5031218"/>
              <a:ext cx="312445" cy="1890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gyenes összekötő nyíllal 106"/>
            <p:cNvCxnSpPr>
              <a:stCxn id="44" idx="3"/>
              <a:endCxn id="49" idx="1"/>
            </p:cNvCxnSpPr>
            <p:nvPr/>
          </p:nvCxnSpPr>
          <p:spPr>
            <a:xfrm>
              <a:off x="3947525" y="4057073"/>
              <a:ext cx="177500" cy="19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gyenes összekötő nyíllal 112"/>
            <p:cNvCxnSpPr>
              <a:stCxn id="45" idx="3"/>
              <a:endCxn id="42" idx="1"/>
            </p:cNvCxnSpPr>
            <p:nvPr/>
          </p:nvCxnSpPr>
          <p:spPr>
            <a:xfrm flipV="1">
              <a:off x="3877174" y="5005598"/>
              <a:ext cx="247853" cy="278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gyenes összekötő nyíllal 118"/>
            <p:cNvCxnSpPr/>
            <p:nvPr/>
          </p:nvCxnSpPr>
          <p:spPr>
            <a:xfrm>
              <a:off x="4834108" y="4980038"/>
              <a:ext cx="4211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gyenes összekötő nyíllal 127"/>
            <p:cNvCxnSpPr>
              <a:stCxn id="49" idx="0"/>
            </p:cNvCxnSpPr>
            <p:nvPr/>
          </p:nvCxnSpPr>
          <p:spPr>
            <a:xfrm flipH="1" flipV="1">
              <a:off x="4555665" y="2889258"/>
              <a:ext cx="1" cy="9506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gyenes összekötő nyíllal 129"/>
            <p:cNvCxnSpPr>
              <a:stCxn id="47" idx="0"/>
            </p:cNvCxnSpPr>
            <p:nvPr/>
          </p:nvCxnSpPr>
          <p:spPr>
            <a:xfrm flipV="1">
              <a:off x="7331452" y="2894070"/>
              <a:ext cx="0" cy="9458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zögletes összekötő 131"/>
            <p:cNvCxnSpPr/>
            <p:nvPr/>
          </p:nvCxnSpPr>
          <p:spPr>
            <a:xfrm rot="5400000" flipH="1" flipV="1">
              <a:off x="4037713" y="3812506"/>
              <a:ext cx="1997906" cy="151408"/>
            </a:xfrm>
            <a:prstGeom prst="bentConnector3">
              <a:avLst>
                <a:gd name="adj1" fmla="val 2387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zögletes összekötő 134"/>
            <p:cNvCxnSpPr>
              <a:stCxn id="46" idx="3"/>
            </p:cNvCxnSpPr>
            <p:nvPr/>
          </p:nvCxnSpPr>
          <p:spPr>
            <a:xfrm flipV="1">
              <a:off x="7876516" y="2889257"/>
              <a:ext cx="51733" cy="209078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zövegdoboz 3">
            <a:extLst>
              <a:ext uri="{FF2B5EF4-FFF2-40B4-BE49-F238E27FC236}">
                <a16:creationId xmlns:a16="http://schemas.microsoft.com/office/drawing/2014/main" id="{B4E654DE-8874-4BA2-BF77-1EE445B3E77F}"/>
              </a:ext>
            </a:extLst>
          </p:cNvPr>
          <p:cNvSpPr txBox="1"/>
          <p:nvPr/>
        </p:nvSpPr>
        <p:spPr>
          <a:xfrm>
            <a:off x="223631" y="243587"/>
            <a:ext cx="86967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+mj-lt"/>
              </a:rPr>
              <a:t>II.2. Kutatási modell</a:t>
            </a:r>
          </a:p>
        </p:txBody>
      </p:sp>
    </p:spTree>
    <p:extLst>
      <p:ext uri="{BB962C8B-B14F-4D97-AF65-F5344CB8AC3E}">
        <p14:creationId xmlns:p14="http://schemas.microsoft.com/office/powerpoint/2010/main" val="337414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279" y="22225"/>
            <a:ext cx="4989442" cy="645546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II. 3. Eredmények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1229"/>
            <a:ext cx="8640960" cy="5956771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A</a:t>
            </a:r>
            <a:r>
              <a:rPr lang="hu-HU" sz="2400" b="1" dirty="0"/>
              <a:t> </a:t>
            </a:r>
            <a:r>
              <a:rPr lang="hu-HU" sz="2400" b="1" cap="all" dirty="0" err="1"/>
              <a:t>kísérlettervezésT</a:t>
            </a:r>
            <a:r>
              <a:rPr lang="hu-HU" sz="2400" b="1" dirty="0"/>
              <a:t> </a:t>
            </a:r>
            <a:r>
              <a:rPr lang="hu-HU" sz="2400" dirty="0"/>
              <a:t>igénylő feladatok terén:</a:t>
            </a:r>
          </a:p>
          <a:p>
            <a:pPr lvl="1"/>
            <a:r>
              <a:rPr lang="hu-HU" sz="2400" dirty="0"/>
              <a:t>A kontrollcsoporthoz képest </a:t>
            </a:r>
          </a:p>
          <a:p>
            <a:pPr marL="457200" lvl="1" indent="0">
              <a:buNone/>
            </a:pPr>
            <a:r>
              <a:rPr lang="hu-HU" sz="2400" b="1" dirty="0">
                <a:solidFill>
                  <a:srgbClr val="FF0000"/>
                </a:solidFill>
              </a:rPr>
              <a:t>szignifikánsan nagyobb pozitív változás a kísérleti csoportban.</a:t>
            </a:r>
          </a:p>
          <a:p>
            <a:pPr marL="457200" lvl="1" indent="0">
              <a:buNone/>
            </a:pPr>
            <a:endParaRPr lang="hu-HU" sz="2400" b="1" dirty="0">
              <a:solidFill>
                <a:srgbClr val="C00000"/>
              </a:solidFill>
            </a:endParaRPr>
          </a:p>
          <a:p>
            <a:r>
              <a:rPr lang="hu-HU" sz="2400" dirty="0"/>
              <a:t>Az </a:t>
            </a:r>
            <a:r>
              <a:rPr lang="hu-HU" sz="2400" b="1" dirty="0"/>
              <a:t>ALACSONYABB RENDŰ MŰVELETEKET </a:t>
            </a:r>
            <a:r>
              <a:rPr lang="hu-HU" sz="2400" dirty="0"/>
              <a:t>(ismeret, megértés, alkalmazás) igénylő feladatok terén:</a:t>
            </a:r>
          </a:p>
          <a:p>
            <a:pPr lvl="1"/>
            <a:r>
              <a:rPr lang="hu-HU" sz="2400" dirty="0"/>
              <a:t>Az előteszten </a:t>
            </a:r>
            <a:r>
              <a:rPr lang="hu-HU" sz="2400" dirty="0">
                <a:solidFill>
                  <a:srgbClr val="FF0000"/>
                </a:solidFill>
              </a:rPr>
              <a:t>alacsony teljesítményű csoport </a:t>
            </a:r>
            <a:r>
              <a:rPr lang="hu-HU" sz="2400" b="1" dirty="0">
                <a:solidFill>
                  <a:srgbClr val="FF0000"/>
                </a:solidFill>
              </a:rPr>
              <a:t>jobb </a:t>
            </a:r>
            <a:r>
              <a:rPr lang="hu-HU" sz="2400" dirty="0">
                <a:solidFill>
                  <a:srgbClr val="FF0000"/>
                </a:solidFill>
              </a:rPr>
              <a:t>eredményeket </a:t>
            </a:r>
            <a:r>
              <a:rPr lang="hu-HU" sz="2400" dirty="0"/>
              <a:t>produkált az utóteszten az előteszthez képest.</a:t>
            </a:r>
          </a:p>
          <a:p>
            <a:pPr lvl="1"/>
            <a:r>
              <a:rPr lang="hu-HU" sz="2400" dirty="0"/>
              <a:t>A </a:t>
            </a:r>
            <a:r>
              <a:rPr lang="hu-HU" sz="2400" b="1" dirty="0">
                <a:solidFill>
                  <a:srgbClr val="FF0000"/>
                </a:solidFill>
              </a:rPr>
              <a:t>magas teljesítményű csoport </a:t>
            </a:r>
            <a:r>
              <a:rPr lang="hu-HU" sz="2400" dirty="0">
                <a:solidFill>
                  <a:srgbClr val="FF0000"/>
                </a:solidFill>
              </a:rPr>
              <a:t>(különösen a fiúk) </a:t>
            </a:r>
            <a:r>
              <a:rPr lang="hu-HU" sz="2400" b="1" dirty="0">
                <a:solidFill>
                  <a:srgbClr val="FF0000"/>
                </a:solidFill>
              </a:rPr>
              <a:t>esetén rosszabb eredmények születtek </a:t>
            </a:r>
            <a:r>
              <a:rPr lang="hu-HU" sz="2400" dirty="0"/>
              <a:t>az utóteszten, mint az előteszten, de még így is </a:t>
            </a:r>
            <a:r>
              <a:rPr lang="hu-HU" sz="2400" dirty="0">
                <a:solidFill>
                  <a:srgbClr val="FF0000"/>
                </a:solidFill>
              </a:rPr>
              <a:t>szignifikánsan jobb a kísérleti csoportban, mint a kontrollcsoportban.</a:t>
            </a:r>
          </a:p>
          <a:p>
            <a:pPr marL="457200" lvl="1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en-US" altLang="en-US" sz="1800" dirty="0" err="1"/>
              <a:t>Szalay</a:t>
            </a:r>
            <a:r>
              <a:rPr lang="en-US" altLang="en-US" sz="1800" dirty="0"/>
              <a:t>, L., </a:t>
            </a:r>
            <a:r>
              <a:rPr lang="en-US" altLang="en-US" sz="1800" dirty="0" err="1"/>
              <a:t>Tóth</a:t>
            </a:r>
            <a:r>
              <a:rPr lang="en-US" altLang="en-US" sz="1800" dirty="0"/>
              <a:t>, Z., An inquiry-based approach of traditional ’step-by-step’ experiments, </a:t>
            </a:r>
            <a:r>
              <a:rPr lang="en-US" altLang="en-US" sz="1800" i="1" dirty="0"/>
              <a:t>Chemistry Education Research and Practice</a:t>
            </a:r>
            <a:r>
              <a:rPr lang="en-US" altLang="en-US" sz="1800" dirty="0"/>
              <a:t>, 2016, </a:t>
            </a:r>
            <a:r>
              <a:rPr lang="en-US" altLang="en-US" sz="1800" b="1" dirty="0"/>
              <a:t>17</a:t>
            </a:r>
            <a:r>
              <a:rPr lang="en-US" altLang="en-US" sz="1800" dirty="0"/>
              <a:t>, 923-961</a:t>
            </a:r>
            <a:r>
              <a:rPr lang="hu-HU" altLang="en-US" sz="1800" dirty="0"/>
              <a:t>.</a:t>
            </a:r>
            <a:endParaRPr lang="hu-HU" sz="1800" dirty="0"/>
          </a:p>
          <a:p>
            <a:pPr marL="342900" lvl="1" indent="0"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3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Autofit/>
          </a:bodyPr>
          <a:lstStyle/>
          <a:p>
            <a:r>
              <a:rPr lang="hu-HU" sz="3600" dirty="0">
                <a:solidFill>
                  <a:srgbClr val="FF0000"/>
                </a:solidFill>
              </a:rPr>
              <a:t>III. Az MTA-ELTE Kutatásalapú Kémiatanítás Kutatócsoport munkájának keretei</a:t>
            </a:r>
            <a:br>
              <a:rPr lang="hu-HU" sz="3600" dirty="0">
                <a:solidFill>
                  <a:srgbClr val="FF0000"/>
                </a:solidFill>
              </a:rPr>
            </a:br>
            <a:endParaRPr lang="hu-H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8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66" y="177334"/>
            <a:ext cx="8497193" cy="1235441"/>
          </a:xfrm>
        </p:spPr>
        <p:txBody>
          <a:bodyPr>
            <a:noAutofit/>
          </a:bodyPr>
          <a:lstStyle/>
          <a:p>
            <a:r>
              <a:rPr lang="hu-HU" sz="2800" b="1" dirty="0"/>
              <a:t>III.1. MTA Szakmódszertani pályázat 2016</a:t>
            </a:r>
            <a:r>
              <a:rPr lang="hu-HU" sz="2800" b="1" baseline="30000" dirty="0"/>
              <a:t>1</a:t>
            </a:r>
            <a:br>
              <a:rPr lang="hu-HU" sz="2800" b="1" baseline="30000" dirty="0"/>
            </a:br>
            <a:r>
              <a:rPr lang="hu-HU" sz="2800" b="1" dirty="0"/>
              <a:t>Az MTA Tantárgypedagógiai Kutatási Programja</a:t>
            </a:r>
            <a:br>
              <a:rPr lang="hu-HU" sz="2800" b="1" dirty="0"/>
            </a:br>
            <a:r>
              <a:rPr lang="hu-HU" sz="2800" b="1" dirty="0"/>
              <a:t>„</a:t>
            </a:r>
            <a:r>
              <a:rPr lang="hu-HU" sz="2800" b="1" dirty="0">
                <a:solidFill>
                  <a:srgbClr val="FF0000"/>
                </a:solidFill>
              </a:rPr>
              <a:t>Megvalósítható kutatásalapú kémiatanulás</a:t>
            </a:r>
            <a:r>
              <a:rPr lang="hu-HU" sz="2800" b="1" dirty="0"/>
              <a:t>” projekt</a:t>
            </a:r>
            <a:r>
              <a:rPr lang="hu-HU" sz="2800" b="1" baseline="30000" dirty="0"/>
              <a:t>2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780574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Kutatási problémák:</a:t>
            </a:r>
          </a:p>
          <a:p>
            <a:pPr lvl="1"/>
            <a:r>
              <a:rPr lang="hu-HU" sz="2400" dirty="0"/>
              <a:t>Milyen hatása lehet </a:t>
            </a:r>
            <a:r>
              <a:rPr lang="hu-HU" sz="2400" b="1" dirty="0"/>
              <a:t>hosszú távon </a:t>
            </a:r>
            <a:r>
              <a:rPr lang="hu-HU" sz="2400" dirty="0"/>
              <a:t>a kísérlettervezésnek?</a:t>
            </a:r>
          </a:p>
          <a:p>
            <a:pPr lvl="1"/>
            <a:r>
              <a:rPr lang="hu-HU" sz="2400" dirty="0"/>
              <a:t>Hogyan tehetjük </a:t>
            </a:r>
            <a:r>
              <a:rPr lang="hu-HU" sz="2400" b="1" dirty="0"/>
              <a:t>hatékonyabbá</a:t>
            </a:r>
            <a:r>
              <a:rPr lang="hu-HU" sz="2400" dirty="0"/>
              <a:t>?</a:t>
            </a:r>
          </a:p>
          <a:p>
            <a:pPr lvl="1"/>
            <a:r>
              <a:rPr lang="hu-HU" sz="2400" dirty="0"/>
              <a:t>Hogyan tudnánk </a:t>
            </a:r>
            <a:r>
              <a:rPr lang="hu-HU" sz="2400" b="1" dirty="0"/>
              <a:t>széles körben és rendszeresen alkalmazni</a:t>
            </a:r>
            <a:r>
              <a:rPr lang="hu-HU" sz="2400" dirty="0"/>
              <a:t>?</a:t>
            </a:r>
          </a:p>
          <a:p>
            <a:r>
              <a:rPr lang="hu-HU" sz="2400" dirty="0">
                <a:solidFill>
                  <a:srgbClr val="FF0000"/>
                </a:solidFill>
              </a:rPr>
              <a:t>Kutatási kérdések:</a:t>
            </a:r>
          </a:p>
          <a:p>
            <a:pPr lvl="1"/>
            <a:r>
              <a:rPr lang="hu-HU" sz="2400" dirty="0"/>
              <a:t>Nőne-e a különbség a csoportok </a:t>
            </a:r>
            <a:r>
              <a:rPr lang="hu-HU" sz="2400" b="1" dirty="0"/>
              <a:t>kísérlettervező képessége </a:t>
            </a:r>
            <a:r>
              <a:rPr lang="hu-HU" sz="2400" dirty="0"/>
              <a:t>között egy hosszabb távú kutatás során?</a:t>
            </a:r>
          </a:p>
          <a:p>
            <a:pPr lvl="1"/>
            <a:r>
              <a:rPr lang="hu-HU" sz="2400" dirty="0"/>
              <a:t>Változtat-e a tanulók </a:t>
            </a:r>
            <a:r>
              <a:rPr lang="hu-HU" sz="2400" b="1" dirty="0"/>
              <a:t>attitűdjén és motiváltságán </a:t>
            </a:r>
            <a:r>
              <a:rPr lang="hu-HU" sz="2400" dirty="0"/>
              <a:t>egy ilyen beavatkozás?</a:t>
            </a:r>
          </a:p>
          <a:p>
            <a:pPr lvl="1"/>
            <a:r>
              <a:rPr lang="hu-HU" sz="2400" dirty="0"/>
              <a:t>Számít-e, hogy a tanulók ténylegesen elvégzik a megtervezett kísérleteket, vagy </a:t>
            </a:r>
            <a:r>
              <a:rPr lang="hu-HU" sz="2400" b="1" dirty="0"/>
              <a:t>elég az elméletben való kísérlettervezés is?</a:t>
            </a:r>
            <a:endParaRPr lang="hu-HU" sz="2000" b="1" dirty="0"/>
          </a:p>
          <a:p>
            <a:pPr marL="457200" lvl="1" indent="0">
              <a:buNone/>
            </a:pPr>
            <a:r>
              <a:rPr lang="hu-HU" sz="1400" b="1" baseline="30000" dirty="0"/>
              <a:t>1 </a:t>
            </a:r>
            <a:r>
              <a:rPr lang="hu-HU" sz="1400" dirty="0">
                <a:hlinkClick r:id="rId2"/>
              </a:rPr>
              <a:t>https://mta.hu/tantargy-pedagogiai-kutatasi-program/szakmodszertani-palyazat-kiiras-mta-2016-106147</a:t>
            </a:r>
            <a:r>
              <a:rPr lang="hu-HU" sz="1400" dirty="0"/>
              <a:t> </a:t>
            </a:r>
            <a:endParaRPr lang="hu-HU" sz="1400" b="1" baseline="30000" dirty="0"/>
          </a:p>
          <a:p>
            <a:pPr marL="457200" lvl="1" indent="0">
              <a:buNone/>
            </a:pPr>
            <a:r>
              <a:rPr lang="hu-HU" sz="1400" b="1" baseline="30000" dirty="0"/>
              <a:t>2 </a:t>
            </a:r>
            <a:r>
              <a:rPr lang="hu-HU" sz="1400" dirty="0">
                <a:hlinkClick r:id="rId3"/>
              </a:rPr>
              <a:t>https://mta.hu/tantargy-pedagogiai-kutatasi-program/mta-elte-kutatasalapu-kemiatanitas-kutatocsoport-107088</a:t>
            </a:r>
            <a:r>
              <a:rPr lang="hu-HU" sz="1400" dirty="0"/>
              <a:t> </a:t>
            </a:r>
            <a:endParaRPr lang="hu-HU" sz="2400" b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3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981" y="0"/>
            <a:ext cx="8064499" cy="695647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III.2. A kutatócsoport és a kutatási módszer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5648"/>
            <a:ext cx="9144000" cy="6162352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Kutatócsoport: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/>
              <a:t>24 kémia tanár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/>
              <a:t>5 egyetemi oktató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/>
              <a:t>5 egyetemi hallgató (TDK-sok, ill. szakdolgozók).</a:t>
            </a:r>
          </a:p>
          <a:p>
            <a:r>
              <a:rPr lang="hu-HU" sz="2400" dirty="0">
                <a:solidFill>
                  <a:srgbClr val="FF0000"/>
                </a:solidFill>
              </a:rPr>
              <a:t>Kutatási módszer: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/>
              <a:t>4 tanév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/>
              <a:t>4 x 6 = 24 db </a:t>
            </a:r>
            <a:r>
              <a:rPr lang="hu-HU" sz="2400" b="1" dirty="0"/>
              <a:t>tanulói feladatlap és tanári útmutató </a:t>
            </a:r>
          </a:p>
          <a:p>
            <a:pPr marL="457200" lvl="1" indent="0">
              <a:buNone/>
            </a:pPr>
            <a:r>
              <a:rPr lang="hu-HU" sz="2400" dirty="0"/>
              <a:t>    (</a:t>
            </a:r>
            <a:r>
              <a:rPr lang="hu-HU" sz="2400" dirty="0" err="1"/>
              <a:t>tanévente</a:t>
            </a:r>
            <a:r>
              <a:rPr lang="hu-HU" sz="2400" dirty="0"/>
              <a:t> 6 db)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b="1" dirty="0"/>
              <a:t>Előteszt</a:t>
            </a:r>
            <a:r>
              <a:rPr lang="hu-HU" sz="2400" dirty="0"/>
              <a:t>: 2016 ősze; </a:t>
            </a:r>
            <a:r>
              <a:rPr lang="hu-HU" sz="2400" b="1" dirty="0"/>
              <a:t>4 utóteszt</a:t>
            </a:r>
            <a:r>
              <a:rPr lang="hu-HU" sz="2400" dirty="0"/>
              <a:t>: minden tanév végén</a:t>
            </a:r>
          </a:p>
          <a:p>
            <a:pPr lvl="2"/>
            <a:r>
              <a:rPr lang="hu-HU" dirty="0"/>
              <a:t>Kísérlettervezés (50%, 9 </a:t>
            </a:r>
            <a:r>
              <a:rPr lang="hu-HU" dirty="0" err="1"/>
              <a:t>item</a:t>
            </a:r>
            <a:r>
              <a:rPr lang="hu-HU" dirty="0"/>
              <a:t>)</a:t>
            </a:r>
          </a:p>
          <a:p>
            <a:pPr lvl="2"/>
            <a:r>
              <a:rPr lang="hu-HU" dirty="0"/>
              <a:t>Ismeret – megértés – alkalmazás  (50%, 9 </a:t>
            </a:r>
            <a:r>
              <a:rPr lang="hu-HU" dirty="0" err="1"/>
              <a:t>item</a:t>
            </a:r>
            <a:r>
              <a:rPr lang="hu-HU" dirty="0"/>
              <a:t>)</a:t>
            </a:r>
          </a:p>
          <a:p>
            <a:pPr lvl="2"/>
            <a:r>
              <a:rPr lang="hu-HU" dirty="0"/>
              <a:t>Háttérváltozók (nem, jegy, iskola, anya iskolai végzettsége)</a:t>
            </a:r>
          </a:p>
          <a:p>
            <a:pPr lvl="2"/>
            <a:r>
              <a:rPr lang="hu-HU" dirty="0"/>
              <a:t>Attitűdök</a:t>
            </a:r>
          </a:p>
          <a:p>
            <a:pPr lvl="2"/>
            <a:r>
              <a:rPr lang="hu-HU" dirty="0"/>
              <a:t>Az adatok statisztikai módszerekkel elemezve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11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12" y="44641"/>
            <a:ext cx="8064499" cy="655545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III.3. A minta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0737"/>
            <a:ext cx="9083953" cy="6167263"/>
          </a:xfrm>
        </p:spPr>
        <p:txBody>
          <a:bodyPr>
            <a:noAutofit/>
          </a:bodyPr>
          <a:lstStyle/>
          <a:p>
            <a:r>
              <a:rPr lang="hu-HU" sz="2400" dirty="0"/>
              <a:t>18 gimnázium (6 vagy 8 osztályos) </a:t>
            </a:r>
          </a:p>
          <a:p>
            <a:r>
              <a:rPr lang="hu-HU" sz="2400" dirty="0"/>
              <a:t>31 osztály/tanulói csoport</a:t>
            </a:r>
          </a:p>
          <a:p>
            <a:r>
              <a:rPr lang="hu-HU" sz="2400" dirty="0"/>
              <a:t>920 hetedik évfolyamos tanuló (12-13 évesek), 883 írt előtesztet</a:t>
            </a:r>
          </a:p>
          <a:p>
            <a:r>
              <a:rPr lang="hu-HU" sz="2400" dirty="0"/>
              <a:t>A tanulók véletlenszerűen szétválogatva 3 csoportra:</a:t>
            </a:r>
          </a:p>
          <a:p>
            <a:pPr marL="457200" lvl="1" indent="0">
              <a:buNone/>
            </a:pPr>
            <a:r>
              <a:rPr lang="hu-HU" sz="2400" b="1" dirty="0"/>
              <a:t>1. csoport – </a:t>
            </a:r>
            <a:r>
              <a:rPr lang="hu-HU" sz="2400" b="1" dirty="0">
                <a:solidFill>
                  <a:srgbClr val="FF0000"/>
                </a:solidFill>
              </a:rPr>
              <a:t>kontroll</a:t>
            </a:r>
            <a:r>
              <a:rPr lang="hu-HU" sz="2400" b="1" dirty="0"/>
              <a:t>: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recept alapján végez kísérleteket</a:t>
            </a:r>
          </a:p>
          <a:p>
            <a:pPr marL="457200" lvl="1" indent="0">
              <a:buNone/>
            </a:pPr>
            <a:r>
              <a:rPr lang="hu-HU" sz="2400" b="1" dirty="0"/>
              <a:t>2. csoport – </a:t>
            </a:r>
            <a:r>
              <a:rPr lang="hu-HU" sz="2400" b="1" dirty="0">
                <a:solidFill>
                  <a:srgbClr val="FF0000"/>
                </a:solidFill>
              </a:rPr>
              <a:t>elméleti</a:t>
            </a:r>
            <a:r>
              <a:rPr lang="hu-HU" sz="2400" b="1" dirty="0"/>
              <a:t>: </a:t>
            </a:r>
            <a:r>
              <a:rPr lang="hu-HU" sz="2400" dirty="0"/>
              <a:t>recept alapján végez kísérleteket </a:t>
            </a:r>
            <a:r>
              <a:rPr lang="hu-HU" sz="2400" b="1" dirty="0">
                <a:solidFill>
                  <a:srgbClr val="FF0000"/>
                </a:solidFill>
              </a:rPr>
              <a:t>+</a:t>
            </a:r>
          </a:p>
          <a:p>
            <a:pPr marL="457200" lvl="1" indent="0">
              <a:buNone/>
            </a:pPr>
            <a:r>
              <a:rPr lang="hu-HU" sz="2400" dirty="0"/>
              <a:t>	7. évfolyamon: </a:t>
            </a:r>
            <a:r>
              <a:rPr lang="hu-HU" sz="2400" dirty="0">
                <a:solidFill>
                  <a:srgbClr val="FF0000"/>
                </a:solidFill>
              </a:rPr>
              <a:t>elméletben tervez további kísérleteket</a:t>
            </a:r>
          </a:p>
          <a:p>
            <a:pPr marL="457200" lvl="1" indent="0">
              <a:buNone/>
            </a:pPr>
            <a:r>
              <a:rPr lang="hu-HU" sz="2400" b="1" dirty="0"/>
              <a:t>    	</a:t>
            </a:r>
            <a:r>
              <a:rPr lang="hu-HU" sz="2400" dirty="0"/>
              <a:t>8. évfolyamtól: a </a:t>
            </a:r>
            <a:r>
              <a:rPr lang="hu-HU" sz="2400" dirty="0">
                <a:solidFill>
                  <a:srgbClr val="FF0000"/>
                </a:solidFill>
              </a:rPr>
              <a:t>kísérlettervezés elmélete </a:t>
            </a:r>
            <a:r>
              <a:rPr lang="hu-HU" sz="2400" b="1" dirty="0">
                <a:solidFill>
                  <a:srgbClr val="FF0000"/>
                </a:solidFill>
              </a:rPr>
              <a:t>utólag</a:t>
            </a:r>
          </a:p>
          <a:p>
            <a:pPr marL="457200" lvl="1" indent="0">
              <a:buNone/>
            </a:pPr>
            <a:r>
              <a:rPr lang="hu-HU" sz="2400" b="1" dirty="0"/>
              <a:t>3. csoport –</a:t>
            </a:r>
            <a:r>
              <a:rPr lang="hu-HU" sz="2400" b="1" dirty="0">
                <a:solidFill>
                  <a:srgbClr val="FF0000"/>
                </a:solidFill>
              </a:rPr>
              <a:t> gyakorlati</a:t>
            </a:r>
            <a:r>
              <a:rPr lang="hu-HU" sz="2400" b="1" i="1" dirty="0"/>
              <a:t>: </a:t>
            </a:r>
            <a:r>
              <a:rPr lang="hu-HU" sz="2400" dirty="0">
                <a:solidFill>
                  <a:srgbClr val="FF0000"/>
                </a:solidFill>
              </a:rPr>
              <a:t>megtervezi és el is végzi </a:t>
            </a:r>
            <a:r>
              <a:rPr lang="hu-HU" sz="2400" dirty="0"/>
              <a:t>ugyanazokat a kísérleteket, mint a 1. és 2. csoportok</a:t>
            </a:r>
          </a:p>
          <a:p>
            <a:pPr marL="457200" lvl="1" indent="0">
              <a:buNone/>
            </a:pPr>
            <a:r>
              <a:rPr lang="hu-HU" sz="2400" dirty="0"/>
              <a:t> 	7. évfolyamon: nincs a feladatlapon segítség a tervezéshez</a:t>
            </a:r>
          </a:p>
          <a:p>
            <a:pPr marL="457200" lvl="1" indent="0">
              <a:buNone/>
            </a:pPr>
            <a:r>
              <a:rPr lang="hu-HU" sz="2400" dirty="0"/>
              <a:t>	8. évfolyamtól: a </a:t>
            </a:r>
            <a:r>
              <a:rPr lang="hu-HU" sz="2400" dirty="0">
                <a:solidFill>
                  <a:srgbClr val="FF0000"/>
                </a:solidFill>
              </a:rPr>
              <a:t>kísérlettervezés elmélete </a:t>
            </a:r>
            <a:r>
              <a:rPr lang="hu-HU" sz="2400" b="1" dirty="0">
                <a:solidFill>
                  <a:srgbClr val="FF0000"/>
                </a:solidFill>
              </a:rPr>
              <a:t>előre </a:t>
            </a:r>
            <a:r>
              <a:rPr lang="hu-HU" sz="2400" dirty="0"/>
              <a:t>(a feladatlapon)</a:t>
            </a:r>
          </a:p>
          <a:p>
            <a:r>
              <a:rPr lang="hu-HU" sz="2400" dirty="0"/>
              <a:t>A nyolcadikos utótesztet 784 tanuló oldotta meg</a:t>
            </a:r>
          </a:p>
          <a:p>
            <a:r>
              <a:rPr lang="hu-HU" sz="2400" dirty="0"/>
              <a:t>A kilencedikes utótesztet 724 tanuló oldotta meg.</a:t>
            </a:r>
          </a:p>
          <a:p>
            <a:endParaRPr lang="hu-H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0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97515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82072" y="1274377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receptszerű kísérletek + </a:t>
            </a:r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elméleti kísérlettervezés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83076" y="3343982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10" y="4399142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1" y="4341888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4257308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elméleti kísérlettervezés</a:t>
            </a:r>
            <a:endParaRPr lang="en-GB" sz="15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8" y="3340593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7" y="4223748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1" y="4350721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7991062" y="3451433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3349998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kísérletek („kontroll”)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60" y="3451434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2116891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statisztikai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800" y="4078832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7" y="3728576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id="{B4E654DE-8874-4BA2-BF77-1EE445B3E77F}"/>
              </a:ext>
            </a:extLst>
          </p:cNvPr>
          <p:cNvSpPr txBox="1"/>
          <p:nvPr/>
        </p:nvSpPr>
        <p:spPr>
          <a:xfrm>
            <a:off x="437321" y="359860"/>
            <a:ext cx="870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III.4. Kutatási modell a </a:t>
            </a:r>
            <a:r>
              <a:rPr lang="hu-H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2016/2017.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tanévben</a:t>
            </a:r>
          </a:p>
        </p:txBody>
      </p: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2561949" y="509787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id="{61B7222E-3AE2-488A-B4FB-333685A4CAC1}"/>
              </a:ext>
            </a:extLst>
          </p:cNvPr>
          <p:cNvSpPr/>
          <p:nvPr/>
        </p:nvSpPr>
        <p:spPr>
          <a:xfrm>
            <a:off x="4157781" y="521859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5121226" y="511965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7991062" y="5215769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6" y="4669575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7" y="3718711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:a16="http://schemas.microsoft.com/office/drawing/2014/main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70" y="4624420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70" y="548222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5" y="371871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6" y="4624419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548222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3718710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4619032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1" y="5479403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54822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id="{564BEDB7-FD86-4E9F-B756-2360393B08B7}"/>
              </a:ext>
            </a:extLst>
          </p:cNvPr>
          <p:cNvCxnSpPr/>
          <p:nvPr/>
        </p:nvCxnSpPr>
        <p:spPr>
          <a:xfrm flipV="1">
            <a:off x="5019261" y="287657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3685597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id="{319230F9-61FA-41C2-839D-66D0844A8067}"/>
              </a:ext>
            </a:extLst>
          </p:cNvPr>
          <p:cNvCxnSpPr/>
          <p:nvPr/>
        </p:nvCxnSpPr>
        <p:spPr>
          <a:xfrm flipH="1">
            <a:off x="4882486" y="449598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id="{6C894C3E-6370-4970-994A-E26C0AC7BBFE}"/>
              </a:ext>
            </a:extLst>
          </p:cNvPr>
          <p:cNvCxnSpPr/>
          <p:nvPr/>
        </p:nvCxnSpPr>
        <p:spPr>
          <a:xfrm flipH="1">
            <a:off x="4870175" y="530004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id="{257211E9-1804-40CC-8DEB-CC046D55063C}"/>
              </a:ext>
            </a:extLst>
          </p:cNvPr>
          <p:cNvCxnSpPr/>
          <p:nvPr/>
        </p:nvCxnSpPr>
        <p:spPr>
          <a:xfrm flipV="1">
            <a:off x="4810540" y="287657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8975034" y="2835154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8855765" y="2845011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8756374" y="2845010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3712693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4619032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2" y="5479403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>
            <a:stCxn id="9" idx="3"/>
          </p:cNvCxnSpPr>
          <p:nvPr/>
        </p:nvCxnSpPr>
        <p:spPr>
          <a:xfrm>
            <a:off x="2278877" y="4669574"/>
            <a:ext cx="3670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59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IV. Az eredmények értékelésének dilemmái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419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499" cy="655545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IV.1. Az eredmények statisztikai értékelése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71866" cy="5760640"/>
          </a:xfrm>
        </p:spPr>
        <p:txBody>
          <a:bodyPr>
            <a:noAutofit/>
          </a:bodyPr>
          <a:lstStyle/>
          <a:p>
            <a:r>
              <a:rPr lang="hu-HU" sz="2400" dirty="0"/>
              <a:t>Először: </a:t>
            </a:r>
          </a:p>
          <a:p>
            <a:pPr marL="0" indent="0">
              <a:buNone/>
            </a:pPr>
            <a:r>
              <a:rPr lang="hu-HU" sz="2400" dirty="0"/>
              <a:t>	kontrollcsoport-illesztés </a:t>
            </a:r>
          </a:p>
          <a:p>
            <a:pPr marL="0" indent="0">
              <a:buNone/>
            </a:pPr>
            <a:r>
              <a:rPr lang="hu-HU" sz="2400" dirty="0"/>
              <a:t>		nem </a:t>
            </a:r>
          </a:p>
          <a:p>
            <a:pPr marL="0" indent="0">
              <a:buNone/>
            </a:pPr>
            <a:r>
              <a:rPr lang="hu-HU" sz="2400" dirty="0"/>
              <a:t>		(fiú/lány)		alapján.</a:t>
            </a:r>
          </a:p>
          <a:p>
            <a:pPr marL="0" indent="0">
              <a:buNone/>
            </a:pPr>
            <a:r>
              <a:rPr lang="hu-HU" sz="2400" dirty="0"/>
              <a:t>		</a:t>
            </a:r>
            <a:r>
              <a:rPr lang="hu-HU" sz="2400" dirty="0" err="1"/>
              <a:t>előteszt</a:t>
            </a:r>
            <a:r>
              <a:rPr lang="hu-HU" sz="2400" dirty="0"/>
              <a:t> eredménye</a:t>
            </a:r>
          </a:p>
          <a:p>
            <a:pPr marL="0" indent="0">
              <a:buNone/>
            </a:pPr>
            <a:r>
              <a:rPr lang="hu-HU" sz="2400" dirty="0"/>
              <a:t>	majd SPSS ANOVA.</a:t>
            </a:r>
          </a:p>
          <a:p>
            <a:pPr marL="0" indent="0">
              <a:buNone/>
            </a:pPr>
            <a:endParaRPr lang="hu-HU" sz="2400" dirty="0"/>
          </a:p>
          <a:p>
            <a:r>
              <a:rPr lang="hu-HU" sz="2400" b="1" dirty="0"/>
              <a:t>Problémák:</a:t>
            </a:r>
          </a:p>
          <a:p>
            <a:pPr marL="0" indent="0">
              <a:buNone/>
            </a:pPr>
            <a:r>
              <a:rPr lang="hu-HU" sz="2400" dirty="0"/>
              <a:t>	1. a tesztek nem azonos erősségűek</a:t>
            </a:r>
          </a:p>
          <a:p>
            <a:pPr marL="0" indent="0">
              <a:buNone/>
            </a:pPr>
            <a:r>
              <a:rPr lang="hu-HU" sz="2400" dirty="0"/>
              <a:t>			viszonyítás a kontrollcsoporthoz: </a:t>
            </a:r>
            <a:r>
              <a:rPr lang="hu-HU" sz="2400" b="1" i="1" dirty="0">
                <a:solidFill>
                  <a:srgbClr val="FF0000"/>
                </a:solidFill>
              </a:rPr>
              <a:t>Cohen d</a:t>
            </a:r>
          </a:p>
          <a:p>
            <a:pPr marL="0" indent="0">
              <a:buNone/>
            </a:pPr>
            <a:r>
              <a:rPr lang="hu-HU" sz="2400" dirty="0"/>
              <a:t>	2. több (háttér)változó együttes hatása</a:t>
            </a:r>
          </a:p>
          <a:p>
            <a:pPr marL="0" indent="0">
              <a:buNone/>
            </a:pPr>
            <a:r>
              <a:rPr lang="hu-HU" sz="2400" dirty="0"/>
              <a:t>			kovariancia-analízis: </a:t>
            </a:r>
            <a:r>
              <a:rPr lang="hu-HU" sz="2400" b="1" dirty="0">
                <a:solidFill>
                  <a:srgbClr val="FF0000"/>
                </a:solidFill>
              </a:rPr>
              <a:t>ANCOVA</a:t>
            </a:r>
            <a:r>
              <a:rPr lang="hu-HU" sz="2400" dirty="0"/>
              <a:t>	 				</a:t>
            </a:r>
            <a:r>
              <a:rPr lang="hu-HU" sz="2400" dirty="0">
                <a:solidFill>
                  <a:srgbClr val="FF0000"/>
                </a:solidFill>
              </a:rPr>
              <a:t>kontrollcsoport-illesztéssel</a:t>
            </a:r>
            <a:r>
              <a:rPr lang="hu-HU" sz="2400" dirty="0"/>
              <a:t>.</a:t>
            </a:r>
          </a:p>
          <a:p>
            <a:pPr marL="0" indent="0">
              <a:buNone/>
            </a:pPr>
            <a:endParaRPr lang="hu-HU" sz="2400" dirty="0"/>
          </a:p>
          <a:p>
            <a:pPr lvl="1"/>
            <a:endParaRPr lang="hu-H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Jobbra nyíl 4"/>
          <p:cNvSpPr/>
          <p:nvPr/>
        </p:nvSpPr>
        <p:spPr>
          <a:xfrm>
            <a:off x="2248928" y="47251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2248928" y="56058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 oldali kapcsos zárójel 6"/>
          <p:cNvSpPr/>
          <p:nvPr/>
        </p:nvSpPr>
        <p:spPr>
          <a:xfrm>
            <a:off x="4932040" y="1844824"/>
            <a:ext cx="144016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23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58" y="1008466"/>
            <a:ext cx="8994642" cy="4633490"/>
          </a:xfrm>
        </p:spPr>
        <p:txBody>
          <a:bodyPr>
            <a:noAutofit/>
          </a:bodyPr>
          <a:lstStyle/>
          <a:p>
            <a:r>
              <a:rPr lang="hu-HU" sz="2400" dirty="0"/>
              <a:t>A </a:t>
            </a:r>
            <a:r>
              <a:rPr lang="hu-HU" sz="2400" b="1" dirty="0"/>
              <a:t>kontrollcsoporthoz képesti </a:t>
            </a:r>
            <a:r>
              <a:rPr lang="hu-HU" sz="2400" b="1" dirty="0">
                <a:solidFill>
                  <a:srgbClr val="FF0000"/>
                </a:solidFill>
              </a:rPr>
              <a:t>változás (fejlődés) mértékét</a:t>
            </a:r>
            <a:r>
              <a:rPr lang="hu-HU" sz="2400" dirty="0">
                <a:solidFill>
                  <a:srgbClr val="FF0000"/>
                </a:solidFill>
              </a:rPr>
              <a:t> a </a:t>
            </a:r>
            <a:r>
              <a:rPr lang="hu-HU" sz="2400" i="1" dirty="0">
                <a:solidFill>
                  <a:srgbClr val="FF0000"/>
                </a:solidFill>
              </a:rPr>
              <a:t>Cohen d</a:t>
            </a:r>
            <a:r>
              <a:rPr lang="hu-HU" sz="2400" dirty="0">
                <a:solidFill>
                  <a:srgbClr val="FF0000"/>
                </a:solidFill>
              </a:rPr>
              <a:t>-vel </a:t>
            </a:r>
            <a:r>
              <a:rPr lang="hu-HU" sz="2400" dirty="0"/>
              <a:t>jellemeztük mindkét kísérleti csoport esetében. </a:t>
            </a:r>
          </a:p>
          <a:p>
            <a:r>
              <a:rPr lang="hu-HU" sz="2400" dirty="0"/>
              <a:t>A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i="1" dirty="0">
                <a:solidFill>
                  <a:srgbClr val="FF0000"/>
                </a:solidFill>
              </a:rPr>
              <a:t>Cohen d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b="1" dirty="0">
                <a:solidFill>
                  <a:srgbClr val="FF0000"/>
                </a:solidFill>
              </a:rPr>
              <a:t>számítása</a:t>
            </a:r>
            <a:r>
              <a:rPr lang="hu-HU" sz="2400" dirty="0"/>
              <a:t> a kovariancia-analízis alapján kapott változás-átlagokból és szórásokból: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A </a:t>
            </a:r>
            <a:r>
              <a:rPr lang="hu-HU" sz="2400" dirty="0">
                <a:solidFill>
                  <a:srgbClr val="FF0000"/>
                </a:solidFill>
              </a:rPr>
              <a:t>hatásnagyság, azaz a </a:t>
            </a:r>
            <a:r>
              <a:rPr lang="hu-HU" sz="2400" i="1" dirty="0">
                <a:solidFill>
                  <a:srgbClr val="FF0000"/>
                </a:solidFill>
              </a:rPr>
              <a:t>Cohen d </a:t>
            </a:r>
            <a:r>
              <a:rPr lang="hu-HU" sz="2400" b="1" dirty="0">
                <a:solidFill>
                  <a:srgbClr val="FF0000"/>
                </a:solidFill>
              </a:rPr>
              <a:t>megmutatja</a:t>
            </a:r>
            <a:r>
              <a:rPr lang="hu-HU" sz="2400" dirty="0"/>
              <a:t>, </a:t>
            </a:r>
            <a:r>
              <a:rPr lang="hu-HU" sz="2400" dirty="0">
                <a:solidFill>
                  <a:srgbClr val="FF0000"/>
                </a:solidFill>
              </a:rPr>
              <a:t>hogy a </a:t>
            </a:r>
            <a:r>
              <a:rPr lang="hu-HU" sz="2400" dirty="0"/>
              <a:t>kísérleti csoport(ok) esetében a kontrollcsoporthoz képest </a:t>
            </a:r>
            <a:r>
              <a:rPr lang="hu-HU" sz="2400" dirty="0">
                <a:solidFill>
                  <a:srgbClr val="FF0000"/>
                </a:solidFill>
              </a:rPr>
              <a:t>mért</a:t>
            </a:r>
            <a:r>
              <a:rPr lang="hu-HU" sz="2400" dirty="0"/>
              <a:t> </a:t>
            </a:r>
            <a:r>
              <a:rPr lang="hu-HU" sz="2400" b="1" dirty="0">
                <a:solidFill>
                  <a:srgbClr val="FF0000"/>
                </a:solidFill>
              </a:rPr>
              <a:t>változás hányszorosa a közös szórásnak</a:t>
            </a:r>
            <a:r>
              <a:rPr lang="hu-HU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83" y="2703962"/>
            <a:ext cx="4536504" cy="295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550325" y="291643"/>
            <a:ext cx="615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IV.2. A hatásnagyságot jellemző </a:t>
            </a:r>
            <a:r>
              <a:rPr lang="hu-HU" sz="2800" b="1" i="1" dirty="0"/>
              <a:t>Cohen d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57147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66" y="4236246"/>
            <a:ext cx="4704322" cy="264618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0066" y="-166241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Tartalom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3357634"/>
          </a:xfrm>
        </p:spPr>
        <p:txBody>
          <a:bodyPr>
            <a:normAutofit fontScale="92500"/>
          </a:bodyPr>
          <a:lstStyle/>
          <a:p>
            <a:pPr marL="571500" indent="-571500">
              <a:buAutoNum type="romanUcPeriod"/>
            </a:pPr>
            <a:r>
              <a:rPr lang="hu-HU" dirty="0"/>
              <a:t>A kutatásalapú tanítás</a:t>
            </a:r>
          </a:p>
          <a:p>
            <a:pPr marL="571500" indent="-571500">
              <a:buAutoNum type="romanUcPeriod"/>
            </a:pPr>
            <a:r>
              <a:rPr lang="hu-HU" dirty="0"/>
              <a:t>A TÁMOP 4.1.2.B.2-13/1-2013-0007 projekt</a:t>
            </a:r>
          </a:p>
          <a:p>
            <a:pPr marL="571500" indent="-571500">
              <a:buAutoNum type="romanUcPeriod"/>
            </a:pPr>
            <a:r>
              <a:rPr lang="hu-HU" dirty="0"/>
              <a:t>A kutatócsoport munkájának keretei</a:t>
            </a:r>
          </a:p>
          <a:p>
            <a:pPr marL="0" indent="0">
              <a:buNone/>
            </a:pPr>
            <a:r>
              <a:rPr lang="hu-HU" dirty="0"/>
              <a:t>IV. Az eredmények értékelésének dilemmái</a:t>
            </a:r>
          </a:p>
          <a:p>
            <a:pPr marL="0" indent="0">
              <a:buNone/>
            </a:pPr>
            <a:r>
              <a:rPr lang="hu-HU" dirty="0"/>
              <a:t>V. A 7. osztályos eredmények</a:t>
            </a:r>
          </a:p>
          <a:p>
            <a:pPr marL="0" indent="0">
              <a:buNone/>
            </a:pPr>
            <a:r>
              <a:rPr lang="hu-HU" dirty="0"/>
              <a:t>VI. A módosított kutatási modell és előzetes eredményei</a:t>
            </a:r>
          </a:p>
          <a:p>
            <a:pPr marL="0" indent="0">
              <a:buNone/>
            </a:pP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4379"/>
            <a:ext cx="4707641" cy="26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3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3" y="1124744"/>
            <a:ext cx="9144000" cy="5849165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A csoportok eredménye a T0 teszten szignifikánsan különböző </a:t>
            </a:r>
            <a:r>
              <a:rPr lang="hu-HU" sz="2400" b="1" dirty="0"/>
              <a:t>→ </a:t>
            </a:r>
          </a:p>
          <a:p>
            <a:pPr marL="0" indent="0">
              <a:buNone/>
            </a:pPr>
            <a:r>
              <a:rPr lang="hu-HU" sz="2400" b="1" dirty="0"/>
              <a:t>	befolyásolhatja a beavatkozás fejlesztő hatását.</a:t>
            </a:r>
          </a:p>
          <a:p>
            <a:r>
              <a:rPr lang="hu-HU" sz="2400" b="1" dirty="0"/>
              <a:t>Föltételezhető, hogy ezen kívül befolyásolják a fejlesztő hatást még egyéb paraméterek:</a:t>
            </a:r>
          </a:p>
          <a:p>
            <a:pPr lvl="1"/>
            <a:r>
              <a:rPr lang="hu-HU" sz="2400" dirty="0"/>
              <a:t>	az iskola erőssége (a „legjobbiskola.hu” oldal alapján 3 kategória)</a:t>
            </a:r>
          </a:p>
          <a:p>
            <a:pPr lvl="1"/>
            <a:r>
              <a:rPr lang="hu-HU" sz="2400" dirty="0"/>
              <a:t>	a szociális háttér (van-e az anyának diplomája vagy nincs?)</a:t>
            </a:r>
          </a:p>
          <a:p>
            <a:pPr lvl="1"/>
            <a:r>
              <a:rPr lang="hu-HU" sz="2400" dirty="0"/>
              <a:t>	a tanuló neme (fiú/lány).</a:t>
            </a:r>
          </a:p>
          <a:p>
            <a:r>
              <a:rPr lang="hu-HU" sz="2400" dirty="0">
                <a:solidFill>
                  <a:srgbClr val="FF0000"/>
                </a:solidFill>
              </a:rPr>
              <a:t>A vizsgált háttérváltozók közül csak a nemnek (fiú/lány) nincs szignifikáns hatása!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Párillesztés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(„</a:t>
            </a:r>
            <a:r>
              <a:rPr lang="hu-HU" sz="2400" i="1" dirty="0" err="1"/>
              <a:t>matched</a:t>
            </a:r>
            <a:r>
              <a:rPr lang="hu-HU" sz="2400" i="1" dirty="0"/>
              <a:t> </a:t>
            </a:r>
            <a:r>
              <a:rPr lang="hu-HU" sz="2400" i="1" dirty="0" err="1"/>
              <a:t>pair</a:t>
            </a:r>
            <a:r>
              <a:rPr lang="hu-HU" sz="2400" i="1" dirty="0"/>
              <a:t> </a:t>
            </a:r>
            <a:r>
              <a:rPr lang="hu-HU" sz="2400" i="1" dirty="0" err="1"/>
              <a:t>method</a:t>
            </a:r>
            <a:r>
              <a:rPr lang="hu-HU" sz="2400" dirty="0"/>
              <a:t>”): </a:t>
            </a:r>
            <a:r>
              <a:rPr lang="hu-HU" sz="2400" dirty="0" err="1"/>
              <a:t>csoportonként</a:t>
            </a:r>
            <a:endParaRPr lang="hu-HU" sz="2400" dirty="0"/>
          </a:p>
          <a:p>
            <a:pPr marL="0" indent="0">
              <a:buNone/>
            </a:pPr>
            <a:r>
              <a:rPr lang="hu-HU" sz="2400" dirty="0"/>
              <a:t>	170+170+170=510 tanuló kiválasztása, akik között már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FF0000"/>
                </a:solidFill>
              </a:rPr>
              <a:t>	nincs a fenti paraméterekben szignifikáns különbség</a:t>
            </a:r>
            <a:r>
              <a:rPr lang="hu-HU" sz="2400" dirty="0"/>
              <a:t>.</a:t>
            </a:r>
          </a:p>
          <a:p>
            <a:r>
              <a:rPr lang="hu-HU" sz="2400" dirty="0"/>
              <a:t>A további elemzések ezen az 510 fős mintán történtek.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4799" y="1030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IV.3. Az ANCOVA alkalmazása a </a:t>
            </a:r>
          </a:p>
          <a:p>
            <a:pPr algn="ctr"/>
            <a:r>
              <a:rPr lang="hu-HU" sz="2800" b="1" dirty="0"/>
              <a:t>7. osztály elején (T0) és végén (T1) írt tesztekre</a:t>
            </a:r>
            <a:endParaRPr lang="hu-HU" sz="2800" dirty="0"/>
          </a:p>
        </p:txBody>
      </p:sp>
      <p:sp>
        <p:nvSpPr>
          <p:cNvPr id="6" name="Jobbra nyíl 4">
            <a:extLst>
              <a:ext uri="{FF2B5EF4-FFF2-40B4-BE49-F238E27FC236}">
                <a16:creationId xmlns:a16="http://schemas.microsoft.com/office/drawing/2014/main" id="{4658E9BF-FD74-4F33-866F-EC2FE0077CDE}"/>
              </a:ext>
            </a:extLst>
          </p:cNvPr>
          <p:cNvSpPr/>
          <p:nvPr/>
        </p:nvSpPr>
        <p:spPr>
          <a:xfrm>
            <a:off x="3059832" y="4653136"/>
            <a:ext cx="41036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780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V. A 7. osztályos eredmények</a:t>
            </a:r>
          </a:p>
        </p:txBody>
      </p:sp>
    </p:spTree>
    <p:extLst>
      <p:ext uri="{BB962C8B-B14F-4D97-AF65-F5344CB8AC3E}">
        <p14:creationId xmlns:p14="http://schemas.microsoft.com/office/powerpoint/2010/main" val="51504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28" y="0"/>
            <a:ext cx="8064499" cy="631065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/>
              <a:t>V.1. A teljes teszten elért eredmények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065"/>
            <a:ext cx="9112547" cy="6226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/>
              <a:t>A paraméterbecslés (</a:t>
            </a:r>
            <a:r>
              <a:rPr lang="hu-HU" sz="2400" dirty="0" err="1"/>
              <a:t>Parameter</a:t>
            </a:r>
            <a:r>
              <a:rPr lang="hu-HU" sz="2400" dirty="0"/>
              <a:t> </a:t>
            </a:r>
            <a:r>
              <a:rPr lang="hu-HU" sz="2400" dirty="0" err="1"/>
              <a:t>Estimates</a:t>
            </a:r>
            <a:r>
              <a:rPr lang="hu-HU" sz="2400" dirty="0"/>
              <a:t>) szerint a T1 teszten elért összes pontszám (T1</a:t>
            </a:r>
            <a:r>
              <a:rPr lang="hu-HU" sz="2400" baseline="-25000" dirty="0"/>
              <a:t>teljes</a:t>
            </a:r>
            <a:r>
              <a:rPr lang="hu-HU" sz="2400" dirty="0"/>
              <a:t>) tekintetében </a:t>
            </a:r>
            <a:r>
              <a:rPr lang="hu-HU" sz="2400" b="1" dirty="0">
                <a:solidFill>
                  <a:srgbClr val="FF0000"/>
                </a:solidFill>
              </a:rPr>
              <a:t>egyik kísérleti csoport eredménye sem különbözik szignifikánsan a kontrollcsoportétól:</a:t>
            </a: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hu-HU" sz="2400" dirty="0"/>
              <a:t>p &lt; 0.05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tekinthető szignifikánsnak (amikor 95%-os a valószínűsége annak, hogy van eltérés a kontrollcsoporthoz képest).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**Kovariancia analíziskor (SPSS ANCOVA) a hatás nagyságát jellemzi.</a:t>
            </a:r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0238C864-67E0-48D7-8F72-5F3270B41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606310"/>
              </p:ext>
            </p:extLst>
          </p:nvPr>
        </p:nvGraphicFramePr>
        <p:xfrm>
          <a:off x="47402" y="1859080"/>
          <a:ext cx="9112547" cy="3287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617">
                  <a:extLst>
                    <a:ext uri="{9D8B030D-6E8A-4147-A177-3AD203B41FA5}">
                      <a16:colId xmlns:a16="http://schemas.microsoft.com/office/drawing/2014/main" val="230710582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09051040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428830657"/>
                    </a:ext>
                  </a:extLst>
                </a:gridCol>
                <a:gridCol w="2784450">
                  <a:extLst>
                    <a:ext uri="{9D8B030D-6E8A-4147-A177-3AD203B41FA5}">
                      <a16:colId xmlns:a16="http://schemas.microsoft.com/office/drawing/2014/main" val="2077744963"/>
                    </a:ext>
                  </a:extLst>
                </a:gridCol>
              </a:tblGrid>
              <a:tr h="837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Becsült átlag (T1</a:t>
                      </a:r>
                      <a:r>
                        <a:rPr lang="hu-HU" sz="2400" baseline="-25000" dirty="0">
                          <a:effectLst/>
                        </a:rPr>
                        <a:t>teljes</a:t>
                      </a:r>
                      <a:r>
                        <a:rPr lang="hu-HU" sz="2400" dirty="0">
                          <a:effectLst/>
                        </a:rPr>
                        <a:t>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Az eltérés szignifikanciája*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Éta négyzet (</a:t>
                      </a:r>
                      <a:r>
                        <a:rPr lang="hu-HU" sz="2400" dirty="0" err="1">
                          <a:effectLst/>
                        </a:rPr>
                        <a:t>Partial</a:t>
                      </a:r>
                      <a:r>
                        <a:rPr lang="hu-HU" sz="2400" dirty="0">
                          <a:effectLst/>
                        </a:rPr>
                        <a:t> Eta </a:t>
                      </a:r>
                      <a:r>
                        <a:rPr lang="hu-HU" sz="2400" dirty="0" err="1">
                          <a:effectLst/>
                        </a:rPr>
                        <a:t>Squared</a:t>
                      </a:r>
                      <a:r>
                        <a:rPr lang="hu-HU" sz="2400" dirty="0">
                          <a:effectLst/>
                        </a:rPr>
                        <a:t>, PES) **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869982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csoport (</a:t>
                      </a:r>
                      <a:r>
                        <a:rPr lang="hu-HU" sz="2400" dirty="0">
                          <a:effectLst/>
                        </a:rPr>
                        <a:t>kontroll</a:t>
                      </a: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37,05%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-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-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427960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csoport („elméleti”)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40,49%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p = 0.081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0.006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1554462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csoport („gyakorlati”)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35,29%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p = 0.371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0.002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231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97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5EB262-7570-482F-B417-CB60C458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638"/>
            <a:ext cx="9163014" cy="1143000"/>
          </a:xfrm>
        </p:spPr>
        <p:txBody>
          <a:bodyPr>
            <a:normAutofit fontScale="90000"/>
          </a:bodyPr>
          <a:lstStyle/>
          <a:p>
            <a:r>
              <a:rPr lang="hu-HU" sz="2800" b="1" dirty="0"/>
              <a:t>Éta négyzet és parciális Éta négyzet</a:t>
            </a:r>
            <a:br>
              <a:rPr lang="hu-HU" sz="2800" b="1" dirty="0"/>
            </a:br>
            <a:r>
              <a:rPr lang="hu-HU" sz="2800" dirty="0"/>
              <a:t>(A hatás variancia és a hatás variancia + a többi variancia hányadosa.)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CB19B063-A809-4445-A47F-640CB1FB3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3" y="2348880"/>
            <a:ext cx="905494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40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EA4507-C2E5-468D-BD62-B38E03A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618"/>
            <a:ext cx="8229600" cy="876102"/>
          </a:xfrm>
        </p:spPr>
        <p:txBody>
          <a:bodyPr>
            <a:normAutofit/>
          </a:bodyPr>
          <a:lstStyle/>
          <a:p>
            <a:r>
              <a:rPr lang="hu-HU" sz="2800" b="1" dirty="0"/>
              <a:t>V.2. Az alteszteken elért eredmények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943C59-C965-46A7-8B4E-BA436013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0" y="1052736"/>
            <a:ext cx="9042594" cy="57726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dirty="0"/>
              <a:t>Altesztek:</a:t>
            </a:r>
          </a:p>
          <a:p>
            <a:r>
              <a:rPr lang="hu-HU" sz="2400" dirty="0"/>
              <a:t>Alacsonyabb rendű műveletek (ismeret, megértés, alkalmazás)</a:t>
            </a:r>
          </a:p>
          <a:p>
            <a:r>
              <a:rPr lang="hu-HU" sz="2400" dirty="0"/>
              <a:t>Kísérlettervezéses feladatok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A </a:t>
            </a:r>
            <a:r>
              <a:rPr lang="hu-HU" sz="2400" dirty="0">
                <a:solidFill>
                  <a:srgbClr val="FF0000"/>
                </a:solidFill>
              </a:rPr>
              <a:t>2. csoport szignifikánsan jobban </a:t>
            </a:r>
            <a:r>
              <a:rPr lang="hu-HU" sz="2400" dirty="0"/>
              <a:t>teljesít a másik két csoportnál az </a:t>
            </a:r>
            <a:r>
              <a:rPr lang="hu-HU" sz="2400" dirty="0">
                <a:solidFill>
                  <a:srgbClr val="FF0000"/>
                </a:solidFill>
              </a:rPr>
              <a:t>alacsonyabb rendű műveletek </a:t>
            </a:r>
            <a:r>
              <a:rPr lang="hu-HU" sz="2400" dirty="0"/>
              <a:t>alteszten.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A kísérlettervezéses feladatok megoldásának sikerességében nincs a csoportok között szignifikáns különbség.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C23E02D6-E458-4560-B900-EDE4CE924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39928"/>
              </p:ext>
            </p:extLst>
          </p:nvPr>
        </p:nvGraphicFramePr>
        <p:xfrm>
          <a:off x="196576" y="2348880"/>
          <a:ext cx="8854106" cy="2592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1430584943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3192227286"/>
                    </a:ext>
                  </a:extLst>
                </a:gridCol>
                <a:gridCol w="2445394">
                  <a:extLst>
                    <a:ext uri="{9D8B030D-6E8A-4147-A177-3AD203B41FA5}">
                      <a16:colId xmlns:a16="http://schemas.microsoft.com/office/drawing/2014/main" val="309230787"/>
                    </a:ext>
                  </a:extLst>
                </a:gridCol>
              </a:tblGrid>
              <a:tr h="427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Csoport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T1</a:t>
                      </a:r>
                      <a:r>
                        <a:rPr lang="hu-HU" sz="2000" baseline="-25000" dirty="0">
                          <a:effectLst/>
                        </a:rPr>
                        <a:t>Alacsonyabb rendű műveletek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T1</a:t>
                      </a:r>
                      <a:r>
                        <a:rPr lang="hu-HU" sz="2000" baseline="-25000" dirty="0">
                          <a:effectLst/>
                        </a:rPr>
                        <a:t>Kísérlettervezés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5719793"/>
                  </a:ext>
                </a:extLst>
              </a:tr>
              <a:tr h="427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1. csoport (kontroll)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42.51%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31.89%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3754665"/>
                  </a:ext>
                </a:extLst>
              </a:tr>
              <a:tr h="427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2. csoport („elméleti”)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46.98%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34.46%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9102745"/>
                  </a:ext>
                </a:extLst>
              </a:tr>
              <a:tr h="427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3. csoport („kísérleti”)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38.92%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32.17%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6859257"/>
                  </a:ext>
                </a:extLst>
              </a:tr>
              <a:tr h="881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p &lt; 0.05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1. csoport – 2. csoport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2. csoport – 3. csoport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hu-H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096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641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8032FC-6206-4967-8DC1-7DFE55D5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7"/>
          </a:xfrm>
        </p:spPr>
        <p:txBody>
          <a:bodyPr>
            <a:normAutofit/>
          </a:bodyPr>
          <a:lstStyle/>
          <a:p>
            <a:r>
              <a:rPr lang="hu-HU" sz="2800" b="1" dirty="0"/>
              <a:t>V.3. Szignifikáns paraméterhatások (PES)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1F19A1-7F03-449C-8709-C7815EC6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394326"/>
          </a:xfrm>
        </p:spPr>
        <p:txBody>
          <a:bodyPr/>
          <a:lstStyle/>
          <a:p>
            <a:r>
              <a:rPr lang="hu-HU" sz="2400" b="1" dirty="0">
                <a:solidFill>
                  <a:srgbClr val="FF0000"/>
                </a:solidFill>
              </a:rPr>
              <a:t>T0</a:t>
            </a:r>
            <a:r>
              <a:rPr lang="hu-HU" sz="2400" dirty="0"/>
              <a:t> teljes teszt és az altesztek: </a:t>
            </a:r>
            <a:r>
              <a:rPr lang="hu-HU" sz="2400" dirty="0">
                <a:solidFill>
                  <a:srgbClr val="FF0000"/>
                </a:solidFill>
              </a:rPr>
              <a:t>anya iskolai végzettsége</a:t>
            </a:r>
            <a:endParaRPr lang="hu-HU" sz="2400" dirty="0"/>
          </a:p>
          <a:p>
            <a:r>
              <a:rPr lang="hu-HU" sz="2400" b="1" dirty="0">
                <a:solidFill>
                  <a:srgbClr val="FF0000"/>
                </a:solidFill>
              </a:rPr>
              <a:t>T1</a:t>
            </a:r>
            <a:r>
              <a:rPr lang="hu-HU" sz="2400" dirty="0"/>
              <a:t> teljes teszt és a </a:t>
            </a:r>
            <a:r>
              <a:rPr lang="hu-HU" sz="2400" b="1" dirty="0">
                <a:solidFill>
                  <a:srgbClr val="FF0000"/>
                </a:solidFill>
              </a:rPr>
              <a:t>kísérlettervezés </a:t>
            </a:r>
            <a:r>
              <a:rPr lang="hu-HU" sz="2400" dirty="0"/>
              <a:t>alteszt: </a:t>
            </a:r>
            <a:r>
              <a:rPr lang="hu-HU" sz="2400" dirty="0">
                <a:solidFill>
                  <a:srgbClr val="FF0000"/>
                </a:solidFill>
              </a:rPr>
              <a:t>iskola rangja </a:t>
            </a:r>
            <a:r>
              <a:rPr lang="hu-HU" sz="2400" dirty="0"/>
              <a:t>(a magas rangú iskolákban a tanulók szignifikánsan jobb eredményt értek el, mint a közepes vagy alacsony rangú iskolákban.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T1</a:t>
            </a:r>
            <a:r>
              <a:rPr lang="hu-HU" sz="2400" dirty="0"/>
              <a:t> teljes teszt és az </a:t>
            </a:r>
            <a:r>
              <a:rPr lang="hu-HU" sz="2400" dirty="0">
                <a:solidFill>
                  <a:srgbClr val="FF0000"/>
                </a:solidFill>
              </a:rPr>
              <a:t>alacsonyabb rendű </a:t>
            </a:r>
            <a:r>
              <a:rPr lang="hu-HU" sz="2400" dirty="0"/>
              <a:t>műveletek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alteszt: fejlesztés típusa  (a 2. csoport szignifikánsan jobb a másik kettőnél).</a:t>
            </a:r>
          </a:p>
          <a:p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2E4C4290-DA99-4A89-8A28-DB576A1540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596896"/>
              </p:ext>
            </p:extLst>
          </p:nvPr>
        </p:nvGraphicFramePr>
        <p:xfrm>
          <a:off x="35396" y="3149026"/>
          <a:ext cx="8820471" cy="3708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52848726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60179430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1084784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85469660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3341647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14633180"/>
                    </a:ext>
                  </a:extLst>
                </a:gridCol>
                <a:gridCol w="1043607">
                  <a:extLst>
                    <a:ext uri="{9D8B030D-6E8A-4147-A177-3AD203B41FA5}">
                      <a16:colId xmlns:a16="http://schemas.microsoft.com/office/drawing/2014/main" val="2760288627"/>
                    </a:ext>
                  </a:extLst>
                </a:gridCol>
              </a:tblGrid>
              <a:tr h="654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Teljes teszt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effectLst/>
                        </a:rPr>
                        <a:t>Alacsonyabb rendű műveletek alteszt</a:t>
                      </a:r>
                      <a:endParaRPr lang="hu-HU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effectLst/>
                        </a:rPr>
                        <a:t>Kísérlettervezés alteszt</a:t>
                      </a:r>
                      <a:endParaRPr lang="hu-HU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540393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effectLst/>
                        </a:rPr>
                        <a:t>Parameter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T0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T1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T0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T1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T0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T1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66409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Csoport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(fejlesztés típusa)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0.014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0.029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7489223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Iskola rangja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0.020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0.020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690427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Anya végzettsége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0.087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0.071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0.037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748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69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84506"/>
            <a:ext cx="8064499" cy="631065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V.4. Következtetések és feltételezések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9"/>
            <a:ext cx="9144000" cy="4448522"/>
          </a:xfrm>
        </p:spPr>
        <p:txBody>
          <a:bodyPr>
            <a:noAutofit/>
          </a:bodyPr>
          <a:lstStyle/>
          <a:p>
            <a:r>
              <a:rPr lang="hu-HU" sz="2400" dirty="0"/>
              <a:t>A 7. osztályban </a:t>
            </a:r>
            <a:r>
              <a:rPr lang="hu-HU" sz="2400" b="1" dirty="0">
                <a:solidFill>
                  <a:srgbClr val="FF0000"/>
                </a:solidFill>
              </a:rPr>
              <a:t>nem sikerült pozitív hatást elérni a kísérlettervező képesség fejlődése tekintetében</a:t>
            </a:r>
          </a:p>
          <a:p>
            <a:pPr lvl="1"/>
            <a:r>
              <a:rPr lang="hu-HU" sz="2400" dirty="0"/>
              <a:t>a 12-13 éves korosztály esetén (         TÁMOP-os kutatás: 14-15 évesek)</a:t>
            </a:r>
          </a:p>
          <a:p>
            <a:pPr lvl="1"/>
            <a:r>
              <a:rPr lang="hu-HU" sz="2400" dirty="0"/>
              <a:t>1 tanéven át tartó beavatkozás során (       TÁMOP-os kutatás: 3 tanóra)</a:t>
            </a:r>
          </a:p>
          <a:p>
            <a:r>
              <a:rPr lang="hu-HU" sz="2400" dirty="0"/>
              <a:t>FELTÉTELEZÉSEK:</a:t>
            </a:r>
          </a:p>
          <a:p>
            <a:pPr lvl="1"/>
            <a:r>
              <a:rPr lang="hu-HU" sz="2400" b="1" dirty="0">
                <a:solidFill>
                  <a:srgbClr val="FF0000"/>
                </a:solidFill>
              </a:rPr>
              <a:t>Szintugrás</a:t>
            </a:r>
            <a:r>
              <a:rPr lang="hu-HU" sz="2400" dirty="0">
                <a:solidFill>
                  <a:srgbClr val="FF0000"/>
                </a:solidFill>
              </a:rPr>
              <a:t> az absztrakciós készség fejlődésében 12 és 14 éves kor között?</a:t>
            </a:r>
          </a:p>
          <a:p>
            <a:pPr lvl="1"/>
            <a:r>
              <a:rPr lang="hu-HU" sz="2400" dirty="0"/>
              <a:t>Az évi 6 óra kevés?</a:t>
            </a:r>
          </a:p>
          <a:p>
            <a:pPr lvl="1"/>
            <a:r>
              <a:rPr lang="hu-HU" sz="2400" b="1" dirty="0">
                <a:solidFill>
                  <a:srgbClr val="FF0000"/>
                </a:solidFill>
              </a:rPr>
              <a:t>Hosszabb távon </a:t>
            </a:r>
            <a:r>
              <a:rPr lang="hu-HU" sz="2400" dirty="0"/>
              <a:t>nem marad meg a pozitív hatás?</a:t>
            </a:r>
          </a:p>
          <a:p>
            <a:pPr lvl="1"/>
            <a:r>
              <a:rPr lang="hu-HU" sz="2400" dirty="0"/>
              <a:t>Elfáradtak a tanulók a tanév végére?</a:t>
            </a:r>
          </a:p>
          <a:p>
            <a:pPr lvl="1"/>
            <a:r>
              <a:rPr lang="hu-HU" sz="2400" dirty="0"/>
              <a:t>A 45 perces tudásfelmérés nem elég megbízható?</a:t>
            </a:r>
            <a:endParaRPr lang="hu-HU" sz="2400" dirty="0">
              <a:solidFill>
                <a:srgbClr val="C00000"/>
              </a:solidFill>
            </a:endParaRPr>
          </a:p>
          <a:p>
            <a:pPr lvl="1"/>
            <a:r>
              <a:rPr lang="hu-HU" sz="2400" dirty="0"/>
              <a:t>A magyar </a:t>
            </a:r>
            <a:r>
              <a:rPr lang="hu-HU" sz="2400" b="1" dirty="0"/>
              <a:t>kémia tantervek zsúfoltsága </a:t>
            </a:r>
            <a:r>
              <a:rPr lang="hu-HU" sz="2400" b="1" dirty="0" err="1"/>
              <a:t>demotiválja</a:t>
            </a:r>
            <a:r>
              <a:rPr lang="hu-HU" sz="2400" dirty="0"/>
              <a:t> a tanulókat?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Nyíl: balra-jobbra mutató 4">
            <a:extLst>
              <a:ext uri="{FF2B5EF4-FFF2-40B4-BE49-F238E27FC236}">
                <a16:creationId xmlns:a16="http://schemas.microsoft.com/office/drawing/2014/main" id="{E9A85199-9875-401C-A32A-B32AAE206761}"/>
              </a:ext>
            </a:extLst>
          </p:cNvPr>
          <p:cNvSpPr/>
          <p:nvPr/>
        </p:nvSpPr>
        <p:spPr>
          <a:xfrm>
            <a:off x="4860032" y="1916832"/>
            <a:ext cx="367748" cy="1888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balra-jobbra mutató 5">
            <a:extLst>
              <a:ext uri="{FF2B5EF4-FFF2-40B4-BE49-F238E27FC236}">
                <a16:creationId xmlns:a16="http://schemas.microsoft.com/office/drawing/2014/main" id="{F211079C-07E1-49F7-8F0F-DDF35F3FF3BE}"/>
              </a:ext>
            </a:extLst>
          </p:cNvPr>
          <p:cNvSpPr/>
          <p:nvPr/>
        </p:nvSpPr>
        <p:spPr>
          <a:xfrm>
            <a:off x="5580112" y="2708920"/>
            <a:ext cx="367748" cy="1888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4171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FF0000"/>
                </a:solidFill>
              </a:rPr>
              <a:t>VI. A módosított kutatási modell </a:t>
            </a:r>
            <a:br>
              <a:rPr lang="hu-HU" sz="4000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és előzetes eredményei</a:t>
            </a:r>
          </a:p>
        </p:txBody>
      </p:sp>
    </p:spTree>
    <p:extLst>
      <p:ext uri="{BB962C8B-B14F-4D97-AF65-F5344CB8AC3E}">
        <p14:creationId xmlns:p14="http://schemas.microsoft.com/office/powerpoint/2010/main" val="2069025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1" y="0"/>
            <a:ext cx="8064499" cy="587373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VI.1. „</a:t>
            </a:r>
            <a:r>
              <a:rPr lang="hu-HU" sz="2800" b="1" dirty="0" err="1"/>
              <a:t>Újratervezés</a:t>
            </a:r>
            <a:r>
              <a:rPr lang="hu-HU" sz="2800" b="1" dirty="0"/>
              <a:t>”…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73158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u-HU" sz="2400" dirty="0"/>
              <a:t>Fejlődéspszichológus: a kétféle minta más </a:t>
            </a:r>
            <a:r>
              <a:rPr lang="hu-HU" sz="2400" dirty="0" err="1"/>
              <a:t>kohort</a:t>
            </a:r>
            <a:r>
              <a:rPr lang="hu-HU" sz="2400" dirty="0"/>
              <a:t> („évjárat”) +</a:t>
            </a:r>
          </a:p>
          <a:p>
            <a:pPr lvl="1">
              <a:spcBef>
                <a:spcPts val="600"/>
              </a:spcBef>
            </a:pPr>
            <a:r>
              <a:rPr lang="hu-HU" sz="2400" dirty="0"/>
              <a:t>A digitális bennszülöttek: „</a:t>
            </a:r>
            <a:r>
              <a:rPr lang="hu-HU" sz="2400" i="1" dirty="0" err="1"/>
              <a:t>trial</a:t>
            </a:r>
            <a:r>
              <a:rPr lang="hu-HU" sz="2400" i="1" dirty="0"/>
              <a:t> and </a:t>
            </a:r>
            <a:r>
              <a:rPr lang="hu-HU" sz="2400" i="1" dirty="0" err="1"/>
              <a:t>error</a:t>
            </a:r>
            <a:r>
              <a:rPr lang="hu-HU" sz="2400" i="1" dirty="0"/>
              <a:t>”           </a:t>
            </a:r>
            <a:r>
              <a:rPr lang="hu-HU" sz="2400" dirty="0">
                <a:solidFill>
                  <a:srgbClr val="FF0000"/>
                </a:solidFill>
              </a:rPr>
              <a:t>nem illeszkedik a szisztematikus tudományos megközelítéshez.</a:t>
            </a:r>
          </a:p>
          <a:p>
            <a:pPr lvl="1">
              <a:spcBef>
                <a:spcPts val="600"/>
              </a:spcBef>
            </a:pPr>
            <a:r>
              <a:rPr lang="hu-HU" sz="2400" dirty="0">
                <a:solidFill>
                  <a:srgbClr val="FF0000"/>
                </a:solidFill>
              </a:rPr>
              <a:t>Számítógépes játékok: </a:t>
            </a:r>
            <a:r>
              <a:rPr lang="hu-HU" sz="2400" dirty="0" err="1"/>
              <a:t>contingencia</a:t>
            </a:r>
            <a:r>
              <a:rPr lang="hu-HU" sz="2400" dirty="0"/>
              <a:t> (esetlegesség) és azonnali megerősítés         </a:t>
            </a:r>
            <a:r>
              <a:rPr lang="hu-HU" sz="2400" dirty="0">
                <a:solidFill>
                  <a:srgbClr val="FF0000"/>
                </a:solidFill>
              </a:rPr>
              <a:t>leszoktatnak a kitartó munkáról, ami a természettudományokban szükséges.</a:t>
            </a:r>
          </a:p>
          <a:p>
            <a:pPr lvl="1">
              <a:spcBef>
                <a:spcPts val="600"/>
              </a:spcBef>
            </a:pPr>
            <a:r>
              <a:rPr lang="hu-HU" sz="2400" b="1" dirty="0">
                <a:solidFill>
                  <a:srgbClr val="FF0000"/>
                </a:solidFill>
              </a:rPr>
              <a:t>A 12-13 éves tanulók nagy része még a </a:t>
            </a:r>
            <a:r>
              <a:rPr lang="hu-HU" sz="2400" b="1" dirty="0" err="1">
                <a:solidFill>
                  <a:srgbClr val="FF0000"/>
                </a:solidFill>
              </a:rPr>
              <a:t>Piaget</a:t>
            </a:r>
            <a:r>
              <a:rPr lang="hu-HU" sz="2400" b="1" dirty="0">
                <a:solidFill>
                  <a:srgbClr val="FF0000"/>
                </a:solidFill>
              </a:rPr>
              <a:t>-féle konkrét gondolati műveletek fázisában van          nem tudott a 6 kísérlet tervezéséből általánosítani (absztrahálni).</a:t>
            </a:r>
            <a:endParaRPr lang="hu-HU" sz="2400" dirty="0"/>
          </a:p>
          <a:p>
            <a:pPr lvl="1">
              <a:spcBef>
                <a:spcPts val="600"/>
              </a:spcBef>
            </a:pPr>
            <a:r>
              <a:rPr lang="hu-HU" sz="2400" b="1" dirty="0">
                <a:solidFill>
                  <a:srgbClr val="FF0000"/>
                </a:solidFill>
              </a:rPr>
              <a:t>Direkt módon és a tanulók nyelvén el kell magyarázni </a:t>
            </a:r>
            <a:r>
              <a:rPr lang="hu-HU" sz="2400" dirty="0"/>
              <a:t>a kísérlettervezés lényegét (pl. </a:t>
            </a:r>
            <a:r>
              <a:rPr lang="hu-HU" sz="2400" dirty="0" err="1"/>
              <a:t>Piaget</a:t>
            </a:r>
            <a:r>
              <a:rPr lang="hu-HU" sz="2400" dirty="0"/>
              <a:t> afrikai és dél-amerikai törzsekkel végzett kísérletei).</a:t>
            </a:r>
          </a:p>
          <a:p>
            <a:pPr>
              <a:spcBef>
                <a:spcPts val="600"/>
              </a:spcBef>
            </a:pPr>
            <a:r>
              <a:rPr lang="hu-HU" sz="2400" b="1" dirty="0">
                <a:solidFill>
                  <a:srgbClr val="FF0000"/>
                </a:solidFill>
              </a:rPr>
              <a:t>A kísérlettervezést TANÍTANI KELL!!! </a:t>
            </a:r>
            <a:r>
              <a:rPr lang="hu-HU" sz="2400" dirty="0"/>
              <a:t>Pl. az „Egyszerre csak egy tényezőt változtatunk („</a:t>
            </a:r>
            <a:r>
              <a:rPr lang="hu-HU" sz="2400" i="1" dirty="0" err="1"/>
              <a:t>ceteris</a:t>
            </a:r>
            <a:r>
              <a:rPr lang="hu-HU" sz="2400" i="1" dirty="0"/>
              <a:t> </a:t>
            </a:r>
            <a:r>
              <a:rPr lang="hu-HU" sz="2400" i="1" dirty="0" err="1"/>
              <a:t>paribus</a:t>
            </a:r>
            <a:r>
              <a:rPr lang="hu-HU" sz="2400" dirty="0"/>
              <a:t>”) elv alkalmazását:</a:t>
            </a:r>
          </a:p>
          <a:p>
            <a:pPr lvl="1">
              <a:spcBef>
                <a:spcPts val="600"/>
              </a:spcBef>
            </a:pPr>
            <a:r>
              <a:rPr lang="hu-HU" sz="2400" dirty="0"/>
              <a:t>2. csoport esetén a </a:t>
            </a:r>
            <a:r>
              <a:rPr lang="hu-HU" sz="2400" dirty="0">
                <a:solidFill>
                  <a:srgbClr val="FF0000"/>
                </a:solidFill>
              </a:rPr>
              <a:t>receptszerű kísérlet </a:t>
            </a:r>
            <a:r>
              <a:rPr lang="hu-HU" sz="2400" b="1" dirty="0">
                <a:solidFill>
                  <a:srgbClr val="FF0000"/>
                </a:solidFill>
              </a:rPr>
              <a:t>UTÁN</a:t>
            </a:r>
          </a:p>
          <a:p>
            <a:pPr lvl="1">
              <a:spcBef>
                <a:spcPts val="600"/>
              </a:spcBef>
            </a:pPr>
            <a:r>
              <a:rPr lang="hu-HU" sz="2400" dirty="0"/>
              <a:t>3. csoport estén a </a:t>
            </a:r>
            <a:r>
              <a:rPr lang="hu-HU" sz="2400" dirty="0">
                <a:solidFill>
                  <a:srgbClr val="FF0000"/>
                </a:solidFill>
              </a:rPr>
              <a:t>kísérlettervezés </a:t>
            </a:r>
            <a:r>
              <a:rPr lang="hu-HU" sz="2400" b="1" dirty="0">
                <a:solidFill>
                  <a:srgbClr val="FF0000"/>
                </a:solidFill>
              </a:rPr>
              <a:t>ELŐTT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28</a:t>
            </a:fld>
            <a:endParaRPr lang="en-US"/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2E9631EB-504D-4E94-AF5C-2E013D908405}"/>
              </a:ext>
            </a:extLst>
          </p:cNvPr>
          <p:cNvSpPr/>
          <p:nvPr/>
        </p:nvSpPr>
        <p:spPr>
          <a:xfrm flipV="1">
            <a:off x="4654550" y="4869160"/>
            <a:ext cx="648072" cy="295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748" y="1028982"/>
            <a:ext cx="481626" cy="11583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836A270-0DE3-495D-821B-625A2D8A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622" y="3413944"/>
            <a:ext cx="481626" cy="11583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1073E811-C21D-4DA8-A12A-20BE95C29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204864"/>
            <a:ext cx="481626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77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97515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82072" y="1274377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4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magyarázat a kísérletek</a:t>
            </a:r>
            <a:r>
              <a:rPr lang="hu-H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kísérlettervezés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83076" y="3343982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10" y="4399142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1" y="4341888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4257308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5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  <a:endParaRPr lang="en-GB" sz="1500" b="1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8" y="3340593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7" y="4223748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1" y="4350721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7991062" y="3451433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3349998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kísérletek („kontroll”)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60" y="3451434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2116891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statisztikai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800" y="4078832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7" y="3728576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>
            <a:cxnSpLocks/>
            <a:stCxn id="9" idx="3"/>
          </p:cNvCxnSpPr>
          <p:nvPr/>
        </p:nvCxnSpPr>
        <p:spPr>
          <a:xfrm>
            <a:off x="2278877" y="4669575"/>
            <a:ext cx="312445" cy="189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id="{B4E654DE-8874-4BA2-BF77-1EE445B3E77F}"/>
              </a:ext>
            </a:extLst>
          </p:cNvPr>
          <p:cNvSpPr txBox="1"/>
          <p:nvPr/>
        </p:nvSpPr>
        <p:spPr>
          <a:xfrm>
            <a:off x="437321" y="77925"/>
            <a:ext cx="870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+mj-lt"/>
              </a:rPr>
              <a:t>VI.2. Kutatási modell a </a:t>
            </a:r>
            <a:r>
              <a:rPr lang="hu-HU" sz="2800" b="1" dirty="0">
                <a:solidFill>
                  <a:srgbClr val="FF0000"/>
                </a:solidFill>
                <a:latin typeface="+mj-lt"/>
              </a:rPr>
              <a:t>2017/2018. </a:t>
            </a:r>
            <a:r>
              <a:rPr lang="hu-HU" sz="2800" b="1" dirty="0">
                <a:latin typeface="+mj-lt"/>
              </a:rPr>
              <a:t>tanévtől</a:t>
            </a:r>
            <a:endParaRPr lang="hu-HU" sz="2400" b="1" dirty="0">
              <a:solidFill>
                <a:srgbClr val="1B5C93"/>
              </a:solidFill>
              <a:latin typeface="+mj-lt"/>
            </a:endParaRPr>
          </a:p>
        </p:txBody>
      </p: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2561949" y="509787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id="{61B7222E-3AE2-488A-B4FB-333685A4CAC1}"/>
              </a:ext>
            </a:extLst>
          </p:cNvPr>
          <p:cNvSpPr/>
          <p:nvPr/>
        </p:nvSpPr>
        <p:spPr>
          <a:xfrm>
            <a:off x="4157781" y="521859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5121226" y="511965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kísérlettervezés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7991062" y="5215769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6" y="4669575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7" y="3718711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:a16="http://schemas.microsoft.com/office/drawing/2014/main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70" y="4624420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70" y="548222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5" y="371871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6" y="4624419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548222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3718710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4619032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1" y="5479403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54822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id="{564BEDB7-FD86-4E9F-B756-2360393B08B7}"/>
              </a:ext>
            </a:extLst>
          </p:cNvPr>
          <p:cNvCxnSpPr/>
          <p:nvPr/>
        </p:nvCxnSpPr>
        <p:spPr>
          <a:xfrm flipV="1">
            <a:off x="5019261" y="287657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3685597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id="{319230F9-61FA-41C2-839D-66D0844A8067}"/>
              </a:ext>
            </a:extLst>
          </p:cNvPr>
          <p:cNvCxnSpPr/>
          <p:nvPr/>
        </p:nvCxnSpPr>
        <p:spPr>
          <a:xfrm flipH="1">
            <a:off x="4882486" y="449598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id="{6C894C3E-6370-4970-994A-E26C0AC7BBFE}"/>
              </a:ext>
            </a:extLst>
          </p:cNvPr>
          <p:cNvCxnSpPr/>
          <p:nvPr/>
        </p:nvCxnSpPr>
        <p:spPr>
          <a:xfrm flipH="1">
            <a:off x="4870175" y="530004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id="{257211E9-1804-40CC-8DEB-CC046D55063C}"/>
              </a:ext>
            </a:extLst>
          </p:cNvPr>
          <p:cNvCxnSpPr/>
          <p:nvPr/>
        </p:nvCxnSpPr>
        <p:spPr>
          <a:xfrm flipV="1">
            <a:off x="4810540" y="287657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8975034" y="2835154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8855765" y="2845011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8756374" y="2845010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3712693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4619032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2" y="5479403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36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sz="3600" dirty="0">
                <a:solidFill>
                  <a:srgbClr val="FF0000"/>
                </a:solidFill>
              </a:rPr>
              <a:t>I. A kutatásalapú tanítás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7626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b="1" dirty="0">
                <a:latin typeface="+mn-lt"/>
              </a:rPr>
              <a:t>VI.3. A 8. és a 9. osztály eredményei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706087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Még nem végeztük el a 2. és a 3. tanév eredményeinek elemzését a 7. osztály eredményeinek elemzésekor használt statisztikai módszerrel.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Az előzetes statisztikai elemzés eredményei az alábbi táblázatban </a:t>
            </a:r>
            <a:r>
              <a:rPr lang="hu-HU" sz="2400" dirty="0">
                <a:solidFill>
                  <a:srgbClr val="FF0000"/>
                </a:solidFill>
              </a:rPr>
              <a:t>(kontrollcsoport-illesztés nélkül!)</a:t>
            </a:r>
            <a:r>
              <a:rPr lang="hu-HU" sz="2400" dirty="0"/>
              <a:t>:</a:t>
            </a:r>
          </a:p>
          <a:p>
            <a:endParaRPr lang="hu-HU" sz="2400" dirty="0">
              <a:solidFill>
                <a:srgbClr val="FF0000"/>
              </a:solidFill>
            </a:endParaRPr>
          </a:p>
          <a:p>
            <a:endParaRPr lang="hu-HU" sz="2400" dirty="0">
              <a:solidFill>
                <a:srgbClr val="FF0000"/>
              </a:solidFill>
            </a:endParaRPr>
          </a:p>
          <a:p>
            <a:endParaRPr lang="hu-HU" sz="2400" dirty="0">
              <a:solidFill>
                <a:srgbClr val="FF0000"/>
              </a:solidFill>
            </a:endParaRPr>
          </a:p>
          <a:p>
            <a:endParaRPr lang="hu-HU" sz="2400" dirty="0">
              <a:solidFill>
                <a:srgbClr val="FF0000"/>
              </a:solidFill>
            </a:endParaRPr>
          </a:p>
          <a:p>
            <a:endParaRPr lang="hu-HU" sz="2400" dirty="0">
              <a:solidFill>
                <a:srgbClr val="FF0000"/>
              </a:solidFill>
            </a:endParaRPr>
          </a:p>
          <a:p>
            <a:endParaRPr lang="hu-HU" sz="2400" dirty="0">
              <a:solidFill>
                <a:srgbClr val="FF0000"/>
              </a:solidFill>
            </a:endParaRPr>
          </a:p>
          <a:p>
            <a:endParaRPr lang="hu-HU" sz="2400" dirty="0">
              <a:solidFill>
                <a:srgbClr val="FF0000"/>
              </a:solidFill>
            </a:endParaRPr>
          </a:p>
          <a:p>
            <a:endParaRPr lang="hu-HU" sz="2400" dirty="0">
              <a:solidFill>
                <a:srgbClr val="FF0000"/>
              </a:solidFill>
            </a:endParaRPr>
          </a:p>
          <a:p>
            <a:endParaRPr lang="hu-HU" sz="2400" dirty="0">
              <a:solidFill>
                <a:srgbClr val="FF0000"/>
              </a:solidFill>
            </a:endParaRPr>
          </a:p>
          <a:p>
            <a:endParaRPr lang="hu-HU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F0000"/>
                </a:solidFill>
              </a:rPr>
              <a:t>A beavatkozásnak 8. osztályban van, 9. osztályban nincs hatása?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A3B1E041-CCB7-4E51-B867-6A0786793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211435"/>
              </p:ext>
            </p:extLst>
          </p:nvPr>
        </p:nvGraphicFramePr>
        <p:xfrm>
          <a:off x="107504" y="2636912"/>
          <a:ext cx="9036496" cy="3515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6906">
                  <a:extLst>
                    <a:ext uri="{9D8B030D-6E8A-4147-A177-3AD203B41FA5}">
                      <a16:colId xmlns:a16="http://schemas.microsoft.com/office/drawing/2014/main" val="2465383531"/>
                    </a:ext>
                  </a:extLst>
                </a:gridCol>
                <a:gridCol w="1806906">
                  <a:extLst>
                    <a:ext uri="{9D8B030D-6E8A-4147-A177-3AD203B41FA5}">
                      <a16:colId xmlns:a16="http://schemas.microsoft.com/office/drawing/2014/main" val="4134645263"/>
                    </a:ext>
                  </a:extLst>
                </a:gridCol>
                <a:gridCol w="1806906">
                  <a:extLst>
                    <a:ext uri="{9D8B030D-6E8A-4147-A177-3AD203B41FA5}">
                      <a16:colId xmlns:a16="http://schemas.microsoft.com/office/drawing/2014/main" val="1061445672"/>
                    </a:ext>
                  </a:extLst>
                </a:gridCol>
                <a:gridCol w="1807889">
                  <a:extLst>
                    <a:ext uri="{9D8B030D-6E8A-4147-A177-3AD203B41FA5}">
                      <a16:colId xmlns:a16="http://schemas.microsoft.com/office/drawing/2014/main" val="126651716"/>
                    </a:ext>
                  </a:extLst>
                </a:gridCol>
                <a:gridCol w="1807889">
                  <a:extLst>
                    <a:ext uri="{9D8B030D-6E8A-4147-A177-3AD203B41FA5}">
                      <a16:colId xmlns:a16="http://schemas.microsoft.com/office/drawing/2014/main" val="174842281"/>
                    </a:ext>
                  </a:extLst>
                </a:gridCol>
              </a:tblGrid>
              <a:tr h="526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Csoport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7.o. eleje (T0)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7.o. vége (T1)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8.o. vége (T1)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9.o. vége (T1)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2279485"/>
                  </a:ext>
                </a:extLst>
              </a:tr>
              <a:tr h="747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1. csoport (kontroll)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39.26%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35.26%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28.56%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37.98%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5905873"/>
                  </a:ext>
                </a:extLst>
              </a:tr>
              <a:tr h="747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2. csoport („elméleti”)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39.58%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43.32%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42.85%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34.33%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6226165"/>
                  </a:ext>
                </a:extLst>
              </a:tr>
              <a:tr h="747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3. csoport („kísérleti”)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42.31%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38.54%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40.74%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38.85%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958362"/>
                  </a:ext>
                </a:extLst>
              </a:tr>
              <a:tr h="747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Szignifikáns különbség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2. -3. </a:t>
                      </a:r>
                      <a:r>
                        <a:rPr lang="hu-HU" sz="2000" dirty="0" err="1">
                          <a:effectLst/>
                        </a:rPr>
                        <a:t>csop</a:t>
                      </a:r>
                      <a:r>
                        <a:rPr lang="hu-HU" sz="2000" dirty="0">
                          <a:effectLst/>
                        </a:rPr>
                        <a:t>.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1.-2. </a:t>
                      </a:r>
                      <a:r>
                        <a:rPr lang="hu-HU" sz="2000" dirty="0" err="1">
                          <a:effectLst/>
                        </a:rPr>
                        <a:t>csop</a:t>
                      </a:r>
                      <a:r>
                        <a:rPr lang="hu-HU" sz="2000" dirty="0">
                          <a:effectLst/>
                        </a:rPr>
                        <a:t>.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effectLst/>
                        </a:rPr>
                        <a:t>1.-2. </a:t>
                      </a:r>
                      <a:r>
                        <a:rPr lang="hu-HU" sz="2000" dirty="0" err="1">
                          <a:effectLst/>
                        </a:rPr>
                        <a:t>csop</a:t>
                      </a:r>
                      <a:r>
                        <a:rPr lang="hu-HU" sz="2000" dirty="0">
                          <a:effectLst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effectLst/>
                        </a:rPr>
                        <a:t>1.-3. </a:t>
                      </a:r>
                      <a:r>
                        <a:rPr lang="hu-HU" sz="2000" dirty="0" err="1">
                          <a:effectLst/>
                        </a:rPr>
                        <a:t>csop</a:t>
                      </a:r>
                      <a:r>
                        <a:rPr lang="hu-HU" sz="2000" dirty="0">
                          <a:effectLst/>
                        </a:rPr>
                        <a:t>.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-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795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390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b="1" dirty="0">
                <a:latin typeface="+mn-lt"/>
              </a:rPr>
              <a:t>VI.4. Eddigi konklúzió és további kérdések…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856357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cap="all" dirty="0"/>
              <a:t>Következtetések</a:t>
            </a:r>
            <a:r>
              <a:rPr lang="hu-HU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F0000"/>
                </a:solidFill>
              </a:rPr>
              <a:t>Úgy tűnt, hogy 8. osztályban a módosított beavatkozásnak volt szignifikáns hatása.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F0000"/>
                </a:solidFill>
              </a:rPr>
              <a:t>Valószínű, hogy a kísérlettervezést  explicit módon </a:t>
            </a:r>
            <a:r>
              <a:rPr lang="hu-HU" sz="2400" b="1" dirty="0">
                <a:solidFill>
                  <a:srgbClr val="FF0000"/>
                </a:solidFill>
              </a:rPr>
              <a:t>TANÍTANI KELL</a:t>
            </a:r>
            <a:r>
              <a:rPr lang="hu-HU" sz="2400" dirty="0">
                <a:solidFill>
                  <a:srgbClr val="FF0000"/>
                </a:solidFill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r>
              <a:rPr lang="hu-HU" sz="2400" b="1" dirty="0"/>
              <a:t>KONKLÚZIÓ: </a:t>
            </a:r>
            <a:r>
              <a:rPr lang="hu-HU" sz="2400" b="1" dirty="0">
                <a:solidFill>
                  <a:srgbClr val="FF0000"/>
                </a:solidFill>
              </a:rPr>
              <a:t>A projekt 2. félidejében folytatjuk a 2. év elején módosított kutatási modell alkalmazását.</a:t>
            </a:r>
          </a:p>
          <a:p>
            <a:endParaRPr lang="hu-HU" sz="2400" cap="all" dirty="0"/>
          </a:p>
          <a:p>
            <a:r>
              <a:rPr lang="hu-HU" sz="2400" cap="all" dirty="0"/>
              <a:t>Új kutatási </a:t>
            </a:r>
            <a:r>
              <a:rPr lang="hu-HU" sz="2400" dirty="0"/>
              <a:t>KÉRDÉS: </a:t>
            </a:r>
            <a:r>
              <a:rPr lang="hu-HU" sz="2400" b="1" dirty="0"/>
              <a:t>MELYIK a hatékonyabb?</a:t>
            </a:r>
          </a:p>
          <a:p>
            <a:pPr lvl="1"/>
            <a:r>
              <a:rPr lang="hu-HU" sz="2400" b="1" dirty="0"/>
              <a:t>2. csoport – </a:t>
            </a:r>
            <a:r>
              <a:rPr lang="hu-HU" sz="2400" b="1" dirty="0">
                <a:solidFill>
                  <a:srgbClr val="FF0000"/>
                </a:solidFill>
              </a:rPr>
              <a:t>elméleti</a:t>
            </a:r>
            <a:r>
              <a:rPr lang="hu-HU" sz="2400" b="1" dirty="0"/>
              <a:t>: </a:t>
            </a:r>
            <a:r>
              <a:rPr lang="hu-HU" sz="2400" dirty="0"/>
              <a:t>recept alapján végez kísérleteket </a:t>
            </a:r>
            <a:r>
              <a:rPr lang="hu-HU" sz="2400" b="1" dirty="0">
                <a:solidFill>
                  <a:srgbClr val="FF0000"/>
                </a:solidFill>
              </a:rPr>
              <a:t>+</a:t>
            </a:r>
          </a:p>
          <a:p>
            <a:pPr lvl="1"/>
            <a:r>
              <a:rPr lang="hu-HU" sz="2400" b="1" dirty="0">
                <a:solidFill>
                  <a:srgbClr val="FF0000"/>
                </a:solidFill>
              </a:rPr>
              <a:t>UTÁNA </a:t>
            </a:r>
            <a:r>
              <a:rPr lang="hu-HU" sz="2400" dirty="0">
                <a:solidFill>
                  <a:srgbClr val="FF0000"/>
                </a:solidFill>
              </a:rPr>
              <a:t>tanulja a</a:t>
            </a:r>
            <a:r>
              <a:rPr lang="hu-HU" sz="2400" dirty="0"/>
              <a:t> </a:t>
            </a:r>
            <a:r>
              <a:rPr lang="hu-HU" sz="2400" dirty="0">
                <a:solidFill>
                  <a:srgbClr val="FF0000"/>
                </a:solidFill>
              </a:rPr>
              <a:t>kísérlettervezés vonatkozó elemeit</a:t>
            </a:r>
          </a:p>
          <a:p>
            <a:pPr lvl="1" algn="ctr"/>
            <a:r>
              <a:rPr lang="hu-HU" sz="2400" b="1" dirty="0"/>
              <a:t>VAGY</a:t>
            </a:r>
          </a:p>
          <a:p>
            <a:pPr lvl="1"/>
            <a:r>
              <a:rPr lang="hu-HU" sz="2400" b="1" dirty="0"/>
              <a:t>3. csoport –</a:t>
            </a:r>
            <a:r>
              <a:rPr lang="hu-HU" sz="2400" b="1" dirty="0">
                <a:solidFill>
                  <a:srgbClr val="FF0000"/>
                </a:solidFill>
              </a:rPr>
              <a:t> gyakorlati</a:t>
            </a:r>
            <a:r>
              <a:rPr lang="hu-HU" sz="2400" b="1" i="1" dirty="0"/>
              <a:t>: </a:t>
            </a:r>
            <a:r>
              <a:rPr lang="hu-HU" sz="2400" dirty="0">
                <a:solidFill>
                  <a:srgbClr val="FF0000"/>
                </a:solidFill>
              </a:rPr>
              <a:t>megtervezi és el is végzi </a:t>
            </a:r>
            <a:r>
              <a:rPr lang="hu-HU" sz="2400" dirty="0"/>
              <a:t>ugyanazokat a kísérleteket, s ehhez a </a:t>
            </a:r>
            <a:r>
              <a:rPr lang="hu-HU" sz="2400" dirty="0">
                <a:solidFill>
                  <a:srgbClr val="FF0000"/>
                </a:solidFill>
              </a:rPr>
              <a:t>tervezés </a:t>
            </a:r>
            <a:r>
              <a:rPr lang="hu-HU" sz="2400" b="1" dirty="0">
                <a:solidFill>
                  <a:srgbClr val="FF0000"/>
                </a:solidFill>
              </a:rPr>
              <a:t>ELŐTT</a:t>
            </a:r>
            <a:r>
              <a:rPr lang="hu-HU" sz="2400" dirty="0"/>
              <a:t> </a:t>
            </a:r>
            <a:r>
              <a:rPr lang="hu-HU" sz="2400" dirty="0">
                <a:solidFill>
                  <a:srgbClr val="FF0000"/>
                </a:solidFill>
              </a:rPr>
              <a:t>tanulja a kísérlettervezés vonatkozó elemeit.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35546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857250"/>
            <a:ext cx="3379305" cy="5143500"/>
          </a:xfrm>
        </p:spPr>
        <p:txBody>
          <a:bodyPr/>
          <a:lstStyle/>
          <a:p>
            <a:r>
              <a:rPr lang="hu-HU" sz="2000" dirty="0"/>
              <a:t>Az elődás elkészítését a Magyar Tudományos Akadémia Tantárgypedagógiai Kutatási Programja támogatta.</a:t>
            </a:r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MTA-ELTE Kutatásalapú Kémiatanítás Kutatócsoport</a:t>
            </a:r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„Megvalósítható kutatásalapú kémiatanítás” projekt</a:t>
            </a:r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Honlap: </a:t>
            </a:r>
            <a:r>
              <a:rPr lang="hu-HU" sz="16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http://ttomc.elte.hu/publications/90</a:t>
            </a:r>
            <a:br>
              <a:rPr lang="hu-HU" sz="1600" dirty="0">
                <a:solidFill>
                  <a:srgbClr val="FFFF00"/>
                </a:solidFill>
              </a:rPr>
            </a:br>
            <a:br>
              <a:rPr lang="hu-HU" sz="1600" dirty="0">
                <a:solidFill>
                  <a:srgbClr val="FFFF00"/>
                </a:solidFill>
              </a:rPr>
            </a:br>
            <a:r>
              <a:rPr lang="hu-HU" sz="2000" dirty="0"/>
              <a:t>Email: </a:t>
            </a:r>
            <a:r>
              <a:rPr lang="hu-HU" sz="1600" dirty="0">
                <a:solidFill>
                  <a:srgbClr val="FFFF00"/>
                </a:solidFill>
              </a:rPr>
              <a:t>luca@caesar.elte.hu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5" name="Kép helye 8">
            <a:extLst>
              <a:ext uri="{FF2B5EF4-FFF2-40B4-BE49-F238E27FC236}">
                <a16:creationId xmlns:a16="http://schemas.microsoft.com/office/drawing/2014/main" id="{3B2087EF-C04F-45D3-9B62-2A5B025A3E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448" r="18448"/>
          <a:stretch>
            <a:fillRect/>
          </a:stretch>
        </p:blipFill>
        <p:spPr>
          <a:xfrm>
            <a:off x="3379305" y="819993"/>
            <a:ext cx="5812101" cy="51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75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prokainehzs2017maj22dob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2980607"/>
            <a:ext cx="3117812" cy="31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 descr="11sumii2017dec20sztistv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51" y="2921098"/>
            <a:ext cx="3204816" cy="320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 descr="10moldovanyic2018apr10patron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105" y="15755"/>
            <a:ext cx="3028895" cy="303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984061"/>
            <a:ext cx="8229600" cy="861755"/>
          </a:xfrm>
        </p:spPr>
        <p:txBody>
          <a:bodyPr>
            <a:normAutofit/>
          </a:bodyPr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megtisztelő figyelmet!</a:t>
            </a:r>
          </a:p>
        </p:txBody>
      </p:sp>
      <p:pic>
        <p:nvPicPr>
          <p:cNvPr id="1026" name="Picture 2" descr="6tothnetarsolyz2017maj18eotvosbp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1588"/>
            <a:ext cx="3120989" cy="31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6kosztelnike2017marc15obudai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07" y="-11259"/>
            <a:ext cx="3086383" cy="308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5" y="3067503"/>
            <a:ext cx="3049725" cy="30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8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38D07C-674E-4A25-AE29-37FFA23D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hu-HU" sz="2800" b="1" dirty="0"/>
              <a:t>I.1. A „PISA sokk”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85D11E01-6EE6-4A0D-98E1-D5775447999B}"/>
              </a:ext>
            </a:extLst>
          </p:cNvPr>
          <p:cNvSpPr/>
          <p:nvPr/>
        </p:nvSpPr>
        <p:spPr>
          <a:xfrm>
            <a:off x="0" y="5486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ma oktatása és a jövő társadalma ”PISA 2006” </a:t>
            </a:r>
            <a:r>
              <a:rPr lang="hu-HU" sz="2400" dirty="0"/>
              <a:t>- c.  összefoglaló jelentés (Oktatási Hivatal, Budapest, 2007). 	Pl. „</a:t>
            </a:r>
            <a:r>
              <a:rPr lang="hu-HU" sz="2400" b="1" dirty="0"/>
              <a:t>A SAVAS ESŐ</a:t>
            </a:r>
            <a:r>
              <a:rPr lang="hu-HU" sz="2400" dirty="0"/>
              <a:t>” FELADAT:</a:t>
            </a:r>
            <a:endParaRPr lang="hu-HU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D955683-B72D-4A9E-8AF1-A42E750DE850}"/>
              </a:ext>
            </a:extLst>
          </p:cNvPr>
          <p:cNvSpPr/>
          <p:nvPr/>
        </p:nvSpPr>
        <p:spPr>
          <a:xfrm>
            <a:off x="-5705" y="1379702"/>
            <a:ext cx="9269760" cy="551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400" u="sng" dirty="0">
                <a:latin typeface="Arial" panose="020B0604020202020204" pitchFamily="34" charset="0"/>
              </a:rPr>
              <a:t>2. kérdés:</a:t>
            </a:r>
            <a:r>
              <a:rPr lang="hu-HU" altLang="hu-HU" sz="2400" dirty="0">
                <a:latin typeface="Arial" panose="020B0604020202020204" pitchFamily="34" charset="0"/>
              </a:rPr>
              <a:t> Honnan kerülnek a levegőbe ezek a kénoxidok és nitrogénoxidok? Helyes válaszok aránya: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400" dirty="0">
                <a:latin typeface="Arial" panose="020B0604020202020204" pitchFamily="34" charset="0"/>
              </a:rPr>
              <a:t>	OECD-átlag 57,70 %; magyar eredmény 69,16%; </a:t>
            </a:r>
            <a:r>
              <a:rPr lang="hu-HU" altLang="hu-HU" sz="2400" dirty="0">
                <a:solidFill>
                  <a:srgbClr val="00B050"/>
                </a:solidFill>
                <a:latin typeface="Arial" panose="020B0604020202020204" pitchFamily="34" charset="0"/>
              </a:rPr>
              <a:t>+11,46%!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400" u="sng" dirty="0">
                <a:latin typeface="Arial" panose="020B0604020202020204" pitchFamily="34" charset="0"/>
              </a:rPr>
              <a:t>3. kérdés:</a:t>
            </a:r>
            <a:r>
              <a:rPr lang="hu-HU" altLang="hu-HU" sz="2400" dirty="0">
                <a:latin typeface="Arial" panose="020B0604020202020204" pitchFamily="34" charset="0"/>
              </a:rPr>
              <a:t> Egy márványdarab 2,0 grammot nyom, mielőtt egy éjszakára betesszük az ecetbe. A darabkát másnap kivesszük és megszárítjuk. Mekkora lesz ekkor a megszárított márványdarab tömege?</a:t>
            </a:r>
          </a:p>
          <a:p>
            <a:pPr lvl="2">
              <a:lnSpc>
                <a:spcPct val="80000"/>
              </a:lnSpc>
            </a:pPr>
            <a:r>
              <a:rPr lang="hu-HU" altLang="hu-HU" sz="2000" dirty="0">
                <a:latin typeface="Arial" panose="020B0604020202020204" pitchFamily="34" charset="0"/>
              </a:rPr>
              <a:t>A) Kevesebb mint 2,0 gramm.</a:t>
            </a:r>
          </a:p>
          <a:p>
            <a:pPr lvl="2">
              <a:lnSpc>
                <a:spcPct val="80000"/>
              </a:lnSpc>
            </a:pPr>
            <a:r>
              <a:rPr lang="hu-HU" altLang="hu-HU" sz="2000" dirty="0">
                <a:latin typeface="Arial" panose="020B0604020202020204" pitchFamily="34" charset="0"/>
              </a:rPr>
              <a:t>B) Pontosan 2,0 gramm</a:t>
            </a:r>
          </a:p>
          <a:p>
            <a:pPr lvl="2">
              <a:lnSpc>
                <a:spcPct val="80000"/>
              </a:lnSpc>
            </a:pPr>
            <a:r>
              <a:rPr lang="hu-HU" altLang="hu-HU" sz="2000" dirty="0">
                <a:latin typeface="Arial" panose="020B0604020202020204" pitchFamily="34" charset="0"/>
              </a:rPr>
              <a:t>C) 2,0 és 2,4 gramm között.</a:t>
            </a:r>
          </a:p>
          <a:p>
            <a:pPr lvl="2">
              <a:lnSpc>
                <a:spcPct val="80000"/>
              </a:lnSpc>
            </a:pPr>
            <a:r>
              <a:rPr lang="hu-HU" altLang="hu-HU" sz="2000" dirty="0">
                <a:latin typeface="Arial" panose="020B0604020202020204" pitchFamily="34" charset="0"/>
              </a:rPr>
              <a:t>D) Több mint 2,4 gramm.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400" dirty="0">
                <a:latin typeface="Arial" panose="020B0604020202020204" pitchFamily="34" charset="0"/>
              </a:rPr>
              <a:t>	Helyes válaszok aránya: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400" dirty="0">
                <a:latin typeface="Arial" panose="020B0604020202020204" pitchFamily="34" charset="0"/>
              </a:rPr>
              <a:t>	</a:t>
            </a:r>
            <a:r>
              <a:rPr lang="hu-HU" altLang="hu-HU" sz="2400" dirty="0"/>
              <a:t>OECD-átlag</a:t>
            </a:r>
            <a:r>
              <a:rPr lang="hu-HU" altLang="hu-HU" sz="2400" dirty="0">
                <a:latin typeface="Arial" panose="020B0604020202020204" pitchFamily="34" charset="0"/>
              </a:rPr>
              <a:t> 66,73%; magyar eredmény 71,69%; </a:t>
            </a:r>
            <a:r>
              <a:rPr lang="hu-HU" altLang="hu-HU" sz="2400" dirty="0">
                <a:solidFill>
                  <a:srgbClr val="00B050"/>
                </a:solidFill>
                <a:latin typeface="Arial" panose="020B0604020202020204" pitchFamily="34" charset="0"/>
              </a:rPr>
              <a:t>+4,96%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400" u="sng" dirty="0">
                <a:latin typeface="Arial" panose="020B0604020202020204" pitchFamily="34" charset="0"/>
              </a:rPr>
              <a:t>5. kérdés:</a:t>
            </a:r>
            <a:r>
              <a:rPr lang="hu-HU" altLang="hu-HU" sz="2400" dirty="0">
                <a:latin typeface="Arial" panose="020B0604020202020204" pitchFamily="34" charset="0"/>
              </a:rPr>
              <a:t> A fenti kísérletet végző tanulók egy éjszakára tiszta (desztillált) vízbe is belehelyeztek márványdarabkákat. Magyarázd meg, miért volt szükség a kísérletben erre a lépésre! </a:t>
            </a:r>
            <a:r>
              <a:rPr lang="hu-HU" altLang="hu-HU" sz="2400" dirty="0">
                <a:highlight>
                  <a:srgbClr val="FFFF00"/>
                </a:highlight>
                <a:latin typeface="Arial" panose="020B0604020202020204" pitchFamily="34" charset="0"/>
              </a:rPr>
              <a:t>Helyes válaszok aránya (</a:t>
            </a:r>
            <a:r>
              <a:rPr lang="hu-HU" altLang="hu-HU" sz="2400" dirty="0" err="1">
                <a:highlight>
                  <a:srgbClr val="FFFF00"/>
                </a:highlight>
                <a:latin typeface="Arial" panose="020B0604020202020204" pitchFamily="34" charset="0"/>
              </a:rPr>
              <a:t>t.i</a:t>
            </a:r>
            <a:r>
              <a:rPr lang="hu-HU" altLang="hu-HU" sz="2400" dirty="0">
                <a:highlight>
                  <a:srgbClr val="FFFF00"/>
                </a:highlight>
                <a:latin typeface="Arial" panose="020B0604020202020204" pitchFamily="34" charset="0"/>
              </a:rPr>
              <a:t>. hogy ez kontrollkísérlet): </a:t>
            </a:r>
            <a:r>
              <a:rPr lang="hu-HU" altLang="hu-HU" sz="2400" dirty="0"/>
              <a:t>OECD-átlag</a:t>
            </a:r>
            <a:r>
              <a:rPr lang="hu-HU" altLang="hu-HU" sz="2400" dirty="0">
                <a:latin typeface="Arial" panose="020B0604020202020204" pitchFamily="34" charset="0"/>
              </a:rPr>
              <a:t> </a:t>
            </a:r>
            <a:r>
              <a:rPr lang="hu-HU" altLang="hu-HU" sz="2400" b="1" u="sng" dirty="0"/>
              <a:t>35,57%</a:t>
            </a:r>
            <a:r>
              <a:rPr lang="hu-HU" altLang="hu-HU" sz="2400" b="1" dirty="0"/>
              <a:t>,</a:t>
            </a:r>
            <a:r>
              <a:rPr lang="hu-HU" altLang="hu-HU" sz="2400" dirty="0"/>
              <a:t> </a:t>
            </a:r>
            <a:r>
              <a:rPr lang="hu-HU" altLang="hu-HU" sz="2400" dirty="0">
                <a:latin typeface="Arial" panose="020B0604020202020204" pitchFamily="34" charset="0"/>
              </a:rPr>
              <a:t>magyar eredmény: </a:t>
            </a:r>
            <a:r>
              <a:rPr lang="hu-HU" altLang="hu-HU" sz="2400" b="1" u="sng" dirty="0"/>
              <a:t>27,19%;</a:t>
            </a:r>
            <a:r>
              <a:rPr lang="hu-HU" altLang="hu-HU" sz="2400" b="1" dirty="0"/>
              <a:t> </a:t>
            </a:r>
            <a:r>
              <a:rPr lang="hu-HU" altLang="hu-HU" sz="2400" b="1" dirty="0">
                <a:solidFill>
                  <a:srgbClr val="FF3300"/>
                </a:solidFill>
              </a:rPr>
              <a:t>-8,38%!</a:t>
            </a:r>
            <a:r>
              <a:rPr lang="hu-HU" altLang="hu-HU" sz="2400" b="1" dirty="0">
                <a:solidFill>
                  <a:srgbClr val="FF3300"/>
                </a:solidFill>
                <a:highlight>
                  <a:srgbClr val="FFFF00"/>
                </a:highlight>
              </a:rPr>
              <a:t>→NEM KIELÉGÍTŐ A TUDÁSUK A TERMÉSZETTUDOMÁNYOS VIZSGÁLATOK KORREKT KIVITELEZÉSÉRŐL!</a:t>
            </a:r>
          </a:p>
        </p:txBody>
      </p:sp>
    </p:spTree>
    <p:extLst>
      <p:ext uri="{BB962C8B-B14F-4D97-AF65-F5344CB8AC3E}">
        <p14:creationId xmlns:p14="http://schemas.microsoft.com/office/powerpoint/2010/main" val="217552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hu-HU" sz="2800" b="1" dirty="0"/>
              <a:t>I.2. Kutatásalapú tanítást a magyar iskolákba</a:t>
            </a:r>
            <a:r>
              <a:rPr lang="hu-HU" sz="2800" b="1" dirty="0">
                <a:highlight>
                  <a:srgbClr val="FFFF00"/>
                </a:highlight>
              </a:rPr>
              <a:t>!(?)</a:t>
            </a:r>
            <a:r>
              <a:rPr lang="hu-HU" sz="2800" b="1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87727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/>
              <a:t>„</a:t>
            </a:r>
            <a:r>
              <a:rPr lang="hu-HU" sz="2400" b="1" dirty="0" err="1"/>
              <a:t>Rocard</a:t>
            </a:r>
            <a:r>
              <a:rPr lang="hu-HU" sz="2400" b="1" dirty="0"/>
              <a:t> </a:t>
            </a:r>
            <a:r>
              <a:rPr lang="hu-HU" sz="2400" b="1" dirty="0" err="1"/>
              <a:t>report</a:t>
            </a:r>
            <a:r>
              <a:rPr lang="hu-HU" sz="2400" b="1" dirty="0"/>
              <a:t>” </a:t>
            </a:r>
            <a:r>
              <a:rPr lang="hu-HU" sz="2400" dirty="0"/>
              <a:t>(2007)</a:t>
            </a:r>
            <a:r>
              <a:rPr lang="hu-HU" sz="2400" baseline="30000" dirty="0"/>
              <a:t>1</a:t>
            </a:r>
            <a:r>
              <a:rPr lang="hu-HU" sz="2400" b="1" dirty="0"/>
              <a:t>: </a:t>
            </a:r>
            <a:r>
              <a:rPr lang="hu-HU" altLang="hu-HU" sz="2400" b="1" dirty="0">
                <a:solidFill>
                  <a:srgbClr val="FF0000"/>
                </a:solidFill>
              </a:rPr>
              <a:t>javasolt megoldás </a:t>
            </a:r>
            <a:r>
              <a:rPr lang="hu-HU" altLang="hu-HU" sz="2400" dirty="0"/>
              <a:t>az</a:t>
            </a:r>
            <a:r>
              <a:rPr lang="hu-HU" altLang="hu-HU" sz="2400" b="1" dirty="0">
                <a:solidFill>
                  <a:srgbClr val="FF0000"/>
                </a:solidFill>
              </a:rPr>
              <a:t> </a:t>
            </a:r>
            <a:r>
              <a:rPr lang="hu-HU" altLang="hu-HU" sz="2400" dirty="0"/>
              <a:t>„</a:t>
            </a:r>
            <a:r>
              <a:rPr lang="en-US" altLang="hu-HU" sz="2400" i="1" dirty="0"/>
              <a:t>inquiry based science education</a:t>
            </a:r>
            <a:r>
              <a:rPr lang="hu-HU" altLang="hu-HU" sz="2400" dirty="0"/>
              <a:t>”, IBSE</a:t>
            </a:r>
            <a:r>
              <a:rPr lang="hu-HU" altLang="hu-HU" sz="2400" b="1" dirty="0"/>
              <a:t> – </a:t>
            </a:r>
            <a:r>
              <a:rPr lang="hu-HU" altLang="hu-HU" sz="2400" dirty="0"/>
              <a:t>magyarul: </a:t>
            </a:r>
            <a:r>
              <a:rPr lang="hu-HU" altLang="hu-HU" sz="2400" b="1" dirty="0">
                <a:solidFill>
                  <a:srgbClr val="FF0000"/>
                </a:solidFill>
              </a:rPr>
              <a:t>„kutatásalapú tanulás”</a:t>
            </a:r>
            <a:r>
              <a:rPr lang="hu-HU" altLang="hu-HU" sz="2400" dirty="0"/>
              <a:t>.</a:t>
            </a:r>
          </a:p>
          <a:p>
            <a:pPr>
              <a:spcAft>
                <a:spcPts val="1200"/>
              </a:spcAft>
            </a:pPr>
            <a:r>
              <a:rPr lang="hu-HU" sz="2400" dirty="0"/>
              <a:t>2008: </a:t>
            </a:r>
            <a:r>
              <a:rPr lang="hu-HU" sz="2400" b="1" dirty="0"/>
              <a:t>OKNT </a:t>
            </a:r>
            <a:r>
              <a:rPr lang="hu-HU" sz="2400" b="1" i="1" dirty="0"/>
              <a:t>ad hoc </a:t>
            </a:r>
            <a:r>
              <a:rPr lang="hu-HU" sz="2400" b="1" dirty="0"/>
              <a:t>bizottság </a:t>
            </a:r>
            <a:r>
              <a:rPr lang="hu-HU" sz="2400" dirty="0"/>
              <a:t>a természettudományos oktatásról.</a:t>
            </a:r>
          </a:p>
          <a:p>
            <a:pPr>
              <a:spcAft>
                <a:spcPts val="1200"/>
              </a:spcAft>
            </a:pPr>
            <a:r>
              <a:rPr lang="hu-HU" altLang="hu-HU" sz="2400" b="1" dirty="0"/>
              <a:t>Az Európai Unió 7. keretprogramja (FP7): </a:t>
            </a:r>
            <a:r>
              <a:rPr lang="hu-HU" altLang="hu-HU" sz="2400" b="1" dirty="0">
                <a:solidFill>
                  <a:srgbClr val="FF0000"/>
                </a:solidFill>
              </a:rPr>
              <a:t>Min. 2 millió </a:t>
            </a:r>
            <a:r>
              <a:rPr lang="hu-HU" sz="2400" b="1" dirty="0">
                <a:solidFill>
                  <a:srgbClr val="FF0000"/>
                </a:solidFill>
              </a:rPr>
              <a:t>€ </a:t>
            </a:r>
            <a:r>
              <a:rPr lang="hu-HU" altLang="hu-HU" sz="2400" b="1" dirty="0">
                <a:solidFill>
                  <a:srgbClr val="FF0000"/>
                </a:solidFill>
              </a:rPr>
              <a:t>/projekt a kutatásalapú tanítás terjesztésére</a:t>
            </a:r>
            <a:r>
              <a:rPr lang="hu-HU" altLang="hu-HU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! </a:t>
            </a:r>
            <a:r>
              <a:rPr lang="hu-HU" altLang="hu-HU" sz="2400" dirty="0"/>
              <a:t>(pl. Mind </a:t>
            </a:r>
            <a:r>
              <a:rPr lang="hu-HU" altLang="hu-HU" sz="2400" dirty="0" err="1"/>
              <a:t>the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Gap</a:t>
            </a:r>
            <a:r>
              <a:rPr lang="hu-HU" altLang="hu-HU" sz="2400" dirty="0"/>
              <a:t>, STEAM)</a:t>
            </a:r>
          </a:p>
          <a:p>
            <a:pPr>
              <a:spcAft>
                <a:spcPts val="1200"/>
              </a:spcAft>
            </a:pPr>
            <a:r>
              <a:rPr lang="hu-HU" altLang="hu-HU" sz="2400" b="1" dirty="0"/>
              <a:t>Könyvtárnyi szakirodalom: </a:t>
            </a:r>
            <a:r>
              <a:rPr lang="hu-HU" altLang="hu-HU" sz="2400" b="1" dirty="0">
                <a:solidFill>
                  <a:srgbClr val="FF0000"/>
                </a:solidFill>
              </a:rPr>
              <a:t>Hatékony</a:t>
            </a:r>
            <a:r>
              <a:rPr lang="hu-HU" altLang="hu-HU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?</a:t>
            </a:r>
            <a:r>
              <a:rPr lang="hu-HU" altLang="hu-HU" sz="2400" b="1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endParaRPr lang="hu-HU" altLang="hu-HU" sz="24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2400" b="1" dirty="0"/>
              <a:t>Magyar valóság: </a:t>
            </a:r>
            <a:r>
              <a:rPr lang="hu-HU" sz="2400" b="1" dirty="0">
                <a:solidFill>
                  <a:srgbClr val="FF0000"/>
                </a:solidFill>
              </a:rPr>
              <a:t>Megvalósítható</a:t>
            </a:r>
            <a:r>
              <a:rPr lang="hu-HU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?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(A tanórai és a felkészülési idő-, eszköz-, anyag-, laboráns-, valamint a magyar nyelvű feladatlapok és a módszertani továbbképzések hiánya, tanterv- és tankönyvmizéria…)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000" baseline="30000" dirty="0"/>
              <a:t>1 </a:t>
            </a:r>
            <a:r>
              <a:rPr lang="hu-HU" sz="2000" baseline="30000" dirty="0">
                <a:hlinkClick r:id="rId2"/>
              </a:rPr>
              <a:t>https://ec.europa.eu/research/science-society/document_library/pdf_06/report-rocard-on-science-education_en.pdf</a:t>
            </a:r>
            <a:r>
              <a:rPr lang="hu-HU" sz="2000" baseline="300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altLang="hu-HU" sz="1800" baseline="30000" dirty="0"/>
              <a:t>2 </a:t>
            </a:r>
            <a:r>
              <a:rPr lang="hu-HU" altLang="hu-HU" sz="1800" dirty="0"/>
              <a:t>Pl. </a:t>
            </a:r>
            <a:r>
              <a:rPr lang="en-GB" sz="1800" dirty="0"/>
              <a:t>Kirschner, P. A., </a:t>
            </a:r>
            <a:r>
              <a:rPr lang="en-GB" sz="1800" dirty="0" err="1"/>
              <a:t>Sweller</a:t>
            </a:r>
            <a:r>
              <a:rPr lang="en-GB" sz="1800" dirty="0"/>
              <a:t>, J., Clark, R. E., (2006), Why Minimal Guidance During Instruction Does Not Work: An Analysis of the Failure of Constructivist, Discovery, Problem-Based, Experiential, and Inquiry-Based Teaching, Educational Psychologist, 41(2), 75–86.</a:t>
            </a:r>
            <a:endParaRPr lang="hu-HU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370706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hu-HU" sz="2800" b="1" dirty="0"/>
              <a:t>I.3. Kutatásalapú természettudomány-tanítás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r>
              <a:rPr lang="hu-HU" sz="2400" dirty="0"/>
              <a:t>A vizsgálatok/kísérletek legalább egy részét </a:t>
            </a:r>
            <a:r>
              <a:rPr lang="hu-HU" sz="2400" b="1" dirty="0"/>
              <a:t>a </a:t>
            </a:r>
            <a:r>
              <a:rPr lang="hu-HU" sz="2400" b="1" dirty="0">
                <a:solidFill>
                  <a:srgbClr val="FF0000"/>
                </a:solidFill>
              </a:rPr>
              <a:t>diákok saját maguk tervezik meg, értékelik, megvitatják</a:t>
            </a:r>
            <a:r>
              <a:rPr lang="hu-HU" sz="2400" b="1" dirty="0"/>
              <a:t> </a:t>
            </a:r>
            <a:r>
              <a:rPr lang="hu-HU" sz="2400" dirty="0"/>
              <a:t>azok eredményét.</a:t>
            </a:r>
          </a:p>
          <a:p>
            <a:r>
              <a:rPr lang="hu-HU" sz="2400" b="1" dirty="0"/>
              <a:t>Előnyei </a:t>
            </a:r>
            <a:r>
              <a:rPr lang="hu-HU" sz="2400" dirty="0"/>
              <a:t>(a szakirodalom alapján):</a:t>
            </a:r>
          </a:p>
          <a:p>
            <a:pPr lvl="1"/>
            <a:r>
              <a:rPr lang="hu-HU" sz="2400" dirty="0"/>
              <a:t>Aktív tanulás</a:t>
            </a:r>
          </a:p>
          <a:p>
            <a:pPr lvl="1"/>
            <a:r>
              <a:rPr lang="hu-HU" sz="2400" dirty="0"/>
              <a:t>Elősegíti a fogalmi megértést</a:t>
            </a:r>
          </a:p>
          <a:p>
            <a:pPr lvl="1"/>
            <a:r>
              <a:rPr lang="hu-HU" sz="2400" dirty="0"/>
              <a:t>Fejleszti a magasabb rendű kognitív képességeket</a:t>
            </a:r>
          </a:p>
          <a:p>
            <a:pPr lvl="1"/>
            <a:r>
              <a:rPr lang="hu-HU" sz="2400" dirty="0"/>
              <a:t>Növeli a motivációt</a:t>
            </a:r>
          </a:p>
          <a:p>
            <a:r>
              <a:rPr lang="hu-HU" sz="2400" b="1" dirty="0"/>
              <a:t>Mellékhatásai</a:t>
            </a:r>
            <a:r>
              <a:rPr lang="hu-HU" sz="2400" dirty="0"/>
              <a:t>:</a:t>
            </a:r>
          </a:p>
          <a:p>
            <a:pPr lvl="1"/>
            <a:r>
              <a:rPr lang="hu-HU" sz="2400" dirty="0"/>
              <a:t>Rendezetlen tudást alakíthat ki</a:t>
            </a:r>
          </a:p>
          <a:p>
            <a:pPr lvl="1"/>
            <a:r>
              <a:rPr lang="hu-HU" sz="2400" dirty="0"/>
              <a:t>Túlzott kognitív terhelést okozhat</a:t>
            </a:r>
          </a:p>
          <a:p>
            <a:r>
              <a:rPr lang="hu-HU" sz="2400" b="1" dirty="0"/>
              <a:t>Nehézségei:</a:t>
            </a:r>
            <a:r>
              <a:rPr lang="hu-HU" sz="2400" dirty="0"/>
              <a:t>	</a:t>
            </a:r>
            <a:r>
              <a:rPr lang="hu-HU" sz="2400" dirty="0">
                <a:solidFill>
                  <a:srgbClr val="FF0000"/>
                </a:solidFill>
              </a:rPr>
              <a:t>A tanárok egy része ódzkodik az alkalmazásától!</a:t>
            </a:r>
          </a:p>
          <a:p>
            <a:pPr lvl="1"/>
            <a:r>
              <a:rPr lang="hu-HU" sz="2400" dirty="0"/>
              <a:t>Idő- és felkészülésigényes</a:t>
            </a:r>
          </a:p>
          <a:p>
            <a:pPr lvl="1"/>
            <a:r>
              <a:rPr lang="hu-HU" sz="2400" dirty="0"/>
              <a:t>Kevésbé tervezhető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Sikeres megvalósítása csak lépésről lépésre haladva lehetséges.</a:t>
            </a:r>
          </a:p>
        </p:txBody>
      </p:sp>
      <p:sp>
        <p:nvSpPr>
          <p:cNvPr id="5" name="Jobbra nyíl 4"/>
          <p:cNvSpPr/>
          <p:nvPr/>
        </p:nvSpPr>
        <p:spPr>
          <a:xfrm>
            <a:off x="2123728" y="508518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751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53E253-0623-450D-822D-83EA571E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b="1" dirty="0"/>
              <a:t>I.4. Előzmények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AFA4D80-24C0-42F5-AD17-F4270DF97C87}"/>
              </a:ext>
            </a:extLst>
          </p:cNvPr>
          <p:cNvSpPr/>
          <p:nvPr/>
        </p:nvSpPr>
        <p:spPr>
          <a:xfrm>
            <a:off x="-20538" y="811748"/>
            <a:ext cx="916453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FF0000"/>
                </a:solidFill>
              </a:rPr>
              <a:t>Szakdolgozat</a:t>
            </a:r>
            <a:r>
              <a:rPr lang="hu-HU" sz="2400" dirty="0"/>
              <a:t> (kvalitatív megállapításokkal)</a:t>
            </a:r>
            <a:r>
              <a:rPr lang="hu-HU" sz="2400" baseline="30000" dirty="0"/>
              <a:t>1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FF0000"/>
                </a:solidFill>
              </a:rPr>
              <a:t>OFI tanulmány</a:t>
            </a:r>
            <a:r>
              <a:rPr lang="hu-HU" sz="2400" baseline="30000" dirty="0"/>
              <a:t> 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A Magyar Géniusz Program és a Tehetséghidak Program keretében készült </a:t>
            </a:r>
            <a:r>
              <a:rPr lang="hu-HU" sz="2400" dirty="0">
                <a:solidFill>
                  <a:srgbClr val="FF0000"/>
                </a:solidFill>
              </a:rPr>
              <a:t>feladatlapok</a:t>
            </a:r>
            <a:r>
              <a:rPr lang="hu-HU" sz="2400" baseline="30000" dirty="0"/>
              <a:t>3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FSA: „Kémiai kísérletek az általános iskolákban” című </a:t>
            </a:r>
            <a:r>
              <a:rPr lang="hu-HU" sz="2400" dirty="0">
                <a:solidFill>
                  <a:srgbClr val="FF0000"/>
                </a:solidFill>
              </a:rPr>
              <a:t>digitális jegyzet</a:t>
            </a:r>
            <a:r>
              <a:rPr lang="hu-HU" sz="2400" baseline="30000" dirty="0"/>
              <a:t>4</a:t>
            </a:r>
            <a:r>
              <a:rPr lang="hu-HU" sz="2400" dirty="0"/>
              <a:t> </a:t>
            </a:r>
            <a:endParaRPr lang="hu-HU" sz="2400" baseline="30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FF0000"/>
                </a:solidFill>
              </a:rPr>
              <a:t>Kutatás, óratervek</a:t>
            </a:r>
            <a:r>
              <a:rPr lang="hu-HU" sz="2400" dirty="0"/>
              <a:t>: “ORSZÁGOS KOORDINÁCIÓVAL A PEDAGÓGUSKÉPZÉS MEGÚJÍTÁSÁÉRT” (TÁMOP)</a:t>
            </a:r>
            <a:r>
              <a:rPr lang="hu-HU" sz="2400" baseline="30000" dirty="0"/>
              <a:t>5</a:t>
            </a:r>
          </a:p>
          <a:p>
            <a:pPr>
              <a:defRPr/>
            </a:pPr>
            <a:endParaRPr lang="hu-HU" sz="2400" dirty="0"/>
          </a:p>
          <a:p>
            <a:pPr>
              <a:defRPr/>
            </a:pPr>
            <a:r>
              <a:rPr lang="hu-HU" baseline="30000" dirty="0"/>
              <a:t>1 </a:t>
            </a:r>
            <a:r>
              <a:rPr lang="hu-HU" dirty="0"/>
              <a:t>Rákóczi M.: A természettudományos vizsgálati módszerek elvén alapuló feladatok a kémiaoktatásban (ELTE, Kémiai Intézet, 2010)</a:t>
            </a:r>
          </a:p>
          <a:p>
            <a:pPr>
              <a:defRPr/>
            </a:pPr>
            <a:r>
              <a:rPr lang="hu-HU" baseline="30000" dirty="0"/>
              <a:t>2 </a:t>
            </a:r>
            <a:r>
              <a:rPr lang="hu-HU" dirty="0"/>
              <a:t>Rákóczi M., Szalay L. (2011): A természettudományos vizsgálati módszerek elvén alapuló feladatok a kémiaoktatásban, </a:t>
            </a:r>
            <a:r>
              <a:rPr lang="hu-HU" i="1" dirty="0"/>
              <a:t>in</a:t>
            </a:r>
            <a:r>
              <a:rPr lang="hu-HU" dirty="0"/>
              <a:t>: Bánkúti </a:t>
            </a:r>
            <a:r>
              <a:rPr lang="hu-HU" dirty="0" err="1"/>
              <a:t>Zs</a:t>
            </a:r>
            <a:r>
              <a:rPr lang="hu-HU" dirty="0"/>
              <a:t>., Csorba F. L. szerk., Átmenet a tantárgyak között, A természettudományos oktatás megújításának lehetőségei, Oktatáskutató és Fejlesztő Intézet, Budapest, 81-120.</a:t>
            </a:r>
          </a:p>
          <a:p>
            <a:pPr>
              <a:defRPr/>
            </a:pPr>
            <a:r>
              <a:rPr lang="hu-HU" baseline="30000" dirty="0"/>
              <a:t>3 </a:t>
            </a:r>
            <a:r>
              <a:rPr lang="hu-HU" dirty="0">
                <a:hlinkClick r:id="rId2"/>
              </a:rPr>
              <a:t>http://www.chem.elte.hu/w/modszertani/fellap.html</a:t>
            </a:r>
            <a:r>
              <a:rPr lang="hu-HU" dirty="0"/>
              <a:t> (2019. 10. 10.) </a:t>
            </a:r>
          </a:p>
          <a:p>
            <a:pPr>
              <a:defRPr/>
            </a:pPr>
            <a:r>
              <a:rPr lang="hu-HU" baseline="30000" dirty="0"/>
              <a:t>4</a:t>
            </a:r>
            <a:r>
              <a:rPr lang="hu-HU" dirty="0"/>
              <a:t> Szalay L. (2016): Kísérletterveztető feladatlapok a kémia tanításához, in: Szalay L. szerk., Kémiai kísérletek az általános iskolákban (digitális jegyzet), 3. fejezet, 172-228., </a:t>
            </a:r>
          </a:p>
          <a:p>
            <a:pPr>
              <a:defRPr/>
            </a:pPr>
            <a:r>
              <a:rPr lang="hu-HU" dirty="0"/>
              <a:t>ISBN 978-963-284-733-7; </a:t>
            </a:r>
            <a:r>
              <a:rPr lang="hu-HU" dirty="0">
                <a:hlinkClick r:id="rId3"/>
              </a:rPr>
              <a:t>http://ttomc.elte.hu/publications/84</a:t>
            </a:r>
            <a:r>
              <a:rPr lang="hu-HU" dirty="0"/>
              <a:t> </a:t>
            </a:r>
          </a:p>
          <a:p>
            <a:pPr>
              <a:defRPr/>
            </a:pPr>
            <a:r>
              <a:rPr lang="hu-HU" baseline="30000" dirty="0"/>
              <a:t>5</a:t>
            </a:r>
            <a:r>
              <a:rPr lang="hu-HU" dirty="0"/>
              <a:t> </a:t>
            </a:r>
            <a:r>
              <a:rPr lang="hu-HU" dirty="0">
                <a:hlinkClick r:id="rId4"/>
              </a:rPr>
              <a:t>http://ttomc.elte.hu/</a:t>
            </a:r>
            <a:r>
              <a:rPr lang="hu-HU" dirty="0"/>
              <a:t> (2019. 10. 10.)</a:t>
            </a:r>
          </a:p>
        </p:txBody>
      </p:sp>
    </p:spTree>
    <p:extLst>
      <p:ext uri="{BB962C8B-B14F-4D97-AF65-F5344CB8AC3E}">
        <p14:creationId xmlns:p14="http://schemas.microsoft.com/office/powerpoint/2010/main" val="52688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9555"/>
            <a:ext cx="9143999" cy="1289445"/>
          </a:xfrm>
        </p:spPr>
        <p:txBody>
          <a:bodyPr>
            <a:normAutofit fontScale="90000"/>
          </a:bodyPr>
          <a:lstStyle/>
          <a:p>
            <a:pPr algn="ctr"/>
            <a:r>
              <a:rPr lang="hu-HU" b="0" dirty="0">
                <a:solidFill>
                  <a:srgbClr val="FF0000"/>
                </a:solidFill>
              </a:rPr>
              <a:t>II. A TÁMOP 4.1.2.B.2-13/1-2013-0007 </a:t>
            </a:r>
            <a:r>
              <a:rPr lang="hu-HU" b="0" cap="none" dirty="0">
                <a:solidFill>
                  <a:srgbClr val="FF0000"/>
                </a:solidFill>
              </a:rPr>
              <a:t>projekt</a:t>
            </a:r>
            <a:r>
              <a:rPr lang="hu-HU" b="0" dirty="0">
                <a:solidFill>
                  <a:srgbClr val="FF0000"/>
                </a:solidFill>
              </a:rPr>
              <a:t> 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3341077"/>
            <a:ext cx="7772400" cy="977900"/>
          </a:xfrm>
        </p:spPr>
        <p:txBody>
          <a:bodyPr/>
          <a:lstStyle/>
          <a:p>
            <a:r>
              <a:rPr lang="hu-HU" altLang="hu-HU" dirty="0"/>
              <a:t>„ORSZÁGOS KOORDINÁCIÓVAL A PEDAGÓGUSKÉPZÉS MEGÚJÍTÁSÁÉRT”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8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736B66-F9B3-48C5-AC53-1C1C9F18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1" y="136526"/>
            <a:ext cx="8064499" cy="941284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/>
              <a:t>II.1. Kutatási kérdések és a kutatás körülményei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BCF211-8D1B-4CB1-839E-F0F5B88A6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1" y="1001280"/>
            <a:ext cx="9002405" cy="5856720"/>
          </a:xfrm>
        </p:spPr>
        <p:txBody>
          <a:bodyPr>
            <a:noAutofit/>
          </a:bodyPr>
          <a:lstStyle/>
          <a:p>
            <a:r>
              <a:rPr lang="hu-HU" altLang="hu-HU" sz="2400" dirty="0"/>
              <a:t>Ötlet: Hagyományos tanulókísérletek kutatásalapúvá alakítása – </a:t>
            </a:r>
          </a:p>
          <a:p>
            <a:pPr marL="0" indent="0">
              <a:buNone/>
            </a:pPr>
            <a:r>
              <a:rPr lang="hu-HU" altLang="hu-HU" sz="2400" b="1" dirty="0">
                <a:solidFill>
                  <a:srgbClr val="FF0000"/>
                </a:solidFill>
              </a:rPr>
              <a:t>a kísérletek közül legalább egyet a tanulók csoportjainak kell megtervezni mielőtt elvégeznék, majd megvitatni a tapasztalatokat</a:t>
            </a:r>
            <a:r>
              <a:rPr lang="hu-HU" altLang="hu-HU" sz="2400" dirty="0">
                <a:solidFill>
                  <a:srgbClr val="FF0000"/>
                </a:solidFill>
              </a:rPr>
              <a:t>.</a:t>
            </a:r>
          </a:p>
          <a:p>
            <a:r>
              <a:rPr lang="hu-HU" altLang="hu-HU" sz="2400" dirty="0"/>
              <a:t>Kutatási kérdések:</a:t>
            </a:r>
          </a:p>
          <a:p>
            <a:pPr lvl="1"/>
            <a:r>
              <a:rPr lang="hu-HU" altLang="hu-HU" sz="2400" dirty="0">
                <a:solidFill>
                  <a:srgbClr val="FF0000"/>
                </a:solidFill>
              </a:rPr>
              <a:t>Okoz-e szignifikáns változást a </a:t>
            </a:r>
            <a:r>
              <a:rPr lang="hu-HU" altLang="hu-HU" sz="2400" b="1" dirty="0">
                <a:solidFill>
                  <a:srgbClr val="FF0000"/>
                </a:solidFill>
              </a:rPr>
              <a:t>kísérlettervező képességben mindössze 2 ilyen kísérlettervezés?</a:t>
            </a:r>
          </a:p>
          <a:p>
            <a:pPr lvl="1"/>
            <a:r>
              <a:rPr lang="hu-HU" altLang="hu-HU" sz="2400" dirty="0">
                <a:solidFill>
                  <a:srgbClr val="FF0000"/>
                </a:solidFill>
              </a:rPr>
              <a:t>Okoz-e szignifikáns változást az </a:t>
            </a:r>
            <a:r>
              <a:rPr lang="hu-HU" altLang="hu-HU" sz="2400" b="1" dirty="0">
                <a:solidFill>
                  <a:srgbClr val="FF0000"/>
                </a:solidFill>
              </a:rPr>
              <a:t>alacsonyabb rendű műveletek </a:t>
            </a:r>
            <a:r>
              <a:rPr lang="hu-HU" altLang="hu-HU" sz="2400" dirty="0"/>
              <a:t>(ismeret, megértés, alkalmazás) </a:t>
            </a:r>
            <a:r>
              <a:rPr lang="hu-HU" altLang="hu-HU" sz="2400" b="1" dirty="0">
                <a:solidFill>
                  <a:srgbClr val="FF0000"/>
                </a:solidFill>
              </a:rPr>
              <a:t>megoldási képességében ez a beavatkozás?</a:t>
            </a:r>
          </a:p>
          <a:p>
            <a:r>
              <a:rPr lang="hu-HU" altLang="hu-HU" sz="2400" dirty="0"/>
              <a:t>Rövid beavatkozás: </a:t>
            </a:r>
            <a:r>
              <a:rPr lang="hu-HU" altLang="hu-HU" sz="2400" dirty="0">
                <a:solidFill>
                  <a:srgbClr val="FF0000"/>
                </a:solidFill>
                <a:cs typeface="Arial" panose="020B0604020202020204" pitchFamily="34" charset="0"/>
              </a:rPr>
              <a:t>csak</a:t>
            </a:r>
            <a:r>
              <a:rPr lang="hu-HU" sz="2400" dirty="0">
                <a:solidFill>
                  <a:srgbClr val="FF0000"/>
                </a:solidFill>
                <a:cs typeface="Arial" panose="020B0604020202020204" pitchFamily="34" charset="0"/>
              </a:rPr>
              <a:t> 5 tanítási ó</a:t>
            </a:r>
            <a:r>
              <a:rPr lang="hu-HU" sz="2400" dirty="0">
                <a:solidFill>
                  <a:srgbClr val="C00000"/>
                </a:solidFill>
                <a:cs typeface="Arial" panose="020B0604020202020204" pitchFamily="34" charset="0"/>
              </a:rPr>
              <a:t>ra </a:t>
            </a:r>
            <a:r>
              <a:rPr lang="hu-HU" sz="2400" dirty="0">
                <a:cs typeface="Arial" panose="020B0604020202020204" pitchFamily="34" charset="0"/>
              </a:rPr>
              <a:t>(1. óra előteszt és 5. óra: utóteszt)</a:t>
            </a:r>
          </a:p>
          <a:p>
            <a:pPr>
              <a:defRPr/>
            </a:pPr>
            <a:r>
              <a:rPr lang="en-US" sz="2400" dirty="0">
                <a:cs typeface="Arial" panose="020B0604020202020204" pitchFamily="34" charset="0"/>
              </a:rPr>
              <a:t>201</a:t>
            </a:r>
            <a:r>
              <a:rPr lang="hu-HU" sz="2400" dirty="0">
                <a:cs typeface="Arial" panose="020B0604020202020204" pitchFamily="34" charset="0"/>
              </a:rPr>
              <a:t>4</a:t>
            </a:r>
            <a:r>
              <a:rPr lang="en-US" sz="2400" dirty="0">
                <a:cs typeface="Arial" panose="020B0604020202020204" pitchFamily="34" charset="0"/>
              </a:rPr>
              <a:t>/1</a:t>
            </a:r>
            <a:r>
              <a:rPr lang="hu-HU" sz="2400" dirty="0">
                <a:cs typeface="Arial" panose="020B0604020202020204" pitchFamily="34" charset="0"/>
              </a:rPr>
              <a:t>5. tanév</a:t>
            </a:r>
            <a:endParaRPr lang="hu-HU" sz="2400" dirty="0"/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hu-HU" sz="2400" dirty="0">
                <a:solidFill>
                  <a:srgbClr val="FF0000"/>
                </a:solidFill>
                <a:cs typeface="Arial" panose="020B0604020202020204" pitchFamily="34" charset="0"/>
              </a:rPr>
              <a:t>4-15 éves </a:t>
            </a:r>
            <a:r>
              <a:rPr lang="hu-HU" sz="2400" dirty="0">
                <a:cs typeface="Arial" panose="020B0604020202020204" pitchFamily="34" charset="0"/>
              </a:rPr>
              <a:t>tanulók, </a:t>
            </a:r>
            <a:r>
              <a:rPr lang="en-GB" sz="2400" dirty="0">
                <a:cs typeface="Arial" panose="020B0604020202020204" pitchFamily="34" charset="0"/>
              </a:rPr>
              <a:t>2 </a:t>
            </a:r>
            <a:r>
              <a:rPr lang="hu-HU" sz="2400" dirty="0">
                <a:cs typeface="Arial" panose="020B0604020202020204" pitchFamily="34" charset="0"/>
              </a:rPr>
              <a:t>kémiaóra/hét</a:t>
            </a:r>
            <a:endParaRPr lang="en-GB" sz="24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Arial" panose="020B0604020202020204" pitchFamily="34" charset="0"/>
              </a:rPr>
              <a:t>12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hu-HU" sz="2400" dirty="0">
                <a:cs typeface="Arial" panose="020B0604020202020204" pitchFamily="34" charset="0"/>
              </a:rPr>
              <a:t>iskola, </a:t>
            </a:r>
            <a:r>
              <a:rPr lang="en-GB" sz="2400" dirty="0">
                <a:cs typeface="Arial" panose="020B0604020202020204" pitchFamily="34" charset="0"/>
              </a:rPr>
              <a:t>15 t</a:t>
            </a:r>
            <a:r>
              <a:rPr lang="hu-HU" sz="2400" dirty="0" err="1">
                <a:cs typeface="Arial" panose="020B0604020202020204" pitchFamily="34" charset="0"/>
              </a:rPr>
              <a:t>anár</a:t>
            </a:r>
            <a:r>
              <a:rPr lang="hu-HU" sz="2400" dirty="0">
                <a:cs typeface="Arial" panose="020B0604020202020204" pitchFamily="34" charset="0"/>
              </a:rPr>
              <a:t>, </a:t>
            </a:r>
            <a:r>
              <a:rPr lang="en-GB" sz="2400" dirty="0">
                <a:cs typeface="Arial" panose="020B0604020202020204" pitchFamily="34" charset="0"/>
              </a:rPr>
              <a:t>31 </a:t>
            </a:r>
            <a:r>
              <a:rPr lang="hu-HU" sz="2400" dirty="0">
                <a:cs typeface="Arial" panose="020B0604020202020204" pitchFamily="34" charset="0"/>
              </a:rPr>
              <a:t>csoport, </a:t>
            </a:r>
            <a:r>
              <a:rPr lang="hu-HU" sz="2400" dirty="0">
                <a:solidFill>
                  <a:srgbClr val="FF0000"/>
                </a:solidFill>
                <a:cs typeface="Arial" panose="020B0604020202020204" pitchFamily="34" charset="0"/>
              </a:rPr>
              <a:t>660 tanuló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734B321-4F01-4027-BBB0-B41F73FD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08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2424</Words>
  <Application>Microsoft Office PowerPoint</Application>
  <PresentationFormat>Diavetítés a képernyőre (4:3 oldalarány)</PresentationFormat>
  <Paragraphs>417</Paragraphs>
  <Slides>33</Slides>
  <Notes>1</Notes>
  <HiddenSlides>2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Office-téma</vt:lpstr>
      <vt:lpstr>Az MTA-ELTE Kutatásalapú Kémiatanítás Kutatócsoport munkájának bemutatása I.</vt:lpstr>
      <vt:lpstr>Tartalom</vt:lpstr>
      <vt:lpstr>I. A kutatásalapú tanítás </vt:lpstr>
      <vt:lpstr>I.1. A „PISA sokk”</vt:lpstr>
      <vt:lpstr>I.2. Kutatásalapú tanítást a magyar iskolákba!(?) </vt:lpstr>
      <vt:lpstr>I.3. Kutatásalapú természettudomány-tanítás </vt:lpstr>
      <vt:lpstr>I.4. Előzmények</vt:lpstr>
      <vt:lpstr>II. A TÁMOP 4.1.2.B.2-13/1-2013-0007 projekt </vt:lpstr>
      <vt:lpstr>II.1. Kutatási kérdések és a kutatás körülményei </vt:lpstr>
      <vt:lpstr>3.3 kutatási módszer –  a modell</vt:lpstr>
      <vt:lpstr>II. 3. Eredmények</vt:lpstr>
      <vt:lpstr>III. Az MTA-ELTE Kutatásalapú Kémiatanítás Kutatócsoport munkájának keretei </vt:lpstr>
      <vt:lpstr>III.1. MTA Szakmódszertani pályázat 20161 Az MTA Tantárgypedagógiai Kutatási Programja „Megvalósítható kutatásalapú kémiatanulás” projekt2</vt:lpstr>
      <vt:lpstr>III.2. A kutatócsoport és a kutatási módszer </vt:lpstr>
      <vt:lpstr>III.3. A minta</vt:lpstr>
      <vt:lpstr>3.3 kutatási módszer –  a modell</vt:lpstr>
      <vt:lpstr>IV. Az eredmények értékelésének dilemmái</vt:lpstr>
      <vt:lpstr>IV.1. Az eredmények statisztikai értékelése</vt:lpstr>
      <vt:lpstr>PowerPoint-bemutató</vt:lpstr>
      <vt:lpstr>PowerPoint-bemutató</vt:lpstr>
      <vt:lpstr>V. A 7. osztályos eredmények</vt:lpstr>
      <vt:lpstr>V.1. A teljes teszten elért eredmények</vt:lpstr>
      <vt:lpstr>Éta négyzet és parciális Éta négyzet (A hatás variancia és a hatás variancia + a többi variancia hányadosa.)</vt:lpstr>
      <vt:lpstr>V.2. Az alteszteken elért eredmények</vt:lpstr>
      <vt:lpstr>V.3. Szignifikáns paraméterhatások (PES)</vt:lpstr>
      <vt:lpstr>V.4. Következtetések és feltételezések</vt:lpstr>
      <vt:lpstr>VI. A módosított kutatási modell  és előzetes eredményei</vt:lpstr>
      <vt:lpstr>VI.1. „Újratervezés”…</vt:lpstr>
      <vt:lpstr>3.3 kutatási módszer –  a modell</vt:lpstr>
      <vt:lpstr>VI.3. A 8. és a 9. osztály eredményei</vt:lpstr>
      <vt:lpstr>VI.4. Eddigi konklúzió és további kérdések… </vt:lpstr>
      <vt:lpstr>Az elődás elkészítését a Magyar Tudományos Akadémia Tantárgypedagógiai Kutatási Programja támogatta.  MTA-ELTE Kutatásalapú Kémiatanítás Kutatócsoport  „Megvalósítható kutatásalapú kémiatanítás” projekt  Honlap: http://ttomc.elte.hu/publications/90  Email: luca@caesar.elte.hu</vt:lpstr>
      <vt:lpstr>Köszönöm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Kutatásalapú kémiatanítás:  Egy longitudinális vizsgálat első évének eredményei</dc:title>
  <dc:creator>Dr. Tóth Zoltán</dc:creator>
  <cp:lastModifiedBy>Szalay Luca</cp:lastModifiedBy>
  <cp:revision>193</cp:revision>
  <dcterms:created xsi:type="dcterms:W3CDTF">2017-11-07T13:28:48Z</dcterms:created>
  <dcterms:modified xsi:type="dcterms:W3CDTF">2019-10-15T04:41:34Z</dcterms:modified>
</cp:coreProperties>
</file>