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5" r:id="rId10"/>
    <p:sldId id="266" r:id="rId11"/>
    <p:sldId id="267" r:id="rId12"/>
    <p:sldId id="27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090BF-EBD4-4551-B0F6-DC1301735452}" type="datetimeFigureOut">
              <a:rPr lang="hu-HU" smtClean="0"/>
              <a:t>2019.07.02.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0E95F3-D0D7-4AB0-B298-60B4306048D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04779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A kutatás 2016 szeptemberében indult, és 4 tanévet ölel fel, most van a félidő.</a:t>
            </a:r>
          </a:p>
          <a:p>
            <a:r>
              <a:rPr lang="hu-HU" dirty="0"/>
              <a:t>Induláskor egy előteszttel kezdtünk, majd minden évben 6 kísérletes órát terveztünk, melyekhez tanulói feladatlapokat és tanári útmutatókat készítettünk, illetve készítünk.</a:t>
            </a:r>
          </a:p>
          <a:p>
            <a:r>
              <a:rPr lang="hu-HU" dirty="0"/>
              <a:t>Minden tanév végén van egy utóteszt, melyen a tanulók kísérlettervező képességét, az adott évben tanult kémia tananyaghoz köthető tudását és attitűdjét mérjük.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27A520-BE4C-40B8-A4C3-B0BEE393F03F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73191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A minta 7. osztályos gyerekekből állt, akik idén már a nyolcadik osztályt fejezték be. A kutatás 4 éves, mert ennyi ideig tart a kémia kötelező oktatása (7. – 10. évfolyamon), és azért, hogy az ne törjön meg az iskolaváltással, kizárólag 6 illetve 8 évfolyamos gimnáziumok tanárait kértük fel a csoportok, osztályok vezetésére.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27A520-BE4C-40B8-A4C3-B0BEE393F03F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758241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Itt látható a kutatási modell. A minta háromféle csoportra lett osztva random módon. Az </a:t>
            </a:r>
            <a:r>
              <a:rPr lang="hu-HU" b="1" dirty="0"/>
              <a:t>első csoport </a:t>
            </a:r>
            <a:r>
              <a:rPr lang="hu-HU" dirty="0"/>
              <a:t>lett a </a:t>
            </a:r>
            <a:r>
              <a:rPr lang="hu-HU" b="1" dirty="0"/>
              <a:t>kontroll</a:t>
            </a:r>
            <a:r>
              <a:rPr lang="hu-HU" dirty="0"/>
              <a:t> csoport. Az ide tartozó gyerekek kizárólag recept alapján végeznek kísérleteket.</a:t>
            </a:r>
          </a:p>
          <a:p>
            <a:r>
              <a:rPr lang="hu-HU" dirty="0"/>
              <a:t>A második és harmadik csoport abban különböztek egymástól, hogy bár mindkettő kapott kísérlettervező feladatot, a második csoport tanulói azt csak házi feladatként kapták, azaz csak elméletben tervezték azt meg, de végre már nem hajtották. Ehelyett a következő órán részletesen megbeszélték megoldásaikat a tanárral. Ezt a csoportot a továbbiakban Elméleti csoportnak fogom hívni (és E betűvel fogom jelölni). Ezzel szemben a harmadik csoport az órán megtervezte, majd végre is hajtotta a feladatát. Ezt a csoportot Gyakorlati csoportnak fogom hívni (és </a:t>
            </a:r>
            <a:r>
              <a:rPr lang="hu-HU" dirty="0" err="1"/>
              <a:t>Gy</a:t>
            </a:r>
            <a:r>
              <a:rPr lang="hu-HU" dirty="0"/>
              <a:t> betűvel fogom jelölni).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27A520-BE4C-40B8-A4C3-B0BEE393F03F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499699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A </a:t>
            </a:r>
            <a:r>
              <a:rPr lang="hu-HU" b="1" dirty="0"/>
              <a:t>Kontroll</a:t>
            </a:r>
            <a:r>
              <a:rPr lang="hu-HU" dirty="0"/>
              <a:t> csoport szerepe nem változott.</a:t>
            </a:r>
          </a:p>
          <a:p>
            <a:r>
              <a:rPr lang="hu-HU" dirty="0"/>
              <a:t>Ellenben az </a:t>
            </a:r>
            <a:r>
              <a:rPr lang="hu-HU" b="1" dirty="0"/>
              <a:t>Elméleti csoport </a:t>
            </a:r>
            <a:r>
              <a:rPr lang="hu-HU" dirty="0"/>
              <a:t>tagjai már nem kaptak házi feladatot, hanem a kísérletek elvégzése után megtanítottuk nekik, hogy mit miért csináltak úgy, ahogy, tehát elméletben tanulták a kísérlettervezést. Az elnevezés is erre utal, nem pedig arra, hogy előzőleg ne végeztek volna kísérleteket. A receptszerű kísérleteket ők is elvégezték.</a:t>
            </a:r>
          </a:p>
          <a:p>
            <a:r>
              <a:rPr lang="hu-HU" dirty="0"/>
              <a:t>A </a:t>
            </a:r>
            <a:r>
              <a:rPr lang="hu-HU" b="1" dirty="0"/>
              <a:t>Gyakorlati csoportnak </a:t>
            </a:r>
            <a:r>
              <a:rPr lang="hu-HU" dirty="0"/>
              <a:t>pedig a receptszerű kísérletek egy része után, de még a kísérletek megtervezése előtt elmondtuk ugyanezeket az ismereteket.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27A520-BE4C-40B8-A4C3-B0BEE393F03F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76449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AD414-E852-45C1-8CEC-7B360E672FF9}" type="datetimeFigureOut">
              <a:rPr lang="hu-HU" smtClean="0"/>
              <a:t>2019.07.02.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557DBED-02AD-442D-A9AA-D38A2D36154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8124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AD414-E852-45C1-8CEC-7B360E672FF9}" type="datetimeFigureOut">
              <a:rPr lang="hu-HU" smtClean="0"/>
              <a:t>2019.07.02.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557DBED-02AD-442D-A9AA-D38A2D36154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48186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AD414-E852-45C1-8CEC-7B360E672FF9}" type="datetimeFigureOut">
              <a:rPr lang="hu-HU" smtClean="0"/>
              <a:t>2019.07.02.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557DBED-02AD-442D-A9AA-D38A2D36154E}" type="slidenum">
              <a:rPr lang="hu-HU" smtClean="0"/>
              <a:t>‹#›</a:t>
            </a:fld>
            <a:endParaRPr lang="hu-H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0302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AD414-E852-45C1-8CEC-7B360E672FF9}" type="datetimeFigureOut">
              <a:rPr lang="hu-HU" smtClean="0"/>
              <a:t>2019.07.02.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557DBED-02AD-442D-A9AA-D38A2D36154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5740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AD414-E852-45C1-8CEC-7B360E672FF9}" type="datetimeFigureOut">
              <a:rPr lang="hu-HU" smtClean="0"/>
              <a:t>2019.07.02.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557DBED-02AD-442D-A9AA-D38A2D36154E}" type="slidenum">
              <a:rPr lang="hu-HU" smtClean="0"/>
              <a:t>‹#›</a:t>
            </a:fld>
            <a:endParaRPr lang="hu-H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55640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AD414-E852-45C1-8CEC-7B360E672FF9}" type="datetimeFigureOut">
              <a:rPr lang="hu-HU" smtClean="0"/>
              <a:t>2019.07.02.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557DBED-02AD-442D-A9AA-D38A2D36154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531109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AD414-E852-45C1-8CEC-7B360E672FF9}" type="datetimeFigureOut">
              <a:rPr lang="hu-HU" smtClean="0"/>
              <a:t>2019.07.02.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DBED-02AD-442D-A9AA-D38A2D36154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494075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AD414-E852-45C1-8CEC-7B360E672FF9}" type="datetimeFigureOut">
              <a:rPr lang="hu-HU" smtClean="0"/>
              <a:t>2019.07.02.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DBED-02AD-442D-A9AA-D38A2D36154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645314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5994400" y="2286000"/>
            <a:ext cx="58928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5994400" y="3886200"/>
            <a:ext cx="5791200" cy="914400"/>
          </a:xfrm>
        </p:spPr>
        <p:txBody>
          <a:bodyPr wrap="square" anchor="t"/>
          <a:lstStyle>
            <a:lvl1pPr marL="514338" indent="-514338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/>
              <a:t>Click to edit Alcím</a:t>
            </a:r>
          </a:p>
          <a:p>
            <a:pPr lvl="0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2377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AD414-E852-45C1-8CEC-7B360E672FF9}" type="datetimeFigureOut">
              <a:rPr lang="hu-HU" smtClean="0"/>
              <a:t>2019.07.02.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DBED-02AD-442D-A9AA-D38A2D36154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4232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AD414-E852-45C1-8CEC-7B360E672FF9}" type="datetimeFigureOut">
              <a:rPr lang="hu-HU" smtClean="0"/>
              <a:t>2019.07.02.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557DBED-02AD-442D-A9AA-D38A2D36154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4859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AD414-E852-45C1-8CEC-7B360E672FF9}" type="datetimeFigureOut">
              <a:rPr lang="hu-HU" smtClean="0"/>
              <a:t>2019.07.02.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557DBED-02AD-442D-A9AA-D38A2D36154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5328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AD414-E852-45C1-8CEC-7B360E672FF9}" type="datetimeFigureOut">
              <a:rPr lang="hu-HU" smtClean="0"/>
              <a:t>2019.07.02.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557DBED-02AD-442D-A9AA-D38A2D36154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5163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AD414-E852-45C1-8CEC-7B360E672FF9}" type="datetimeFigureOut">
              <a:rPr lang="hu-HU" smtClean="0"/>
              <a:t>2019.07.02.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DBED-02AD-442D-A9AA-D38A2D36154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50554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AD414-E852-45C1-8CEC-7B360E672FF9}" type="datetimeFigureOut">
              <a:rPr lang="hu-HU" smtClean="0"/>
              <a:t>2019.07.02.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DBED-02AD-442D-A9AA-D38A2D36154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490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AD414-E852-45C1-8CEC-7B360E672FF9}" type="datetimeFigureOut">
              <a:rPr lang="hu-HU" smtClean="0"/>
              <a:t>2019.07.02.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DBED-02AD-442D-A9AA-D38A2D36154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05084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AD414-E852-45C1-8CEC-7B360E672FF9}" type="datetimeFigureOut">
              <a:rPr lang="hu-HU" smtClean="0"/>
              <a:t>2019.07.02.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557DBED-02AD-442D-A9AA-D38A2D36154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002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AD414-E852-45C1-8CEC-7B360E672FF9}" type="datetimeFigureOut">
              <a:rPr lang="hu-HU" smtClean="0"/>
              <a:t>2019.07.02.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557DBED-02AD-442D-A9AA-D38A2D36154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23572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593C20E-EE97-4D24-8535-86B5DCEA6E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25031" y="848140"/>
            <a:ext cx="9443761" cy="3332894"/>
          </a:xfrm>
        </p:spPr>
        <p:txBody>
          <a:bodyPr>
            <a:normAutofit fontScale="90000"/>
          </a:bodyPr>
          <a:lstStyle/>
          <a:p>
            <a:r>
              <a:rPr lang="hu-HU" dirty="0"/>
              <a:t>Az aktív tanulás lehetőségeinek megteremtése a kémiaórákon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D14529B6-1668-431C-AB77-5ACB24BCC1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25031" y="4777379"/>
            <a:ext cx="8915399" cy="1126283"/>
          </a:xfrm>
        </p:spPr>
        <p:txBody>
          <a:bodyPr>
            <a:normAutofit/>
          </a:bodyPr>
          <a:lstStyle/>
          <a:p>
            <a:r>
              <a:rPr lang="hu-HU" sz="2400" dirty="0"/>
              <a:t>Kémiatanár-továbbképzés</a:t>
            </a:r>
          </a:p>
          <a:p>
            <a:r>
              <a:rPr lang="hu-HU" sz="2400" dirty="0"/>
              <a:t>Budapest, 2019. július 2-4.</a:t>
            </a:r>
          </a:p>
        </p:txBody>
      </p:sp>
    </p:spTree>
    <p:extLst>
      <p:ext uri="{BB962C8B-B14F-4D97-AF65-F5344CB8AC3E}">
        <p14:creationId xmlns:p14="http://schemas.microsoft.com/office/powerpoint/2010/main" val="2662641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2528" y="315051"/>
            <a:ext cx="10752665" cy="655545"/>
          </a:xfrm>
        </p:spPr>
        <p:txBody>
          <a:bodyPr/>
          <a:lstStyle/>
          <a:p>
            <a:pPr algn="ctr"/>
            <a:r>
              <a:rPr lang="hu-HU" sz="3200" dirty="0">
                <a:latin typeface="Calibri Light" panose="020F0302020204030204" pitchFamily="34" charset="0"/>
              </a:rPr>
              <a:t>1.3. Minta</a:t>
            </a:r>
            <a:endParaRPr lang="en-US" sz="3200" dirty="0">
              <a:latin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7930" y="1053014"/>
            <a:ext cx="10381305" cy="5679089"/>
          </a:xfrm>
        </p:spPr>
        <p:txBody>
          <a:bodyPr>
            <a:noAutofit/>
          </a:bodyPr>
          <a:lstStyle/>
          <a:p>
            <a:r>
              <a:rPr lang="hu-HU" sz="2800" dirty="0">
                <a:latin typeface="Calibri" panose="020F0502020204030204" pitchFamily="34" charset="0"/>
              </a:rPr>
              <a:t>18 gimnázium (6 vagy 8 osztályos) </a:t>
            </a:r>
          </a:p>
          <a:p>
            <a:r>
              <a:rPr lang="hu-HU" sz="2800" dirty="0">
                <a:latin typeface="Calibri" panose="020F0502020204030204" pitchFamily="34" charset="0"/>
              </a:rPr>
              <a:t>31 osztály/tanulói csoport</a:t>
            </a:r>
          </a:p>
          <a:p>
            <a:r>
              <a:rPr lang="hu-HU" sz="2800" dirty="0">
                <a:solidFill>
                  <a:srgbClr val="C00000"/>
                </a:solidFill>
                <a:latin typeface="Calibri" panose="020F0502020204030204" pitchFamily="34" charset="0"/>
              </a:rPr>
              <a:t>883 hetedik osztályos tanuló (12-13 évesek)</a:t>
            </a:r>
          </a:p>
          <a:p>
            <a:r>
              <a:rPr lang="hu-HU" sz="2800" dirty="0">
                <a:latin typeface="Calibri" panose="020F0502020204030204" pitchFamily="34" charset="0"/>
              </a:rPr>
              <a:t>A tanulók véletlenszerűen szétválogatva 3 csoportra:</a:t>
            </a:r>
          </a:p>
          <a:p>
            <a:pPr lvl="1"/>
            <a:r>
              <a:rPr lang="hu-HU" sz="2800" dirty="0">
                <a:latin typeface="Calibri" panose="020F0502020204030204" pitchFamily="34" charset="0"/>
              </a:rPr>
              <a:t>1. csoport: </a:t>
            </a:r>
            <a:r>
              <a:rPr lang="hu-HU" sz="2800" dirty="0">
                <a:solidFill>
                  <a:srgbClr val="C00000"/>
                </a:solidFill>
                <a:latin typeface="Calibri" panose="020F0502020204030204" pitchFamily="34" charset="0"/>
              </a:rPr>
              <a:t>recept alapján </a:t>
            </a:r>
            <a:r>
              <a:rPr lang="hu-HU" sz="2800" dirty="0">
                <a:latin typeface="Calibri" panose="020F0502020204030204" pitchFamily="34" charset="0"/>
              </a:rPr>
              <a:t>végez kísérleteket (</a:t>
            </a:r>
            <a:r>
              <a:rPr lang="hu-HU" sz="2800" dirty="0">
                <a:solidFill>
                  <a:srgbClr val="C00000"/>
                </a:solidFill>
                <a:latin typeface="Calibri" panose="020F0502020204030204" pitchFamily="34" charset="0"/>
              </a:rPr>
              <a:t>kontroll</a:t>
            </a:r>
            <a:r>
              <a:rPr lang="hu-HU" sz="2800" dirty="0">
                <a:latin typeface="Calibri" panose="020F0502020204030204" pitchFamily="34" charset="0"/>
              </a:rPr>
              <a:t>)</a:t>
            </a:r>
          </a:p>
          <a:p>
            <a:pPr lvl="1"/>
            <a:r>
              <a:rPr lang="hu-HU" sz="2800" dirty="0">
                <a:latin typeface="Calibri" panose="020F0502020204030204" pitchFamily="34" charset="0"/>
              </a:rPr>
              <a:t>2. csoport: </a:t>
            </a:r>
            <a:r>
              <a:rPr lang="hu-HU" sz="2800" dirty="0">
                <a:solidFill>
                  <a:srgbClr val="C00000"/>
                </a:solidFill>
                <a:latin typeface="Calibri" panose="020F0502020204030204" pitchFamily="34" charset="0"/>
              </a:rPr>
              <a:t>recept alapján </a:t>
            </a:r>
            <a:r>
              <a:rPr lang="hu-HU" sz="2800" dirty="0">
                <a:latin typeface="Calibri" panose="020F0502020204030204" pitchFamily="34" charset="0"/>
              </a:rPr>
              <a:t>végez kísérleteket + </a:t>
            </a:r>
            <a:r>
              <a:rPr lang="hu-HU" sz="2800" dirty="0">
                <a:solidFill>
                  <a:srgbClr val="C00000"/>
                </a:solidFill>
                <a:latin typeface="Calibri" panose="020F0502020204030204" pitchFamily="34" charset="0"/>
              </a:rPr>
              <a:t>elméletben tervez/tanulja a kísérlettervezést a kísérletek után</a:t>
            </a:r>
          </a:p>
          <a:p>
            <a:pPr lvl="1"/>
            <a:r>
              <a:rPr lang="hu-HU" sz="2800" dirty="0">
                <a:latin typeface="Calibri" panose="020F0502020204030204" pitchFamily="34" charset="0"/>
              </a:rPr>
              <a:t>3. csoport: </a:t>
            </a:r>
            <a:r>
              <a:rPr lang="hu-HU" sz="2800" dirty="0">
                <a:solidFill>
                  <a:srgbClr val="C00000"/>
                </a:solidFill>
                <a:latin typeface="Calibri" panose="020F0502020204030204" pitchFamily="34" charset="0"/>
              </a:rPr>
              <a:t>tanulja a kísérlettervezést,</a:t>
            </a:r>
            <a:r>
              <a:rPr lang="hu-HU" sz="2800" dirty="0">
                <a:latin typeface="Calibri" panose="020F0502020204030204" pitchFamily="34" charset="0"/>
              </a:rPr>
              <a:t> </a:t>
            </a:r>
            <a:r>
              <a:rPr lang="hu-HU" sz="2800" b="1" dirty="0">
                <a:solidFill>
                  <a:srgbClr val="C00000"/>
                </a:solidFill>
                <a:latin typeface="Calibri" panose="020F0502020204030204" pitchFamily="34" charset="0"/>
              </a:rPr>
              <a:t>megtervezi és el is végzi </a:t>
            </a:r>
            <a:r>
              <a:rPr lang="hu-HU" sz="2800" dirty="0">
                <a:latin typeface="Calibri" panose="020F0502020204030204" pitchFamily="34" charset="0"/>
              </a:rPr>
              <a:t>ugyanazokat a kísérleteket</a:t>
            </a:r>
          </a:p>
          <a:p>
            <a:r>
              <a:rPr lang="hu-HU" sz="2800" dirty="0">
                <a:latin typeface="Calibri" panose="020F0502020204030204" pitchFamily="34" charset="0"/>
              </a:rPr>
              <a:t>Az első </a:t>
            </a:r>
            <a:r>
              <a:rPr lang="hu-HU" sz="2800" dirty="0">
                <a:solidFill>
                  <a:srgbClr val="C00000"/>
                </a:solidFill>
                <a:latin typeface="Calibri" panose="020F0502020204030204" pitchFamily="34" charset="0"/>
              </a:rPr>
              <a:t>utótesztet 853, a másodikat 812, </a:t>
            </a:r>
            <a:r>
              <a:rPr lang="hu-HU" sz="2800">
                <a:solidFill>
                  <a:srgbClr val="C00000"/>
                </a:solidFill>
                <a:latin typeface="Calibri" panose="020F0502020204030204" pitchFamily="34" charset="0"/>
              </a:rPr>
              <a:t>a harmadikat 724 </a:t>
            </a:r>
            <a:r>
              <a:rPr lang="hu-HU" sz="2800" dirty="0">
                <a:solidFill>
                  <a:srgbClr val="C00000"/>
                </a:solidFill>
                <a:latin typeface="Calibri" panose="020F0502020204030204" pitchFamily="34" charset="0"/>
              </a:rPr>
              <a:t>tanuló </a:t>
            </a:r>
            <a:r>
              <a:rPr lang="hu-HU" sz="2800" dirty="0">
                <a:latin typeface="Calibri" panose="020F0502020204030204" pitchFamily="34" charset="0"/>
              </a:rPr>
              <a:t>oldotta meg</a:t>
            </a:r>
          </a:p>
        </p:txBody>
      </p:sp>
    </p:spTree>
    <p:extLst>
      <p:ext uri="{BB962C8B-B14F-4D97-AF65-F5344CB8AC3E}">
        <p14:creationId xmlns:p14="http://schemas.microsoft.com/office/powerpoint/2010/main" val="3417485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91544" y="157200"/>
            <a:ext cx="7920880" cy="926976"/>
          </a:xfrm>
        </p:spPr>
        <p:txBody>
          <a:bodyPr/>
          <a:lstStyle/>
          <a:p>
            <a:r>
              <a:rPr lang="hu-HU" sz="2800" dirty="0"/>
              <a:t>3.3 kutatási módszer </a:t>
            </a:r>
            <a:r>
              <a:rPr lang="hu-HU" sz="28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hu-HU" sz="2800" dirty="0"/>
              <a:t>  a modell</a:t>
            </a:r>
          </a:p>
        </p:txBody>
      </p:sp>
      <p:sp>
        <p:nvSpPr>
          <p:cNvPr id="3" name="Lekerekített téglalap 2"/>
          <p:cNvSpPr/>
          <p:nvPr/>
        </p:nvSpPr>
        <p:spPr>
          <a:xfrm>
            <a:off x="909429" y="556169"/>
            <a:ext cx="4801164" cy="26601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1867" dirty="0">
                <a:latin typeface="Arial" panose="020B0604020202020204" pitchFamily="34" charset="0"/>
                <a:cs typeface="Arial" panose="020B0604020202020204" pitchFamily="34" charset="0"/>
              </a:rPr>
              <a:t>6 db, tanulókísérleteket tartalmazó feladatlap elkészítése (6 tanórára),</a:t>
            </a:r>
          </a:p>
          <a:p>
            <a:r>
              <a:rPr lang="hu-HU" sz="1867" u="sng" dirty="0">
                <a:latin typeface="Arial" panose="020B0604020202020204" pitchFamily="34" charset="0"/>
                <a:cs typeface="Arial" panose="020B0604020202020204" pitchFamily="34" charset="0"/>
              </a:rPr>
              <a:t>3 változatban:</a:t>
            </a:r>
          </a:p>
          <a:p>
            <a:r>
              <a:rPr lang="hu-HU" sz="1867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hu-HU" sz="1867" dirty="0">
                <a:latin typeface="Arial" panose="020B0604020202020204" pitchFamily="34" charset="0"/>
                <a:cs typeface="Arial" panose="020B0604020202020204" pitchFamily="34" charset="0"/>
              </a:rPr>
              <a:t> típus: </a:t>
            </a:r>
            <a:r>
              <a:rPr lang="hu-HU" sz="1867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csak receptszerű </a:t>
            </a:r>
            <a:r>
              <a:rPr lang="hu-HU" sz="1867" dirty="0">
                <a:latin typeface="Arial" panose="020B0604020202020204" pitchFamily="34" charset="0"/>
                <a:cs typeface="Arial" panose="020B0604020202020204" pitchFamily="34" charset="0"/>
              </a:rPr>
              <a:t>kísérletek</a:t>
            </a:r>
          </a:p>
          <a:p>
            <a:r>
              <a:rPr lang="hu-HU" sz="1867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hu-HU" sz="1867" dirty="0">
                <a:latin typeface="Arial" panose="020B0604020202020204" pitchFamily="34" charset="0"/>
                <a:cs typeface="Arial" panose="020B0604020202020204" pitchFamily="34" charset="0"/>
              </a:rPr>
              <a:t> típus: receptszerű kísérletek + </a:t>
            </a:r>
            <a:r>
              <a:rPr lang="hu-HU" sz="1867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elméleti kísérlettervezés</a:t>
            </a:r>
          </a:p>
          <a:p>
            <a:r>
              <a:rPr lang="hu-HU" sz="1867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hu-HU" sz="1867" dirty="0">
                <a:latin typeface="Arial" panose="020B0604020202020204" pitchFamily="34" charset="0"/>
                <a:cs typeface="Arial" panose="020B0604020202020204" pitchFamily="34" charset="0"/>
              </a:rPr>
              <a:t> típus: </a:t>
            </a:r>
            <a:r>
              <a:rPr lang="hu-HU" sz="1867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kísérlettervezés a gyakorlatban</a:t>
            </a:r>
          </a:p>
        </p:txBody>
      </p:sp>
      <p:sp>
        <p:nvSpPr>
          <p:cNvPr id="8" name="Lekerekített téglalap 7"/>
          <p:cNvSpPr/>
          <p:nvPr/>
        </p:nvSpPr>
        <p:spPr>
          <a:xfrm>
            <a:off x="1044101" y="3315642"/>
            <a:ext cx="2136507" cy="9832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 minta </a:t>
            </a:r>
          </a:p>
          <a:p>
            <a:pPr algn="ctr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kiválasztása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Lekerekített téglalap 8"/>
          <p:cNvSpPr/>
          <p:nvPr/>
        </p:nvSpPr>
        <p:spPr>
          <a:xfrm>
            <a:off x="1046013" y="4722522"/>
            <a:ext cx="1992489" cy="7211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Adatgyűjtés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Lekerekített téglalap 41"/>
          <p:cNvSpPr/>
          <p:nvPr/>
        </p:nvSpPr>
        <p:spPr>
          <a:xfrm>
            <a:off x="5543708" y="4646184"/>
            <a:ext cx="966273" cy="753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Elő-teszt</a:t>
            </a:r>
          </a:p>
        </p:txBody>
      </p:sp>
      <p:sp>
        <p:nvSpPr>
          <p:cNvPr id="43" name="Lekerekített téglalap 42"/>
          <p:cNvSpPr/>
          <p:nvPr/>
        </p:nvSpPr>
        <p:spPr>
          <a:xfrm>
            <a:off x="6828299" y="4533410"/>
            <a:ext cx="3508128" cy="9789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tanóra, </a:t>
            </a:r>
            <a:r>
              <a:rPr lang="hu-H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receptszerű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kísérletek + </a:t>
            </a:r>
            <a:r>
              <a:rPr lang="hu-H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elméleti kísérlettervezés</a:t>
            </a:r>
            <a:endParaRPr lang="en-GB" sz="2000" u="sng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Lekerekített téglalap 43"/>
          <p:cNvSpPr/>
          <p:nvPr/>
        </p:nvSpPr>
        <p:spPr>
          <a:xfrm>
            <a:off x="3433050" y="3311123"/>
            <a:ext cx="1764505" cy="10346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(K)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típusú feladatlapot végző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csop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Lekerekített téglalap 44"/>
          <p:cNvSpPr/>
          <p:nvPr/>
        </p:nvSpPr>
        <p:spPr>
          <a:xfrm>
            <a:off x="3433050" y="4488663"/>
            <a:ext cx="1716109" cy="10684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(E)</a:t>
            </a:r>
            <a:r>
              <a:rPr lang="hu-HU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típusú feladatlapot végző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csop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Lekerekített téglalap 45"/>
          <p:cNvSpPr/>
          <p:nvPr/>
        </p:nvSpPr>
        <p:spPr>
          <a:xfrm>
            <a:off x="10654747" y="4657962"/>
            <a:ext cx="927652" cy="7154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Utó-teszt</a:t>
            </a:r>
          </a:p>
        </p:txBody>
      </p:sp>
      <p:sp>
        <p:nvSpPr>
          <p:cNvPr id="47" name="Lekerekített téglalap 46"/>
          <p:cNvSpPr/>
          <p:nvPr/>
        </p:nvSpPr>
        <p:spPr>
          <a:xfrm>
            <a:off x="10654749" y="3458910"/>
            <a:ext cx="927652" cy="7127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Utó-teszt</a:t>
            </a:r>
          </a:p>
        </p:txBody>
      </p:sp>
      <p:sp>
        <p:nvSpPr>
          <p:cNvPr id="48" name="Lekerekített téglalap 47"/>
          <p:cNvSpPr/>
          <p:nvPr/>
        </p:nvSpPr>
        <p:spPr>
          <a:xfrm>
            <a:off x="6841817" y="3323664"/>
            <a:ext cx="3508128" cy="9832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tanóra, </a:t>
            </a:r>
            <a:r>
              <a:rPr lang="hu-H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csak receptszerű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kísérletek („kontroll”)</a:t>
            </a:r>
            <a:endParaRPr lang="en-GB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Lekerekített téglalap 48"/>
          <p:cNvSpPr/>
          <p:nvPr/>
        </p:nvSpPr>
        <p:spPr>
          <a:xfrm>
            <a:off x="5545813" y="3458912"/>
            <a:ext cx="947753" cy="7127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Elő-teszt</a:t>
            </a:r>
          </a:p>
        </p:txBody>
      </p:sp>
      <p:sp>
        <p:nvSpPr>
          <p:cNvPr id="50" name="Lekerekített téglalap 49"/>
          <p:cNvSpPr/>
          <p:nvPr/>
        </p:nvSpPr>
        <p:spPr>
          <a:xfrm>
            <a:off x="6135755" y="1679521"/>
            <a:ext cx="5988224" cy="9871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Az eredmények elemzése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9" name="Egyenes összekötő nyíllal 98"/>
          <p:cNvCxnSpPr>
            <a:cxnSpLocks/>
          </p:cNvCxnSpPr>
          <p:nvPr/>
        </p:nvCxnSpPr>
        <p:spPr>
          <a:xfrm>
            <a:off x="1954399" y="4295442"/>
            <a:ext cx="9644" cy="4349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gyenes összekötő nyíllal 100"/>
          <p:cNvCxnSpPr>
            <a:cxnSpLocks/>
            <a:stCxn id="9" idx="3"/>
            <a:endCxn id="44" idx="1"/>
          </p:cNvCxnSpPr>
          <p:nvPr/>
        </p:nvCxnSpPr>
        <p:spPr>
          <a:xfrm flipV="1">
            <a:off x="3038502" y="3828434"/>
            <a:ext cx="394548" cy="12546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zövegdoboz 3">
            <a:extLst>
              <a:ext uri="{FF2B5EF4-FFF2-40B4-BE49-F238E27FC236}">
                <a16:creationId xmlns:a16="http://schemas.microsoft.com/office/drawing/2014/main" id="{B4E654DE-8874-4BA2-BF77-1EE445B3E77F}"/>
              </a:ext>
            </a:extLst>
          </p:cNvPr>
          <p:cNvSpPr txBox="1"/>
          <p:nvPr/>
        </p:nvSpPr>
        <p:spPr>
          <a:xfrm>
            <a:off x="747722" y="23641"/>
            <a:ext cx="116089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</a:rPr>
              <a:t>2. Kutatási modell a </a:t>
            </a:r>
            <a:r>
              <a:rPr lang="hu-HU" sz="3200" b="1" dirty="0">
                <a:solidFill>
                  <a:srgbClr val="FF0000"/>
                </a:solidFill>
                <a:latin typeface="Calibri Light" panose="020F0302020204030204" pitchFamily="34" charset="0"/>
              </a:rPr>
              <a:t>2016/2017. </a:t>
            </a:r>
            <a:r>
              <a:rPr lang="hu-HU" sz="3200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</a:rPr>
              <a:t>tanévben</a:t>
            </a:r>
          </a:p>
        </p:txBody>
      </p:sp>
      <p:sp>
        <p:nvSpPr>
          <p:cNvPr id="54" name="Téglalap: lekerekített 53">
            <a:extLst>
              <a:ext uri="{FF2B5EF4-FFF2-40B4-BE49-F238E27FC236}">
                <a16:creationId xmlns:a16="http://schemas.microsoft.com/office/drawing/2014/main" id="{56213ED2-26F7-4F8A-8961-FB7D80ADB199}"/>
              </a:ext>
            </a:extLst>
          </p:cNvPr>
          <p:cNvSpPr/>
          <p:nvPr/>
        </p:nvSpPr>
        <p:spPr>
          <a:xfrm>
            <a:off x="3415931" y="5654165"/>
            <a:ext cx="1781628" cy="10249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9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(</a:t>
            </a:r>
            <a:r>
              <a:rPr lang="hu-HU" sz="1900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Gy</a:t>
            </a:r>
            <a:r>
              <a:rPr lang="hu-HU" sz="19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hu-HU" sz="19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900" dirty="0">
                <a:latin typeface="Arial" panose="020B0604020202020204" pitchFamily="34" charset="0"/>
                <a:cs typeface="Arial" panose="020B0604020202020204" pitchFamily="34" charset="0"/>
              </a:rPr>
              <a:t>típusú feladatlapot végző </a:t>
            </a:r>
            <a:r>
              <a:rPr lang="hu-HU" sz="1900" dirty="0" err="1">
                <a:latin typeface="Arial" panose="020B0604020202020204" pitchFamily="34" charset="0"/>
                <a:cs typeface="Arial" panose="020B0604020202020204" pitchFamily="34" charset="0"/>
              </a:rPr>
              <a:t>csop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Téglalap: lekerekített 139">
            <a:extLst>
              <a:ext uri="{FF2B5EF4-FFF2-40B4-BE49-F238E27FC236}">
                <a16:creationId xmlns:a16="http://schemas.microsoft.com/office/drawing/2014/main" id="{61B7222E-3AE2-488A-B4FB-333685A4CAC1}"/>
              </a:ext>
            </a:extLst>
          </p:cNvPr>
          <p:cNvSpPr/>
          <p:nvPr/>
        </p:nvSpPr>
        <p:spPr>
          <a:xfrm>
            <a:off x="5543708" y="5815120"/>
            <a:ext cx="966273" cy="7030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Elő-teszt</a:t>
            </a:r>
          </a:p>
        </p:txBody>
      </p:sp>
      <p:sp>
        <p:nvSpPr>
          <p:cNvPr id="150" name="Téglalap: lekerekített 149">
            <a:extLst>
              <a:ext uri="{FF2B5EF4-FFF2-40B4-BE49-F238E27FC236}">
                <a16:creationId xmlns:a16="http://schemas.microsoft.com/office/drawing/2014/main" id="{E1D9C432-2041-4105-924F-DFAB4A31A7FC}"/>
              </a:ext>
            </a:extLst>
          </p:cNvPr>
          <p:cNvSpPr/>
          <p:nvPr/>
        </p:nvSpPr>
        <p:spPr>
          <a:xfrm>
            <a:off x="6828301" y="5683204"/>
            <a:ext cx="3508127" cy="9668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867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sz="18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867" dirty="0">
                <a:latin typeface="Arial" panose="020B0604020202020204" pitchFamily="34" charset="0"/>
                <a:cs typeface="Arial" panose="020B0604020202020204" pitchFamily="34" charset="0"/>
              </a:rPr>
              <a:t>tanóra, </a:t>
            </a:r>
            <a:r>
              <a:rPr lang="hu-HU" sz="1867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kísérlettervezés a gyakorlatban</a:t>
            </a:r>
          </a:p>
        </p:txBody>
      </p:sp>
      <p:sp>
        <p:nvSpPr>
          <p:cNvPr id="151" name="Téglalap: lekerekített 150">
            <a:extLst>
              <a:ext uri="{FF2B5EF4-FFF2-40B4-BE49-F238E27FC236}">
                <a16:creationId xmlns:a16="http://schemas.microsoft.com/office/drawing/2014/main" id="{A48ABCB3-3FAC-4A33-BD4B-04520C49E1A2}"/>
              </a:ext>
            </a:extLst>
          </p:cNvPr>
          <p:cNvSpPr/>
          <p:nvPr/>
        </p:nvSpPr>
        <p:spPr>
          <a:xfrm>
            <a:off x="10654749" y="5811359"/>
            <a:ext cx="927655" cy="7030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867" dirty="0">
                <a:latin typeface="Arial" panose="020B0604020202020204" pitchFamily="34" charset="0"/>
                <a:cs typeface="Arial" panose="020B0604020202020204" pitchFamily="34" charset="0"/>
              </a:rPr>
              <a:t>Utó-teszt</a:t>
            </a:r>
          </a:p>
        </p:txBody>
      </p:sp>
      <p:cxnSp>
        <p:nvCxnSpPr>
          <p:cNvPr id="155" name="Egyenes összekötő nyíllal 154">
            <a:extLst>
              <a:ext uri="{FF2B5EF4-FFF2-40B4-BE49-F238E27FC236}">
                <a16:creationId xmlns:a16="http://schemas.microsoft.com/office/drawing/2014/main" id="{DAA7F1A7-5A11-4676-AFFD-28DE4F317BD9}"/>
              </a:ext>
            </a:extLst>
          </p:cNvPr>
          <p:cNvCxnSpPr>
            <a:stCxn id="9" idx="3"/>
            <a:endCxn id="54" idx="1"/>
          </p:cNvCxnSpPr>
          <p:nvPr/>
        </p:nvCxnSpPr>
        <p:spPr>
          <a:xfrm>
            <a:off x="3038502" y="5083099"/>
            <a:ext cx="377429" cy="10835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Egyenes összekötő nyíllal 156">
            <a:extLst>
              <a:ext uri="{FF2B5EF4-FFF2-40B4-BE49-F238E27FC236}">
                <a16:creationId xmlns:a16="http://schemas.microsoft.com/office/drawing/2014/main" id="{4A74B266-D0DB-4086-82C8-B13DD0891433}"/>
              </a:ext>
            </a:extLst>
          </p:cNvPr>
          <p:cNvCxnSpPr>
            <a:stCxn id="44" idx="3"/>
            <a:endCxn id="49" idx="1"/>
          </p:cNvCxnSpPr>
          <p:nvPr/>
        </p:nvCxnSpPr>
        <p:spPr>
          <a:xfrm flipV="1">
            <a:off x="5197556" y="3815281"/>
            <a:ext cx="348257" cy="131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Egyenes összekötő nyíllal 158">
            <a:extLst>
              <a:ext uri="{FF2B5EF4-FFF2-40B4-BE49-F238E27FC236}">
                <a16:creationId xmlns:a16="http://schemas.microsoft.com/office/drawing/2014/main" id="{DD8DBE16-F069-4C42-823F-E80392DEEB7A}"/>
              </a:ext>
            </a:extLst>
          </p:cNvPr>
          <p:cNvCxnSpPr>
            <a:stCxn id="45" idx="3"/>
            <a:endCxn id="42" idx="1"/>
          </p:cNvCxnSpPr>
          <p:nvPr/>
        </p:nvCxnSpPr>
        <p:spPr>
          <a:xfrm flipV="1">
            <a:off x="5149159" y="5022893"/>
            <a:ext cx="39454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Egyenes összekötő nyíllal 163">
            <a:extLst>
              <a:ext uri="{FF2B5EF4-FFF2-40B4-BE49-F238E27FC236}">
                <a16:creationId xmlns:a16="http://schemas.microsoft.com/office/drawing/2014/main" id="{F01403D4-9FDB-4881-9277-362C30DC6C31}"/>
              </a:ext>
            </a:extLst>
          </p:cNvPr>
          <p:cNvCxnSpPr>
            <a:cxnSpLocks/>
            <a:stCxn id="54" idx="3"/>
            <a:endCxn id="140" idx="1"/>
          </p:cNvCxnSpPr>
          <p:nvPr/>
        </p:nvCxnSpPr>
        <p:spPr>
          <a:xfrm>
            <a:off x="5197559" y="6166631"/>
            <a:ext cx="3461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Egyenes összekötő nyíllal 167">
            <a:extLst>
              <a:ext uri="{FF2B5EF4-FFF2-40B4-BE49-F238E27FC236}">
                <a16:creationId xmlns:a16="http://schemas.microsoft.com/office/drawing/2014/main" id="{9C891651-44C1-4126-8819-FAF3F08E0F01}"/>
              </a:ext>
            </a:extLst>
          </p:cNvPr>
          <p:cNvCxnSpPr>
            <a:stCxn id="49" idx="3"/>
            <a:endCxn id="48" idx="1"/>
          </p:cNvCxnSpPr>
          <p:nvPr/>
        </p:nvCxnSpPr>
        <p:spPr>
          <a:xfrm>
            <a:off x="6493566" y="3815280"/>
            <a:ext cx="3482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Egyenes összekötő nyíllal 170">
            <a:extLst>
              <a:ext uri="{FF2B5EF4-FFF2-40B4-BE49-F238E27FC236}">
                <a16:creationId xmlns:a16="http://schemas.microsoft.com/office/drawing/2014/main" id="{A6CF4223-F4DD-4366-B813-E562C800C062}"/>
              </a:ext>
            </a:extLst>
          </p:cNvPr>
          <p:cNvCxnSpPr>
            <a:stCxn id="42" idx="3"/>
            <a:endCxn id="43" idx="1"/>
          </p:cNvCxnSpPr>
          <p:nvPr/>
        </p:nvCxnSpPr>
        <p:spPr>
          <a:xfrm flipV="1">
            <a:off x="6509981" y="5022892"/>
            <a:ext cx="31831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Egyenes összekötő nyíllal 175">
            <a:extLst>
              <a:ext uri="{FF2B5EF4-FFF2-40B4-BE49-F238E27FC236}">
                <a16:creationId xmlns:a16="http://schemas.microsoft.com/office/drawing/2014/main" id="{92BDEACB-CEB5-4214-ACAB-8724881C36F1}"/>
              </a:ext>
            </a:extLst>
          </p:cNvPr>
          <p:cNvCxnSpPr>
            <a:cxnSpLocks/>
            <a:stCxn id="140" idx="3"/>
            <a:endCxn id="150" idx="1"/>
          </p:cNvCxnSpPr>
          <p:nvPr/>
        </p:nvCxnSpPr>
        <p:spPr>
          <a:xfrm>
            <a:off x="6509980" y="6166631"/>
            <a:ext cx="3183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Egyenes összekötő nyíllal 179">
            <a:extLst>
              <a:ext uri="{FF2B5EF4-FFF2-40B4-BE49-F238E27FC236}">
                <a16:creationId xmlns:a16="http://schemas.microsoft.com/office/drawing/2014/main" id="{6E222147-2C92-4900-8A5C-3E0811777E7E}"/>
              </a:ext>
            </a:extLst>
          </p:cNvPr>
          <p:cNvCxnSpPr>
            <a:stCxn id="48" idx="3"/>
            <a:endCxn id="47" idx="1"/>
          </p:cNvCxnSpPr>
          <p:nvPr/>
        </p:nvCxnSpPr>
        <p:spPr>
          <a:xfrm flipV="1">
            <a:off x="10349945" y="3815280"/>
            <a:ext cx="30480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Egyenes összekötő nyíllal 181">
            <a:extLst>
              <a:ext uri="{FF2B5EF4-FFF2-40B4-BE49-F238E27FC236}">
                <a16:creationId xmlns:a16="http://schemas.microsoft.com/office/drawing/2014/main" id="{19889869-19E3-440D-81DF-46653C068CB7}"/>
              </a:ext>
            </a:extLst>
          </p:cNvPr>
          <p:cNvCxnSpPr>
            <a:stCxn id="43" idx="3"/>
            <a:endCxn id="46" idx="1"/>
          </p:cNvCxnSpPr>
          <p:nvPr/>
        </p:nvCxnSpPr>
        <p:spPr>
          <a:xfrm flipV="1">
            <a:off x="10336427" y="5015709"/>
            <a:ext cx="318320" cy="71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Egyenes összekötő nyíllal 184">
            <a:extLst>
              <a:ext uri="{FF2B5EF4-FFF2-40B4-BE49-F238E27FC236}">
                <a16:creationId xmlns:a16="http://schemas.microsoft.com/office/drawing/2014/main" id="{645B98A1-BC0F-49E3-B032-DDD6EC37A5DE}"/>
              </a:ext>
            </a:extLst>
          </p:cNvPr>
          <p:cNvCxnSpPr>
            <a:cxnSpLocks/>
            <a:stCxn id="150" idx="3"/>
            <a:endCxn id="151" idx="1"/>
          </p:cNvCxnSpPr>
          <p:nvPr/>
        </p:nvCxnSpPr>
        <p:spPr>
          <a:xfrm flipV="1">
            <a:off x="10336428" y="6162870"/>
            <a:ext cx="318321" cy="37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Egyenes összekötő 204">
            <a:extLst>
              <a:ext uri="{FF2B5EF4-FFF2-40B4-BE49-F238E27FC236}">
                <a16:creationId xmlns:a16="http://schemas.microsoft.com/office/drawing/2014/main" id="{F55996BD-7269-4834-86FD-130B1AB02A2D}"/>
              </a:ext>
            </a:extLst>
          </p:cNvPr>
          <p:cNvCxnSpPr>
            <a:cxnSpLocks/>
            <a:stCxn id="150" idx="3"/>
            <a:endCxn id="150" idx="3"/>
          </p:cNvCxnSpPr>
          <p:nvPr/>
        </p:nvCxnSpPr>
        <p:spPr>
          <a:xfrm>
            <a:off x="10336427" y="616663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Egyenes összekötő nyíllal 209">
            <a:extLst>
              <a:ext uri="{FF2B5EF4-FFF2-40B4-BE49-F238E27FC236}">
                <a16:creationId xmlns:a16="http://schemas.microsoft.com/office/drawing/2014/main" id="{564BEDB7-FD86-4E9F-B756-2360393B08B7}"/>
              </a:ext>
            </a:extLst>
          </p:cNvPr>
          <p:cNvCxnSpPr/>
          <p:nvPr/>
        </p:nvCxnSpPr>
        <p:spPr>
          <a:xfrm flipV="1">
            <a:off x="6692348" y="2692433"/>
            <a:ext cx="0" cy="32312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Összekötő: szögletes 215">
            <a:extLst>
              <a:ext uri="{FF2B5EF4-FFF2-40B4-BE49-F238E27FC236}">
                <a16:creationId xmlns:a16="http://schemas.microsoft.com/office/drawing/2014/main" id="{9A5AD5E5-7CD0-41EB-AD4E-751AC5769C25}"/>
              </a:ext>
            </a:extLst>
          </p:cNvPr>
          <p:cNvCxnSpPr/>
          <p:nvPr/>
        </p:nvCxnSpPr>
        <p:spPr>
          <a:xfrm rot="5400000" flipH="1" flipV="1">
            <a:off x="5471661" y="3771129"/>
            <a:ext cx="2144611" cy="1641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Egyenes összekötő 217">
            <a:extLst>
              <a:ext uri="{FF2B5EF4-FFF2-40B4-BE49-F238E27FC236}">
                <a16:creationId xmlns:a16="http://schemas.microsoft.com/office/drawing/2014/main" id="{319230F9-61FA-41C2-839D-66D0844A8067}"/>
              </a:ext>
            </a:extLst>
          </p:cNvPr>
          <p:cNvCxnSpPr/>
          <p:nvPr/>
        </p:nvCxnSpPr>
        <p:spPr>
          <a:xfrm flipH="1">
            <a:off x="6509981" y="4851641"/>
            <a:ext cx="515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Egyenes összekötő 221">
            <a:extLst>
              <a:ext uri="{FF2B5EF4-FFF2-40B4-BE49-F238E27FC236}">
                <a16:creationId xmlns:a16="http://schemas.microsoft.com/office/drawing/2014/main" id="{6C894C3E-6370-4970-994A-E26C0AC7BBFE}"/>
              </a:ext>
            </a:extLst>
          </p:cNvPr>
          <p:cNvCxnSpPr/>
          <p:nvPr/>
        </p:nvCxnSpPr>
        <p:spPr>
          <a:xfrm flipH="1">
            <a:off x="6493566" y="5923721"/>
            <a:ext cx="1987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Egyenes összekötő nyíllal 227">
            <a:extLst>
              <a:ext uri="{FF2B5EF4-FFF2-40B4-BE49-F238E27FC236}">
                <a16:creationId xmlns:a16="http://schemas.microsoft.com/office/drawing/2014/main" id="{257211E9-1804-40CC-8DEB-CC046D55063C}"/>
              </a:ext>
            </a:extLst>
          </p:cNvPr>
          <p:cNvCxnSpPr/>
          <p:nvPr/>
        </p:nvCxnSpPr>
        <p:spPr>
          <a:xfrm flipV="1">
            <a:off x="6414053" y="2692433"/>
            <a:ext cx="0" cy="7518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Egyenes összekötő nyíllal 233">
            <a:extLst>
              <a:ext uri="{FF2B5EF4-FFF2-40B4-BE49-F238E27FC236}">
                <a16:creationId xmlns:a16="http://schemas.microsoft.com/office/drawing/2014/main" id="{A35141B0-C6E9-44A3-B936-D19634346F49}"/>
              </a:ext>
            </a:extLst>
          </p:cNvPr>
          <p:cNvCxnSpPr/>
          <p:nvPr/>
        </p:nvCxnSpPr>
        <p:spPr>
          <a:xfrm flipV="1">
            <a:off x="11966712" y="2637205"/>
            <a:ext cx="0" cy="35256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Egyenes összekötő nyíllal 235">
            <a:extLst>
              <a:ext uri="{FF2B5EF4-FFF2-40B4-BE49-F238E27FC236}">
                <a16:creationId xmlns:a16="http://schemas.microsoft.com/office/drawing/2014/main" id="{8EB70383-F9BD-41F1-9EFE-944FBE486510}"/>
              </a:ext>
            </a:extLst>
          </p:cNvPr>
          <p:cNvCxnSpPr/>
          <p:nvPr/>
        </p:nvCxnSpPr>
        <p:spPr>
          <a:xfrm flipV="1">
            <a:off x="11807687" y="2650347"/>
            <a:ext cx="0" cy="23561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Egyenes összekötő nyíllal 237">
            <a:extLst>
              <a:ext uri="{FF2B5EF4-FFF2-40B4-BE49-F238E27FC236}">
                <a16:creationId xmlns:a16="http://schemas.microsoft.com/office/drawing/2014/main" id="{C7C45463-DC2B-44C4-93A0-CA20F8071CFA}"/>
              </a:ext>
            </a:extLst>
          </p:cNvPr>
          <p:cNvCxnSpPr/>
          <p:nvPr/>
        </p:nvCxnSpPr>
        <p:spPr>
          <a:xfrm flipV="1">
            <a:off x="11675165" y="2650347"/>
            <a:ext cx="0" cy="11405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Egyenes összekötő 241">
            <a:extLst>
              <a:ext uri="{FF2B5EF4-FFF2-40B4-BE49-F238E27FC236}">
                <a16:creationId xmlns:a16="http://schemas.microsoft.com/office/drawing/2014/main" id="{8F7859D8-546A-45C2-B511-44CCB28DDBE7}"/>
              </a:ext>
            </a:extLst>
          </p:cNvPr>
          <p:cNvCxnSpPr>
            <a:stCxn id="47" idx="3"/>
          </p:cNvCxnSpPr>
          <p:nvPr/>
        </p:nvCxnSpPr>
        <p:spPr>
          <a:xfrm flipV="1">
            <a:off x="11582400" y="3807258"/>
            <a:ext cx="92765" cy="8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Egyenes összekötő 243">
            <a:extLst>
              <a:ext uri="{FF2B5EF4-FFF2-40B4-BE49-F238E27FC236}">
                <a16:creationId xmlns:a16="http://schemas.microsoft.com/office/drawing/2014/main" id="{20135FD3-0F9B-40B0-A2E3-964C9FEC317D}"/>
              </a:ext>
            </a:extLst>
          </p:cNvPr>
          <p:cNvCxnSpPr>
            <a:stCxn id="46" idx="3"/>
          </p:cNvCxnSpPr>
          <p:nvPr/>
        </p:nvCxnSpPr>
        <p:spPr>
          <a:xfrm>
            <a:off x="11582399" y="5015709"/>
            <a:ext cx="225288" cy="71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Egyenes összekötő 245">
            <a:extLst>
              <a:ext uri="{FF2B5EF4-FFF2-40B4-BE49-F238E27FC236}">
                <a16:creationId xmlns:a16="http://schemas.microsoft.com/office/drawing/2014/main" id="{E7AAF13C-7E37-4F2D-A7A7-36D5135BC056}"/>
              </a:ext>
            </a:extLst>
          </p:cNvPr>
          <p:cNvCxnSpPr>
            <a:stCxn id="151" idx="3"/>
          </p:cNvCxnSpPr>
          <p:nvPr/>
        </p:nvCxnSpPr>
        <p:spPr>
          <a:xfrm>
            <a:off x="11582403" y="6162870"/>
            <a:ext cx="384309" cy="37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Egyenes összekötő nyíllal 5"/>
          <p:cNvCxnSpPr>
            <a:stCxn id="9" idx="3"/>
          </p:cNvCxnSpPr>
          <p:nvPr/>
        </p:nvCxnSpPr>
        <p:spPr>
          <a:xfrm>
            <a:off x="3038502" y="5083099"/>
            <a:ext cx="48939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0692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91544" y="157200"/>
            <a:ext cx="7920880" cy="926976"/>
          </a:xfrm>
        </p:spPr>
        <p:txBody>
          <a:bodyPr/>
          <a:lstStyle/>
          <a:p>
            <a:r>
              <a:rPr lang="hu-HU" sz="2800" dirty="0"/>
              <a:t>3.3 kutatási módszer </a:t>
            </a:r>
            <a:r>
              <a:rPr lang="hu-HU" sz="28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hu-HU" sz="2800" dirty="0"/>
              <a:t>  a modell</a:t>
            </a:r>
          </a:p>
        </p:txBody>
      </p:sp>
      <p:sp>
        <p:nvSpPr>
          <p:cNvPr id="3" name="Lekerekített téglalap 2"/>
          <p:cNvSpPr/>
          <p:nvPr/>
        </p:nvSpPr>
        <p:spPr>
          <a:xfrm>
            <a:off x="909429" y="556169"/>
            <a:ext cx="4801164" cy="26601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1867" dirty="0">
                <a:latin typeface="Arial" panose="020B0604020202020204" pitchFamily="34" charset="0"/>
                <a:cs typeface="Arial" panose="020B0604020202020204" pitchFamily="34" charset="0"/>
              </a:rPr>
              <a:t>6 db, tanulókísérleteket tartalmazó feladatlap elkészítése (6 tanórára),</a:t>
            </a:r>
          </a:p>
          <a:p>
            <a:r>
              <a:rPr lang="hu-HU" sz="1867" u="sng" dirty="0">
                <a:latin typeface="Arial" panose="020B0604020202020204" pitchFamily="34" charset="0"/>
                <a:cs typeface="Arial" panose="020B0604020202020204" pitchFamily="34" charset="0"/>
              </a:rPr>
              <a:t>3 változatban:</a:t>
            </a:r>
          </a:p>
          <a:p>
            <a:r>
              <a:rPr lang="hu-HU" sz="1867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hu-HU" sz="1867" dirty="0">
                <a:latin typeface="Arial" panose="020B0604020202020204" pitchFamily="34" charset="0"/>
                <a:cs typeface="Arial" panose="020B0604020202020204" pitchFamily="34" charset="0"/>
              </a:rPr>
              <a:t> típus: </a:t>
            </a:r>
            <a:r>
              <a:rPr lang="hu-HU" sz="1867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csak receptszerű </a:t>
            </a:r>
            <a:r>
              <a:rPr lang="hu-HU" sz="1867" dirty="0">
                <a:latin typeface="Arial" panose="020B0604020202020204" pitchFamily="34" charset="0"/>
                <a:cs typeface="Arial" panose="020B0604020202020204" pitchFamily="34" charset="0"/>
              </a:rPr>
              <a:t>kísérletek</a:t>
            </a:r>
          </a:p>
          <a:p>
            <a:r>
              <a:rPr lang="hu-HU" sz="1867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hu-HU" sz="1867" dirty="0">
                <a:latin typeface="Arial" panose="020B0604020202020204" pitchFamily="34" charset="0"/>
                <a:cs typeface="Arial" panose="020B0604020202020204" pitchFamily="34" charset="0"/>
              </a:rPr>
              <a:t> típus: </a:t>
            </a:r>
            <a:r>
              <a:rPr lang="hu-HU" sz="1867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receptszerű </a:t>
            </a:r>
            <a:r>
              <a:rPr lang="hu-HU" sz="1867" dirty="0">
                <a:latin typeface="Arial" panose="020B0604020202020204" pitchFamily="34" charset="0"/>
                <a:cs typeface="Arial" panose="020B0604020202020204" pitchFamily="34" charset="0"/>
              </a:rPr>
              <a:t>kísérletek + </a:t>
            </a:r>
            <a:r>
              <a:rPr lang="hu-HU" sz="1867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magyarázat a kísérletek </a:t>
            </a:r>
            <a:r>
              <a:rPr lang="hu-HU" sz="1867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után</a:t>
            </a:r>
          </a:p>
          <a:p>
            <a:r>
              <a:rPr lang="hu-HU" sz="1867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hu-HU" sz="1867" dirty="0">
                <a:latin typeface="Arial" panose="020B0604020202020204" pitchFamily="34" charset="0"/>
                <a:cs typeface="Arial" panose="020B0604020202020204" pitchFamily="34" charset="0"/>
              </a:rPr>
              <a:t> típus:</a:t>
            </a:r>
            <a:r>
              <a:rPr lang="hu-HU" sz="1867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867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magyarázat a kísérletek </a:t>
            </a:r>
            <a:r>
              <a:rPr lang="hu-HU" sz="1867" u="sng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előtt</a:t>
            </a:r>
            <a:r>
              <a:rPr lang="hu-HU" sz="1867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kísérlettervezés gyakorlatban</a:t>
            </a:r>
          </a:p>
        </p:txBody>
      </p:sp>
      <p:sp>
        <p:nvSpPr>
          <p:cNvPr id="8" name="Lekerekített téglalap 7"/>
          <p:cNvSpPr/>
          <p:nvPr/>
        </p:nvSpPr>
        <p:spPr>
          <a:xfrm>
            <a:off x="1044101" y="3315642"/>
            <a:ext cx="2136507" cy="9832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 minta </a:t>
            </a:r>
          </a:p>
          <a:p>
            <a:pPr algn="ctr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kiválasztása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Lekerekített téglalap 8"/>
          <p:cNvSpPr/>
          <p:nvPr/>
        </p:nvSpPr>
        <p:spPr>
          <a:xfrm>
            <a:off x="1046013" y="4722522"/>
            <a:ext cx="1992489" cy="7211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Adatgyűjtés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Lekerekített téglalap 41"/>
          <p:cNvSpPr/>
          <p:nvPr/>
        </p:nvSpPr>
        <p:spPr>
          <a:xfrm>
            <a:off x="5543708" y="4646184"/>
            <a:ext cx="966273" cy="753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Elő-teszt</a:t>
            </a:r>
          </a:p>
        </p:txBody>
      </p:sp>
      <p:sp>
        <p:nvSpPr>
          <p:cNvPr id="43" name="Lekerekített téglalap 42"/>
          <p:cNvSpPr/>
          <p:nvPr/>
        </p:nvSpPr>
        <p:spPr>
          <a:xfrm>
            <a:off x="6828299" y="4533410"/>
            <a:ext cx="3508128" cy="9789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tanóra, </a:t>
            </a:r>
            <a:r>
              <a:rPr lang="hu-H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receptszerű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kísérletek + </a:t>
            </a:r>
            <a:r>
              <a:rPr lang="hu-H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magyarázat a kísérletek </a:t>
            </a:r>
            <a:r>
              <a:rPr lang="hu-HU" sz="2000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után</a:t>
            </a:r>
            <a:endParaRPr lang="en-GB" sz="2000" u="sng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Lekerekített téglalap 43"/>
          <p:cNvSpPr/>
          <p:nvPr/>
        </p:nvSpPr>
        <p:spPr>
          <a:xfrm>
            <a:off x="3433050" y="3311123"/>
            <a:ext cx="1764505" cy="10346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(K)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típusú feladatlapot végző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csop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Lekerekített téglalap 44"/>
          <p:cNvSpPr/>
          <p:nvPr/>
        </p:nvSpPr>
        <p:spPr>
          <a:xfrm>
            <a:off x="3433050" y="4488663"/>
            <a:ext cx="1716109" cy="10684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(E)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típusú feladatlapot végző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csop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Lekerekített téglalap 45"/>
          <p:cNvSpPr/>
          <p:nvPr/>
        </p:nvSpPr>
        <p:spPr>
          <a:xfrm>
            <a:off x="10654747" y="4657962"/>
            <a:ext cx="927652" cy="7154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Utó-teszt</a:t>
            </a:r>
          </a:p>
        </p:txBody>
      </p:sp>
      <p:sp>
        <p:nvSpPr>
          <p:cNvPr id="47" name="Lekerekített téglalap 46"/>
          <p:cNvSpPr/>
          <p:nvPr/>
        </p:nvSpPr>
        <p:spPr>
          <a:xfrm>
            <a:off x="10654749" y="3458910"/>
            <a:ext cx="927652" cy="7127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Utó-teszt</a:t>
            </a:r>
          </a:p>
        </p:txBody>
      </p:sp>
      <p:sp>
        <p:nvSpPr>
          <p:cNvPr id="48" name="Lekerekített téglalap 47"/>
          <p:cNvSpPr/>
          <p:nvPr/>
        </p:nvSpPr>
        <p:spPr>
          <a:xfrm>
            <a:off x="6841817" y="3323664"/>
            <a:ext cx="3508128" cy="9832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tanóra, </a:t>
            </a:r>
            <a:r>
              <a:rPr lang="hu-H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csak receptszerű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kísérletek („kontroll”)</a:t>
            </a:r>
            <a:endParaRPr lang="en-GB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Lekerekített téglalap 48"/>
          <p:cNvSpPr/>
          <p:nvPr/>
        </p:nvSpPr>
        <p:spPr>
          <a:xfrm>
            <a:off x="5545813" y="3458912"/>
            <a:ext cx="947753" cy="7127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Elő-teszt</a:t>
            </a:r>
          </a:p>
        </p:txBody>
      </p:sp>
      <p:sp>
        <p:nvSpPr>
          <p:cNvPr id="50" name="Lekerekített téglalap 49"/>
          <p:cNvSpPr/>
          <p:nvPr/>
        </p:nvSpPr>
        <p:spPr>
          <a:xfrm>
            <a:off x="6135755" y="1679521"/>
            <a:ext cx="5988224" cy="9871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Az eredmények elemzése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9" name="Egyenes összekötő nyíllal 98"/>
          <p:cNvCxnSpPr>
            <a:cxnSpLocks/>
          </p:cNvCxnSpPr>
          <p:nvPr/>
        </p:nvCxnSpPr>
        <p:spPr>
          <a:xfrm>
            <a:off x="1954399" y="4295442"/>
            <a:ext cx="9644" cy="4349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gyenes összekötő nyíllal 100"/>
          <p:cNvCxnSpPr>
            <a:cxnSpLocks/>
            <a:stCxn id="9" idx="3"/>
            <a:endCxn id="44" idx="1"/>
          </p:cNvCxnSpPr>
          <p:nvPr/>
        </p:nvCxnSpPr>
        <p:spPr>
          <a:xfrm flipV="1">
            <a:off x="3038502" y="3828434"/>
            <a:ext cx="394548" cy="12546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zövegdoboz 3">
            <a:extLst>
              <a:ext uri="{FF2B5EF4-FFF2-40B4-BE49-F238E27FC236}">
                <a16:creationId xmlns:a16="http://schemas.microsoft.com/office/drawing/2014/main" id="{B4E654DE-8874-4BA2-BF77-1EE445B3E77F}"/>
              </a:ext>
            </a:extLst>
          </p:cNvPr>
          <p:cNvSpPr txBox="1"/>
          <p:nvPr/>
        </p:nvSpPr>
        <p:spPr>
          <a:xfrm>
            <a:off x="331304" y="-10918"/>
            <a:ext cx="116089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</a:rPr>
              <a:t>4. Kutatási modell a </a:t>
            </a:r>
            <a:r>
              <a:rPr lang="hu-HU" sz="3200" dirty="0">
                <a:solidFill>
                  <a:srgbClr val="FF0000"/>
                </a:solidFill>
                <a:latin typeface="Calibri Light" panose="020F0302020204030204" pitchFamily="34" charset="0"/>
              </a:rPr>
              <a:t>2017/2018. </a:t>
            </a:r>
            <a:r>
              <a:rPr lang="hu-HU" sz="3200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</a:rPr>
              <a:t>tanévtől</a:t>
            </a:r>
          </a:p>
        </p:txBody>
      </p:sp>
      <p:sp>
        <p:nvSpPr>
          <p:cNvPr id="54" name="Téglalap: lekerekített 53">
            <a:extLst>
              <a:ext uri="{FF2B5EF4-FFF2-40B4-BE49-F238E27FC236}">
                <a16:creationId xmlns:a16="http://schemas.microsoft.com/office/drawing/2014/main" id="{56213ED2-26F7-4F8A-8961-FB7D80ADB199}"/>
              </a:ext>
            </a:extLst>
          </p:cNvPr>
          <p:cNvSpPr/>
          <p:nvPr/>
        </p:nvSpPr>
        <p:spPr>
          <a:xfrm>
            <a:off x="3415931" y="5654165"/>
            <a:ext cx="1781628" cy="10249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9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(</a:t>
            </a:r>
            <a:r>
              <a:rPr lang="hu-HU" sz="1900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Gy</a:t>
            </a:r>
            <a:r>
              <a:rPr lang="hu-HU" sz="19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hu-HU" sz="19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900" dirty="0">
                <a:latin typeface="Arial" panose="020B0604020202020204" pitchFamily="34" charset="0"/>
                <a:cs typeface="Arial" panose="020B0604020202020204" pitchFamily="34" charset="0"/>
              </a:rPr>
              <a:t>típusú feladatlapot végző </a:t>
            </a:r>
            <a:r>
              <a:rPr lang="hu-HU" sz="1900" dirty="0" err="1">
                <a:latin typeface="Arial" panose="020B0604020202020204" pitchFamily="34" charset="0"/>
                <a:cs typeface="Arial" panose="020B0604020202020204" pitchFamily="34" charset="0"/>
              </a:rPr>
              <a:t>csop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Téglalap: lekerekített 139">
            <a:extLst>
              <a:ext uri="{FF2B5EF4-FFF2-40B4-BE49-F238E27FC236}">
                <a16:creationId xmlns:a16="http://schemas.microsoft.com/office/drawing/2014/main" id="{61B7222E-3AE2-488A-B4FB-333685A4CAC1}"/>
              </a:ext>
            </a:extLst>
          </p:cNvPr>
          <p:cNvSpPr/>
          <p:nvPr/>
        </p:nvSpPr>
        <p:spPr>
          <a:xfrm>
            <a:off x="5543708" y="5815120"/>
            <a:ext cx="966273" cy="7030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Elő-teszt</a:t>
            </a:r>
          </a:p>
        </p:txBody>
      </p:sp>
      <p:sp>
        <p:nvSpPr>
          <p:cNvPr id="150" name="Téglalap: lekerekített 149">
            <a:extLst>
              <a:ext uri="{FF2B5EF4-FFF2-40B4-BE49-F238E27FC236}">
                <a16:creationId xmlns:a16="http://schemas.microsoft.com/office/drawing/2014/main" id="{E1D9C432-2041-4105-924F-DFAB4A31A7FC}"/>
              </a:ext>
            </a:extLst>
          </p:cNvPr>
          <p:cNvSpPr/>
          <p:nvPr/>
        </p:nvSpPr>
        <p:spPr>
          <a:xfrm>
            <a:off x="6828301" y="5683204"/>
            <a:ext cx="3508127" cy="9668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867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sz="18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867" dirty="0">
                <a:latin typeface="Arial" panose="020B0604020202020204" pitchFamily="34" charset="0"/>
                <a:cs typeface="Arial" panose="020B0604020202020204" pitchFamily="34" charset="0"/>
              </a:rPr>
              <a:t>tanóra, </a:t>
            </a:r>
            <a:r>
              <a:rPr lang="hu-HU" sz="1867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magyarázat a kísérletek </a:t>
            </a:r>
            <a:r>
              <a:rPr lang="hu-HU" sz="1867" u="sng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előtt</a:t>
            </a:r>
            <a:r>
              <a:rPr lang="hu-HU" sz="1867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kísérlettervezés gyakorlatban</a:t>
            </a:r>
          </a:p>
        </p:txBody>
      </p:sp>
      <p:sp>
        <p:nvSpPr>
          <p:cNvPr id="151" name="Téglalap: lekerekített 150">
            <a:extLst>
              <a:ext uri="{FF2B5EF4-FFF2-40B4-BE49-F238E27FC236}">
                <a16:creationId xmlns:a16="http://schemas.microsoft.com/office/drawing/2014/main" id="{A48ABCB3-3FAC-4A33-BD4B-04520C49E1A2}"/>
              </a:ext>
            </a:extLst>
          </p:cNvPr>
          <p:cNvSpPr/>
          <p:nvPr/>
        </p:nvSpPr>
        <p:spPr>
          <a:xfrm>
            <a:off x="10654749" y="5811359"/>
            <a:ext cx="927655" cy="7030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867" dirty="0">
                <a:latin typeface="Arial" panose="020B0604020202020204" pitchFamily="34" charset="0"/>
                <a:cs typeface="Arial" panose="020B0604020202020204" pitchFamily="34" charset="0"/>
              </a:rPr>
              <a:t>Utó-teszt</a:t>
            </a:r>
          </a:p>
        </p:txBody>
      </p:sp>
      <p:cxnSp>
        <p:nvCxnSpPr>
          <p:cNvPr id="155" name="Egyenes összekötő nyíllal 154">
            <a:extLst>
              <a:ext uri="{FF2B5EF4-FFF2-40B4-BE49-F238E27FC236}">
                <a16:creationId xmlns:a16="http://schemas.microsoft.com/office/drawing/2014/main" id="{DAA7F1A7-5A11-4676-AFFD-28DE4F317BD9}"/>
              </a:ext>
            </a:extLst>
          </p:cNvPr>
          <p:cNvCxnSpPr>
            <a:stCxn id="9" idx="3"/>
            <a:endCxn id="54" idx="1"/>
          </p:cNvCxnSpPr>
          <p:nvPr/>
        </p:nvCxnSpPr>
        <p:spPr>
          <a:xfrm>
            <a:off x="3038502" y="5083099"/>
            <a:ext cx="377429" cy="10835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Egyenes összekötő nyíllal 156">
            <a:extLst>
              <a:ext uri="{FF2B5EF4-FFF2-40B4-BE49-F238E27FC236}">
                <a16:creationId xmlns:a16="http://schemas.microsoft.com/office/drawing/2014/main" id="{4A74B266-D0DB-4086-82C8-B13DD0891433}"/>
              </a:ext>
            </a:extLst>
          </p:cNvPr>
          <p:cNvCxnSpPr>
            <a:stCxn id="44" idx="3"/>
            <a:endCxn id="49" idx="1"/>
          </p:cNvCxnSpPr>
          <p:nvPr/>
        </p:nvCxnSpPr>
        <p:spPr>
          <a:xfrm flipV="1">
            <a:off x="5197556" y="3815281"/>
            <a:ext cx="348257" cy="131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Egyenes összekötő nyíllal 158">
            <a:extLst>
              <a:ext uri="{FF2B5EF4-FFF2-40B4-BE49-F238E27FC236}">
                <a16:creationId xmlns:a16="http://schemas.microsoft.com/office/drawing/2014/main" id="{DD8DBE16-F069-4C42-823F-E80392DEEB7A}"/>
              </a:ext>
            </a:extLst>
          </p:cNvPr>
          <p:cNvCxnSpPr>
            <a:stCxn id="45" idx="3"/>
            <a:endCxn id="42" idx="1"/>
          </p:cNvCxnSpPr>
          <p:nvPr/>
        </p:nvCxnSpPr>
        <p:spPr>
          <a:xfrm flipV="1">
            <a:off x="5149159" y="5022893"/>
            <a:ext cx="39454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Egyenes összekötő nyíllal 163">
            <a:extLst>
              <a:ext uri="{FF2B5EF4-FFF2-40B4-BE49-F238E27FC236}">
                <a16:creationId xmlns:a16="http://schemas.microsoft.com/office/drawing/2014/main" id="{F01403D4-9FDB-4881-9277-362C30DC6C31}"/>
              </a:ext>
            </a:extLst>
          </p:cNvPr>
          <p:cNvCxnSpPr>
            <a:cxnSpLocks/>
            <a:stCxn id="54" idx="3"/>
            <a:endCxn id="140" idx="1"/>
          </p:cNvCxnSpPr>
          <p:nvPr/>
        </p:nvCxnSpPr>
        <p:spPr>
          <a:xfrm>
            <a:off x="5197559" y="6166631"/>
            <a:ext cx="3461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Egyenes összekötő nyíllal 167">
            <a:extLst>
              <a:ext uri="{FF2B5EF4-FFF2-40B4-BE49-F238E27FC236}">
                <a16:creationId xmlns:a16="http://schemas.microsoft.com/office/drawing/2014/main" id="{9C891651-44C1-4126-8819-FAF3F08E0F01}"/>
              </a:ext>
            </a:extLst>
          </p:cNvPr>
          <p:cNvCxnSpPr>
            <a:stCxn id="49" idx="3"/>
            <a:endCxn id="48" idx="1"/>
          </p:cNvCxnSpPr>
          <p:nvPr/>
        </p:nvCxnSpPr>
        <p:spPr>
          <a:xfrm>
            <a:off x="6493566" y="3815280"/>
            <a:ext cx="3482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Egyenes összekötő nyíllal 170">
            <a:extLst>
              <a:ext uri="{FF2B5EF4-FFF2-40B4-BE49-F238E27FC236}">
                <a16:creationId xmlns:a16="http://schemas.microsoft.com/office/drawing/2014/main" id="{A6CF4223-F4DD-4366-B813-E562C800C062}"/>
              </a:ext>
            </a:extLst>
          </p:cNvPr>
          <p:cNvCxnSpPr>
            <a:stCxn id="42" idx="3"/>
            <a:endCxn id="43" idx="1"/>
          </p:cNvCxnSpPr>
          <p:nvPr/>
        </p:nvCxnSpPr>
        <p:spPr>
          <a:xfrm flipV="1">
            <a:off x="6509981" y="5022892"/>
            <a:ext cx="31831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Egyenes összekötő nyíllal 175">
            <a:extLst>
              <a:ext uri="{FF2B5EF4-FFF2-40B4-BE49-F238E27FC236}">
                <a16:creationId xmlns:a16="http://schemas.microsoft.com/office/drawing/2014/main" id="{92BDEACB-CEB5-4214-ACAB-8724881C36F1}"/>
              </a:ext>
            </a:extLst>
          </p:cNvPr>
          <p:cNvCxnSpPr>
            <a:cxnSpLocks/>
            <a:stCxn id="140" idx="3"/>
            <a:endCxn id="150" idx="1"/>
          </p:cNvCxnSpPr>
          <p:nvPr/>
        </p:nvCxnSpPr>
        <p:spPr>
          <a:xfrm>
            <a:off x="6509980" y="6166631"/>
            <a:ext cx="3183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Egyenes összekötő nyíllal 179">
            <a:extLst>
              <a:ext uri="{FF2B5EF4-FFF2-40B4-BE49-F238E27FC236}">
                <a16:creationId xmlns:a16="http://schemas.microsoft.com/office/drawing/2014/main" id="{6E222147-2C92-4900-8A5C-3E0811777E7E}"/>
              </a:ext>
            </a:extLst>
          </p:cNvPr>
          <p:cNvCxnSpPr>
            <a:stCxn id="48" idx="3"/>
            <a:endCxn id="47" idx="1"/>
          </p:cNvCxnSpPr>
          <p:nvPr/>
        </p:nvCxnSpPr>
        <p:spPr>
          <a:xfrm flipV="1">
            <a:off x="10349945" y="3815280"/>
            <a:ext cx="30480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Egyenes összekötő nyíllal 181">
            <a:extLst>
              <a:ext uri="{FF2B5EF4-FFF2-40B4-BE49-F238E27FC236}">
                <a16:creationId xmlns:a16="http://schemas.microsoft.com/office/drawing/2014/main" id="{19889869-19E3-440D-81DF-46653C068CB7}"/>
              </a:ext>
            </a:extLst>
          </p:cNvPr>
          <p:cNvCxnSpPr>
            <a:stCxn id="43" idx="3"/>
            <a:endCxn id="46" idx="1"/>
          </p:cNvCxnSpPr>
          <p:nvPr/>
        </p:nvCxnSpPr>
        <p:spPr>
          <a:xfrm flipV="1">
            <a:off x="10336427" y="5015709"/>
            <a:ext cx="318320" cy="71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Egyenes összekötő nyíllal 184">
            <a:extLst>
              <a:ext uri="{FF2B5EF4-FFF2-40B4-BE49-F238E27FC236}">
                <a16:creationId xmlns:a16="http://schemas.microsoft.com/office/drawing/2014/main" id="{645B98A1-BC0F-49E3-B032-DDD6EC37A5DE}"/>
              </a:ext>
            </a:extLst>
          </p:cNvPr>
          <p:cNvCxnSpPr>
            <a:cxnSpLocks/>
            <a:stCxn id="150" idx="3"/>
            <a:endCxn id="151" idx="1"/>
          </p:cNvCxnSpPr>
          <p:nvPr/>
        </p:nvCxnSpPr>
        <p:spPr>
          <a:xfrm flipV="1">
            <a:off x="10336428" y="6162870"/>
            <a:ext cx="318321" cy="37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Egyenes összekötő 204">
            <a:extLst>
              <a:ext uri="{FF2B5EF4-FFF2-40B4-BE49-F238E27FC236}">
                <a16:creationId xmlns:a16="http://schemas.microsoft.com/office/drawing/2014/main" id="{F55996BD-7269-4834-86FD-130B1AB02A2D}"/>
              </a:ext>
            </a:extLst>
          </p:cNvPr>
          <p:cNvCxnSpPr>
            <a:cxnSpLocks/>
            <a:stCxn id="150" idx="3"/>
            <a:endCxn id="150" idx="3"/>
          </p:cNvCxnSpPr>
          <p:nvPr/>
        </p:nvCxnSpPr>
        <p:spPr>
          <a:xfrm>
            <a:off x="10336427" y="616663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Egyenes összekötő nyíllal 209">
            <a:extLst>
              <a:ext uri="{FF2B5EF4-FFF2-40B4-BE49-F238E27FC236}">
                <a16:creationId xmlns:a16="http://schemas.microsoft.com/office/drawing/2014/main" id="{564BEDB7-FD86-4E9F-B756-2360393B08B7}"/>
              </a:ext>
            </a:extLst>
          </p:cNvPr>
          <p:cNvCxnSpPr/>
          <p:nvPr/>
        </p:nvCxnSpPr>
        <p:spPr>
          <a:xfrm flipV="1">
            <a:off x="6692348" y="2692433"/>
            <a:ext cx="0" cy="32312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Összekötő: szögletes 215">
            <a:extLst>
              <a:ext uri="{FF2B5EF4-FFF2-40B4-BE49-F238E27FC236}">
                <a16:creationId xmlns:a16="http://schemas.microsoft.com/office/drawing/2014/main" id="{9A5AD5E5-7CD0-41EB-AD4E-751AC5769C25}"/>
              </a:ext>
            </a:extLst>
          </p:cNvPr>
          <p:cNvCxnSpPr/>
          <p:nvPr/>
        </p:nvCxnSpPr>
        <p:spPr>
          <a:xfrm rot="5400000" flipH="1" flipV="1">
            <a:off x="5471661" y="3771129"/>
            <a:ext cx="2144611" cy="1641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Egyenes összekötő 217">
            <a:extLst>
              <a:ext uri="{FF2B5EF4-FFF2-40B4-BE49-F238E27FC236}">
                <a16:creationId xmlns:a16="http://schemas.microsoft.com/office/drawing/2014/main" id="{319230F9-61FA-41C2-839D-66D0844A8067}"/>
              </a:ext>
            </a:extLst>
          </p:cNvPr>
          <p:cNvCxnSpPr/>
          <p:nvPr/>
        </p:nvCxnSpPr>
        <p:spPr>
          <a:xfrm flipH="1">
            <a:off x="6509981" y="4851641"/>
            <a:ext cx="515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Egyenes összekötő 221">
            <a:extLst>
              <a:ext uri="{FF2B5EF4-FFF2-40B4-BE49-F238E27FC236}">
                <a16:creationId xmlns:a16="http://schemas.microsoft.com/office/drawing/2014/main" id="{6C894C3E-6370-4970-994A-E26C0AC7BBFE}"/>
              </a:ext>
            </a:extLst>
          </p:cNvPr>
          <p:cNvCxnSpPr/>
          <p:nvPr/>
        </p:nvCxnSpPr>
        <p:spPr>
          <a:xfrm flipH="1">
            <a:off x="6493566" y="5923721"/>
            <a:ext cx="1987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Egyenes összekötő nyíllal 227">
            <a:extLst>
              <a:ext uri="{FF2B5EF4-FFF2-40B4-BE49-F238E27FC236}">
                <a16:creationId xmlns:a16="http://schemas.microsoft.com/office/drawing/2014/main" id="{257211E9-1804-40CC-8DEB-CC046D55063C}"/>
              </a:ext>
            </a:extLst>
          </p:cNvPr>
          <p:cNvCxnSpPr/>
          <p:nvPr/>
        </p:nvCxnSpPr>
        <p:spPr>
          <a:xfrm flipV="1">
            <a:off x="6414053" y="2692433"/>
            <a:ext cx="0" cy="7518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Egyenes összekötő nyíllal 233">
            <a:extLst>
              <a:ext uri="{FF2B5EF4-FFF2-40B4-BE49-F238E27FC236}">
                <a16:creationId xmlns:a16="http://schemas.microsoft.com/office/drawing/2014/main" id="{A35141B0-C6E9-44A3-B936-D19634346F49}"/>
              </a:ext>
            </a:extLst>
          </p:cNvPr>
          <p:cNvCxnSpPr/>
          <p:nvPr/>
        </p:nvCxnSpPr>
        <p:spPr>
          <a:xfrm flipV="1">
            <a:off x="11966712" y="2637205"/>
            <a:ext cx="0" cy="35256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Egyenes összekötő nyíllal 235">
            <a:extLst>
              <a:ext uri="{FF2B5EF4-FFF2-40B4-BE49-F238E27FC236}">
                <a16:creationId xmlns:a16="http://schemas.microsoft.com/office/drawing/2014/main" id="{8EB70383-F9BD-41F1-9EFE-944FBE486510}"/>
              </a:ext>
            </a:extLst>
          </p:cNvPr>
          <p:cNvCxnSpPr/>
          <p:nvPr/>
        </p:nvCxnSpPr>
        <p:spPr>
          <a:xfrm flipV="1">
            <a:off x="11807687" y="2650347"/>
            <a:ext cx="0" cy="23561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Egyenes összekötő nyíllal 237">
            <a:extLst>
              <a:ext uri="{FF2B5EF4-FFF2-40B4-BE49-F238E27FC236}">
                <a16:creationId xmlns:a16="http://schemas.microsoft.com/office/drawing/2014/main" id="{C7C45463-DC2B-44C4-93A0-CA20F8071CFA}"/>
              </a:ext>
            </a:extLst>
          </p:cNvPr>
          <p:cNvCxnSpPr/>
          <p:nvPr/>
        </p:nvCxnSpPr>
        <p:spPr>
          <a:xfrm flipV="1">
            <a:off x="11675165" y="2650347"/>
            <a:ext cx="0" cy="11405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Egyenes összekötő 241">
            <a:extLst>
              <a:ext uri="{FF2B5EF4-FFF2-40B4-BE49-F238E27FC236}">
                <a16:creationId xmlns:a16="http://schemas.microsoft.com/office/drawing/2014/main" id="{8F7859D8-546A-45C2-B511-44CCB28DDBE7}"/>
              </a:ext>
            </a:extLst>
          </p:cNvPr>
          <p:cNvCxnSpPr>
            <a:stCxn id="47" idx="3"/>
          </p:cNvCxnSpPr>
          <p:nvPr/>
        </p:nvCxnSpPr>
        <p:spPr>
          <a:xfrm flipV="1">
            <a:off x="11582400" y="3807258"/>
            <a:ext cx="92765" cy="8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Egyenes összekötő 243">
            <a:extLst>
              <a:ext uri="{FF2B5EF4-FFF2-40B4-BE49-F238E27FC236}">
                <a16:creationId xmlns:a16="http://schemas.microsoft.com/office/drawing/2014/main" id="{20135FD3-0F9B-40B0-A2E3-964C9FEC317D}"/>
              </a:ext>
            </a:extLst>
          </p:cNvPr>
          <p:cNvCxnSpPr>
            <a:stCxn id="46" idx="3"/>
          </p:cNvCxnSpPr>
          <p:nvPr/>
        </p:nvCxnSpPr>
        <p:spPr>
          <a:xfrm>
            <a:off x="11582399" y="5015709"/>
            <a:ext cx="225288" cy="71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Egyenes összekötő 245">
            <a:extLst>
              <a:ext uri="{FF2B5EF4-FFF2-40B4-BE49-F238E27FC236}">
                <a16:creationId xmlns:a16="http://schemas.microsoft.com/office/drawing/2014/main" id="{E7AAF13C-7E37-4F2D-A7A7-36D5135BC056}"/>
              </a:ext>
            </a:extLst>
          </p:cNvPr>
          <p:cNvCxnSpPr>
            <a:stCxn id="151" idx="3"/>
          </p:cNvCxnSpPr>
          <p:nvPr/>
        </p:nvCxnSpPr>
        <p:spPr>
          <a:xfrm>
            <a:off x="11582403" y="6162870"/>
            <a:ext cx="384309" cy="37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gyenes összekötő nyíllal 50">
            <a:extLst>
              <a:ext uri="{FF2B5EF4-FFF2-40B4-BE49-F238E27FC236}">
                <a16:creationId xmlns:a16="http://schemas.microsoft.com/office/drawing/2014/main" id="{0A2DF225-6A82-4BD6-AD7F-3BACFFB49B82}"/>
              </a:ext>
            </a:extLst>
          </p:cNvPr>
          <p:cNvCxnSpPr/>
          <p:nvPr/>
        </p:nvCxnSpPr>
        <p:spPr>
          <a:xfrm>
            <a:off x="3009851" y="5083099"/>
            <a:ext cx="40445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224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6757B3BD-3358-490A-8DED-96A5F757E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3842" y="999317"/>
            <a:ext cx="9856305" cy="5361726"/>
          </a:xfrm>
        </p:spPr>
        <p:txBody>
          <a:bodyPr>
            <a:normAutofit/>
          </a:bodyPr>
          <a:lstStyle/>
          <a:p>
            <a:r>
              <a:rPr lang="hu-HU" sz="2600" dirty="0">
                <a:latin typeface="Calibri" panose="020F0502020204030204" pitchFamily="34" charset="0"/>
              </a:rPr>
              <a:t>Szervező és alapító neve: Eötvös Loránd Tudományegyetem Természettudományi Kar</a:t>
            </a:r>
          </a:p>
          <a:p>
            <a:r>
              <a:rPr lang="hu-HU" sz="2600" dirty="0">
                <a:latin typeface="Calibri" panose="020F0502020204030204" pitchFamily="34" charset="0"/>
              </a:rPr>
              <a:t>Alapítási engedély szám: 107-22/2016</a:t>
            </a:r>
          </a:p>
          <a:p>
            <a:r>
              <a:rPr lang="hu-HU" sz="2600" dirty="0">
                <a:latin typeface="Calibri" panose="020F0502020204030204" pitchFamily="34" charset="0"/>
              </a:rPr>
              <a:t>Az alapítási engedély érvényességének dátuma: 2021. 02. 09.</a:t>
            </a:r>
          </a:p>
          <a:p>
            <a:r>
              <a:rPr lang="hu-HU" sz="2600" dirty="0">
                <a:latin typeface="Calibri" panose="020F0502020204030204" pitchFamily="34" charset="0"/>
              </a:rPr>
              <a:t>Felnőttképzési nyilvántartási szám: A/8403/2015</a:t>
            </a:r>
          </a:p>
          <a:p>
            <a:endParaRPr lang="hu-HU" sz="2600" dirty="0">
              <a:latin typeface="Calibri" panose="020F0502020204030204" pitchFamily="34" charset="0"/>
            </a:endParaRPr>
          </a:p>
          <a:p>
            <a:r>
              <a:rPr lang="hu-HU" sz="2600" b="1" dirty="0">
                <a:latin typeface="Calibri" panose="020F0502020204030204" pitchFamily="34" charset="0"/>
              </a:rPr>
              <a:t>Foglalkozási órák száma: 30</a:t>
            </a:r>
          </a:p>
          <a:p>
            <a:r>
              <a:rPr lang="hu-HU" sz="2600" b="1" dirty="0">
                <a:latin typeface="Calibri" panose="020F0502020204030204" pitchFamily="34" charset="0"/>
              </a:rPr>
              <a:t>A tanfolyam elvégzéséről az ELTE TTK tanúsítványt állít ki</a:t>
            </a:r>
          </a:p>
          <a:p>
            <a:r>
              <a:rPr lang="hu-HU" sz="2600" b="1" dirty="0">
                <a:latin typeface="Calibri" panose="020F0502020204030204" pitchFamily="34" charset="0"/>
              </a:rPr>
              <a:t>Beszámítható az ELTE pedagógus-szakvizsgás képzésbe</a:t>
            </a:r>
          </a:p>
        </p:txBody>
      </p:sp>
    </p:spTree>
    <p:extLst>
      <p:ext uri="{BB962C8B-B14F-4D97-AF65-F5344CB8AC3E}">
        <p14:creationId xmlns:p14="http://schemas.microsoft.com/office/powerpoint/2010/main" val="1310777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2DD4A83-4C84-4A26-BF33-BD37BA850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54116"/>
          </a:xfrm>
        </p:spPr>
        <p:txBody>
          <a:bodyPr/>
          <a:lstStyle/>
          <a:p>
            <a:r>
              <a:rPr lang="hu-HU" dirty="0">
                <a:latin typeface="Calibri Light" panose="020F0302020204030204" pitchFamily="34" charset="0"/>
              </a:rPr>
              <a:t>A továbbképzés célja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92ECA54-40DE-42C2-9929-F16F5418D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87642"/>
            <a:ext cx="8915400" cy="4898688"/>
          </a:xfrm>
        </p:spPr>
        <p:txBody>
          <a:bodyPr>
            <a:noAutofit/>
          </a:bodyPr>
          <a:lstStyle/>
          <a:p>
            <a:r>
              <a:rPr lang="hu-HU" sz="2600" dirty="0">
                <a:latin typeface="Calibri" panose="020F0502020204030204" pitchFamily="34" charset="0"/>
              </a:rPr>
              <a:t>Segítséget nyújt a résztvevőknek a kémia tanítása során megteremteni az aktív tanulás lehetőségeit az órákon</a:t>
            </a:r>
          </a:p>
          <a:p>
            <a:pPr lvl="1"/>
            <a:r>
              <a:rPr lang="hu-HU" sz="2600" dirty="0">
                <a:latin typeface="Calibri" panose="020F0502020204030204" pitchFamily="34" charset="0"/>
              </a:rPr>
              <a:t>Elméleti alapok</a:t>
            </a:r>
          </a:p>
          <a:p>
            <a:pPr lvl="2"/>
            <a:r>
              <a:rPr lang="hu-HU" sz="2600" dirty="0">
                <a:latin typeface="Calibri" panose="020F0502020204030204" pitchFamily="34" charset="0"/>
              </a:rPr>
              <a:t>Szaktárgyi, szakmódszertani, tantárgypedagógiai ismeretek</a:t>
            </a:r>
          </a:p>
          <a:p>
            <a:pPr lvl="1"/>
            <a:r>
              <a:rPr lang="hu-HU" sz="2600" dirty="0">
                <a:latin typeface="Calibri" panose="020F0502020204030204" pitchFamily="34" charset="0"/>
              </a:rPr>
              <a:t>Gyakorlatban közvetlenül, vagy adaptáció után felhasználható</a:t>
            </a:r>
          </a:p>
          <a:p>
            <a:pPr lvl="2"/>
            <a:r>
              <a:rPr lang="hu-HU" sz="2600" dirty="0">
                <a:latin typeface="Calibri" panose="020F0502020204030204" pitchFamily="34" charset="0"/>
              </a:rPr>
              <a:t>Eszközök, módszerek, segédanyagok</a:t>
            </a:r>
          </a:p>
          <a:p>
            <a:r>
              <a:rPr lang="hu-HU" sz="2600" dirty="0">
                <a:latin typeface="Calibri" panose="020F0502020204030204" pitchFamily="34" charset="0"/>
              </a:rPr>
              <a:t>Tanórák, projektek megtervezése, szervezése, oktatási segédanyagok elkészítése</a:t>
            </a:r>
          </a:p>
        </p:txBody>
      </p:sp>
    </p:spTree>
    <p:extLst>
      <p:ext uri="{BB962C8B-B14F-4D97-AF65-F5344CB8AC3E}">
        <p14:creationId xmlns:p14="http://schemas.microsoft.com/office/powerpoint/2010/main" val="3734106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6623E004-3D84-477F-8601-3DA59422C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87855"/>
          </a:xfrm>
        </p:spPr>
        <p:txBody>
          <a:bodyPr/>
          <a:lstStyle/>
          <a:p>
            <a:r>
              <a:rPr lang="hu-HU" dirty="0">
                <a:latin typeface="Calibri Light" panose="020F0302020204030204" pitchFamily="34" charset="0"/>
              </a:rPr>
              <a:t>A továbbképzés tartalma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8A51FC3-5EE4-4E04-8799-83AAB678A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3113" y="1616765"/>
            <a:ext cx="9013203" cy="5115339"/>
          </a:xfrm>
        </p:spPr>
        <p:txBody>
          <a:bodyPr>
            <a:noAutofit/>
          </a:bodyPr>
          <a:lstStyle/>
          <a:p>
            <a:r>
              <a:rPr lang="hu-HU" sz="2600" dirty="0">
                <a:latin typeface="Calibri" panose="020F0502020204030204" pitchFamily="34" charset="0"/>
              </a:rPr>
              <a:t>Jellemző munkaformák</a:t>
            </a:r>
          </a:p>
          <a:p>
            <a:pPr lvl="1"/>
            <a:r>
              <a:rPr lang="hu-HU" sz="2600" dirty="0">
                <a:latin typeface="Calibri" panose="020F0502020204030204" pitchFamily="34" charset="0"/>
              </a:rPr>
              <a:t>Frontális, egyéni- és csoportmunka</a:t>
            </a:r>
          </a:p>
          <a:p>
            <a:r>
              <a:rPr lang="hu-HU" sz="2600" dirty="0">
                <a:latin typeface="Calibri" panose="020F0502020204030204" pitchFamily="34" charset="0"/>
              </a:rPr>
              <a:t>Alkalmazott módszerek</a:t>
            </a:r>
          </a:p>
          <a:p>
            <a:pPr lvl="1"/>
            <a:r>
              <a:rPr lang="hu-HU" sz="2600" dirty="0">
                <a:latin typeface="Calibri" panose="020F0502020204030204" pitchFamily="34" charset="0"/>
              </a:rPr>
              <a:t>Interaktív előadás, megbeszélés, kooperatív tanulás</a:t>
            </a:r>
          </a:p>
          <a:p>
            <a:r>
              <a:rPr lang="hu-HU" sz="2600" dirty="0">
                <a:latin typeface="Calibri" panose="020F0502020204030204" pitchFamily="34" charset="0"/>
              </a:rPr>
              <a:t>Konkrét óravázlatok, videófilmek elemzése</a:t>
            </a:r>
          </a:p>
          <a:p>
            <a:r>
              <a:rPr lang="hu-HU" sz="2600" dirty="0">
                <a:latin typeface="Calibri" panose="020F0502020204030204" pitchFamily="34" charset="0"/>
              </a:rPr>
              <a:t>Feladatlapok, oktatási segédanyagok, tanulókísérletek megismerése, kipróbálása</a:t>
            </a:r>
          </a:p>
          <a:p>
            <a:r>
              <a:rPr lang="hu-HU" sz="2600" dirty="0">
                <a:latin typeface="Calibri" panose="020F0502020204030204" pitchFamily="34" charset="0"/>
              </a:rPr>
              <a:t>Saját gyakorlatban való felhasználás lehetőségeinek megbeszélése</a:t>
            </a:r>
          </a:p>
        </p:txBody>
      </p:sp>
    </p:spTree>
    <p:extLst>
      <p:ext uri="{BB962C8B-B14F-4D97-AF65-F5344CB8AC3E}">
        <p14:creationId xmlns:p14="http://schemas.microsoft.com/office/powerpoint/2010/main" val="44668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5B201C8-AD77-4DE3-9768-C79074590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352359"/>
            <a:ext cx="8911687" cy="746222"/>
          </a:xfrm>
        </p:spPr>
        <p:txBody>
          <a:bodyPr/>
          <a:lstStyle/>
          <a:p>
            <a:r>
              <a:rPr lang="hu-HU" dirty="0">
                <a:latin typeface="Calibri Light" panose="020F0302020204030204" pitchFamily="34" charset="0"/>
              </a:rPr>
              <a:t>A továbbképzés tartalma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2EBB16B-0A71-4724-9133-CB3E74174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5061" y="1098581"/>
            <a:ext cx="9980612" cy="5446643"/>
          </a:xfrm>
        </p:spPr>
        <p:txBody>
          <a:bodyPr>
            <a:noAutofit/>
          </a:bodyPr>
          <a:lstStyle/>
          <a:p>
            <a:r>
              <a:rPr lang="hu-HU" sz="2600" dirty="0">
                <a:latin typeface="Calibri" panose="020F0502020204030204" pitchFamily="34" charset="0"/>
              </a:rPr>
              <a:t>A modern természettudományos oktatás kettős célja:</a:t>
            </a:r>
          </a:p>
          <a:p>
            <a:pPr lvl="1"/>
            <a:r>
              <a:rPr lang="hu-HU" sz="2600" dirty="0">
                <a:latin typeface="Calibri" panose="020F0502020204030204" pitchFamily="34" charset="0"/>
              </a:rPr>
              <a:t>Természettudományos műveltség megszerzése</a:t>
            </a:r>
          </a:p>
          <a:p>
            <a:pPr lvl="1"/>
            <a:r>
              <a:rPr lang="hu-HU" sz="2600" dirty="0">
                <a:latin typeface="Calibri" panose="020F0502020204030204" pitchFamily="34" charset="0"/>
              </a:rPr>
              <a:t>Jól képzett szakember utánpótlás biztosítása</a:t>
            </a:r>
          </a:p>
          <a:p>
            <a:endParaRPr lang="hu-HU" sz="2600" dirty="0">
              <a:latin typeface="Calibri" panose="020F0502020204030204" pitchFamily="34" charset="0"/>
            </a:endParaRPr>
          </a:p>
          <a:p>
            <a:endParaRPr lang="hu-HU" sz="2600" dirty="0">
              <a:latin typeface="Calibri" panose="020F0502020204030204" pitchFamily="34" charset="0"/>
            </a:endParaRPr>
          </a:p>
          <a:p>
            <a:r>
              <a:rPr lang="hu-HU" sz="2600" dirty="0">
                <a:latin typeface="Calibri" panose="020F0502020204030204" pitchFamily="34" charset="0"/>
              </a:rPr>
              <a:t>Tanulók aktív részvétele az órákon</a:t>
            </a:r>
          </a:p>
          <a:p>
            <a:pPr lvl="1"/>
            <a:r>
              <a:rPr lang="hu-HU" sz="2600" dirty="0">
                <a:latin typeface="Calibri" panose="020F0502020204030204" pitchFamily="34" charset="0"/>
              </a:rPr>
              <a:t>Természettudományos problémamegoldás lépéseinek modellezése</a:t>
            </a:r>
          </a:p>
          <a:p>
            <a:pPr lvl="2"/>
            <a:r>
              <a:rPr lang="hu-HU" sz="2600" dirty="0">
                <a:latin typeface="Calibri" panose="020F0502020204030204" pitchFamily="34" charset="0"/>
              </a:rPr>
              <a:t>Tanulók által tervezett és végrehajtott kísérletek</a:t>
            </a:r>
          </a:p>
          <a:p>
            <a:pPr lvl="1"/>
            <a:r>
              <a:rPr lang="hu-HU" sz="2600" dirty="0">
                <a:latin typeface="Calibri" panose="020F0502020204030204" pitchFamily="34" charset="0"/>
              </a:rPr>
              <a:t>Érdeklődés felkeltése, motiváció</a:t>
            </a:r>
          </a:p>
          <a:p>
            <a:pPr lvl="2"/>
            <a:r>
              <a:rPr lang="hu-HU" sz="2600" dirty="0">
                <a:latin typeface="Calibri" panose="020F0502020204030204" pitchFamily="34" charset="0"/>
              </a:rPr>
              <a:t>Újabb kutatási eredmények</a:t>
            </a:r>
          </a:p>
        </p:txBody>
      </p:sp>
      <p:sp>
        <p:nvSpPr>
          <p:cNvPr id="4" name="Nyíl: lefelé mutató 3">
            <a:extLst>
              <a:ext uri="{FF2B5EF4-FFF2-40B4-BE49-F238E27FC236}">
                <a16:creationId xmlns:a16="http://schemas.microsoft.com/office/drawing/2014/main" id="{1809F44A-30BC-4281-A1D4-50B18E119A4E}"/>
              </a:ext>
            </a:extLst>
          </p:cNvPr>
          <p:cNvSpPr/>
          <p:nvPr/>
        </p:nvSpPr>
        <p:spPr>
          <a:xfrm>
            <a:off x="4075366" y="279376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16793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2A45626-3A83-4586-B554-AFB5E3854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8943" y="292805"/>
            <a:ext cx="8911687" cy="754116"/>
          </a:xfrm>
        </p:spPr>
        <p:txBody>
          <a:bodyPr/>
          <a:lstStyle/>
          <a:p>
            <a:r>
              <a:rPr lang="hu-HU" dirty="0"/>
              <a:t>A teljesítés feltételei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7972C30-7948-404C-9497-738240331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739" y="1378225"/>
            <a:ext cx="10508974" cy="5367131"/>
          </a:xfrm>
        </p:spPr>
        <p:txBody>
          <a:bodyPr>
            <a:noAutofit/>
          </a:bodyPr>
          <a:lstStyle/>
          <a:p>
            <a:r>
              <a:rPr lang="hu-HU" sz="2600" dirty="0">
                <a:latin typeface="Calibri" panose="020F0502020204030204" pitchFamily="34" charset="0"/>
              </a:rPr>
              <a:t>Részvétel a foglalkozások 90%-án (jelenléti ív, 3 óra hiányzás)</a:t>
            </a:r>
          </a:p>
          <a:p>
            <a:r>
              <a:rPr lang="hu-HU" sz="2600" dirty="0">
                <a:latin typeface="Calibri" panose="020F0502020204030204" pitchFamily="34" charset="0"/>
              </a:rPr>
              <a:t>két 45 perces tanóra óravázlatának elkészítése</a:t>
            </a:r>
          </a:p>
          <a:p>
            <a:pPr lvl="1"/>
            <a:r>
              <a:rPr lang="hu-HU" sz="2600" dirty="0">
                <a:latin typeface="Calibri" panose="020F0502020204030204" pitchFamily="34" charset="0"/>
              </a:rPr>
              <a:t>a képzés után </a:t>
            </a:r>
            <a:r>
              <a:rPr lang="hu-HU" sz="2600" b="1" dirty="0">
                <a:latin typeface="Calibri" panose="020F0502020204030204" pitchFamily="34" charset="0"/>
              </a:rPr>
              <a:t>30 napon belül </a:t>
            </a:r>
            <a:r>
              <a:rPr lang="hu-HU" sz="2600" dirty="0">
                <a:latin typeface="Calibri" panose="020F0502020204030204" pitchFamily="34" charset="0"/>
              </a:rPr>
              <a:t>elektronikus formában benyújtandó</a:t>
            </a:r>
          </a:p>
          <a:p>
            <a:pPr lvl="1"/>
            <a:r>
              <a:rPr lang="hu-HU" sz="2600" b="1" dirty="0">
                <a:latin typeface="Calibri" panose="020F0502020204030204" pitchFamily="34" charset="0"/>
              </a:rPr>
              <a:t>négy A/4-es oldal </a:t>
            </a:r>
            <a:r>
              <a:rPr lang="hu-HU" sz="2600" dirty="0">
                <a:latin typeface="Calibri" panose="020F0502020204030204" pitchFamily="34" charset="0"/>
              </a:rPr>
              <a:t>terjedelem egyenként, mely tartalmazza a mellékleteket is</a:t>
            </a:r>
          </a:p>
          <a:p>
            <a:pPr lvl="2"/>
            <a:r>
              <a:rPr lang="hu-HU" sz="2600" dirty="0">
                <a:latin typeface="Calibri" panose="020F0502020204030204" pitchFamily="34" charset="0"/>
              </a:rPr>
              <a:t>a nagy tanulói aktivitásra változatos formában ad lehetőséget</a:t>
            </a:r>
          </a:p>
          <a:p>
            <a:pPr lvl="1"/>
            <a:r>
              <a:rPr lang="hu-HU" sz="2600" dirty="0">
                <a:latin typeface="Calibri" panose="020F0502020204030204" pitchFamily="34" charset="0"/>
              </a:rPr>
              <a:t>min. (összesen) </a:t>
            </a:r>
            <a:r>
              <a:rPr lang="hu-HU" sz="2600" b="1" dirty="0">
                <a:latin typeface="Calibri" panose="020F0502020204030204" pitchFamily="34" charset="0"/>
              </a:rPr>
              <a:t>3 db oktatási segédanyag </a:t>
            </a:r>
            <a:r>
              <a:rPr lang="hu-HU" sz="2600" dirty="0">
                <a:latin typeface="Calibri" panose="020F0502020204030204" pitchFamily="34" charset="0"/>
              </a:rPr>
              <a:t>(a tanórákhoz kapcsolódó)</a:t>
            </a:r>
          </a:p>
          <a:p>
            <a:pPr lvl="1"/>
            <a:r>
              <a:rPr lang="hu-HU" sz="2600" dirty="0">
                <a:latin typeface="Calibri" panose="020F0502020204030204" pitchFamily="34" charset="0"/>
              </a:rPr>
              <a:t>a legjobbakat nyilvánosságra hozzuk a szerző engedélyével (TTOMC)</a:t>
            </a:r>
          </a:p>
          <a:p>
            <a:pPr lvl="1"/>
            <a:r>
              <a:rPr lang="hu-HU" sz="2600" dirty="0">
                <a:latin typeface="Calibri" panose="020F0502020204030204" pitchFamily="34" charset="0"/>
              </a:rPr>
              <a:t>esetleges portfólió része lehet</a:t>
            </a:r>
          </a:p>
          <a:p>
            <a:pPr lvl="1"/>
            <a:r>
              <a:rPr lang="hu-HU" sz="2600" dirty="0">
                <a:latin typeface="Calibri" panose="020F0502020204030204" pitchFamily="34" charset="0"/>
              </a:rPr>
              <a:t>aláírás a tanúsítvány átvételéről!!!</a:t>
            </a:r>
          </a:p>
          <a:p>
            <a:endParaRPr lang="hu-HU" sz="2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428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A8BC66E-E322-4D21-8729-D19F6373F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9430" y="385571"/>
            <a:ext cx="8911687" cy="714359"/>
          </a:xfrm>
        </p:spPr>
        <p:txBody>
          <a:bodyPr/>
          <a:lstStyle/>
          <a:p>
            <a:r>
              <a:rPr lang="hu-HU" dirty="0"/>
              <a:t>Az értékelés szempontjai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FD05332-B1FF-47E9-9FDE-6D2F928B4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243" y="1338469"/>
            <a:ext cx="10429461" cy="5406887"/>
          </a:xfrm>
        </p:spPr>
        <p:txBody>
          <a:bodyPr>
            <a:noAutofit/>
          </a:bodyPr>
          <a:lstStyle/>
          <a:p>
            <a:r>
              <a:rPr lang="hu-HU" sz="2600" dirty="0">
                <a:latin typeface="Calibri" panose="020F0502020204030204" pitchFamily="34" charset="0"/>
              </a:rPr>
              <a:t>Az óravázlatok és oktatási segédanyagok</a:t>
            </a:r>
          </a:p>
          <a:p>
            <a:pPr lvl="1"/>
            <a:r>
              <a:rPr lang="hu-HU" sz="2600" dirty="0">
                <a:latin typeface="Calibri" panose="020F0502020204030204" pitchFamily="34" charset="0"/>
              </a:rPr>
              <a:t>1. kémiai tartalmukat tekintve kifogástalanok (szakirodalom)</a:t>
            </a:r>
          </a:p>
          <a:p>
            <a:pPr lvl="1"/>
            <a:r>
              <a:rPr lang="hu-HU" sz="2600" dirty="0">
                <a:latin typeface="Calibri" panose="020F0502020204030204" pitchFamily="34" charset="0"/>
              </a:rPr>
              <a:t>2. bizonyítják, hogy a résztvevő képes volt saját tanítási gyakorlatába átültetni a tanulói aktivitás fokozásáról és a természettudományos gondolkodás fejlesztéséről tanultakat</a:t>
            </a:r>
          </a:p>
          <a:p>
            <a:pPr lvl="1"/>
            <a:r>
              <a:rPr lang="hu-HU" sz="2600" dirty="0">
                <a:latin typeface="Calibri" panose="020F0502020204030204" pitchFamily="34" charset="0"/>
              </a:rPr>
              <a:t>3. tartalmi és készségfejlesztésre vonatkozó céljaik összhangban vannak a hozzájuk illesztett módszerekkel és eszközökkel</a:t>
            </a:r>
          </a:p>
          <a:p>
            <a:pPr lvl="1"/>
            <a:r>
              <a:rPr lang="hu-HU" sz="2600" dirty="0">
                <a:latin typeface="Calibri" panose="020F0502020204030204" pitchFamily="34" charset="0"/>
              </a:rPr>
              <a:t>4. korszerű IKT jelenik meg benne</a:t>
            </a:r>
          </a:p>
          <a:p>
            <a:pPr lvl="1"/>
            <a:r>
              <a:rPr lang="hu-HU" sz="2600" dirty="0">
                <a:latin typeface="Calibri" panose="020F0502020204030204" pitchFamily="34" charset="0"/>
              </a:rPr>
              <a:t>5. elemeik saját fejlesztésűek, illetve a külső forrásból származó anyagokat megfelelő hivatkozással tartalmazzák</a:t>
            </a:r>
          </a:p>
          <a:p>
            <a:r>
              <a:rPr lang="hu-HU" sz="2600" dirty="0">
                <a:latin typeface="Calibri" panose="020F0502020204030204" pitchFamily="34" charset="0"/>
              </a:rPr>
              <a:t>Formai szempontok: az órákon megbeszéltek szerint (minták alapján)</a:t>
            </a:r>
          </a:p>
        </p:txBody>
      </p:sp>
    </p:spTree>
    <p:extLst>
      <p:ext uri="{BB962C8B-B14F-4D97-AF65-F5344CB8AC3E}">
        <p14:creationId xmlns:p14="http://schemas.microsoft.com/office/powerpoint/2010/main" val="4100701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CAFC816-F9CC-414F-8683-0F98BE0DB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03432"/>
          </a:xfrm>
        </p:spPr>
        <p:txBody>
          <a:bodyPr>
            <a:normAutofit/>
          </a:bodyPr>
          <a:lstStyle/>
          <a:p>
            <a:pPr algn="ctr"/>
            <a:r>
              <a:rPr lang="hu-HU" sz="2800" b="1" dirty="0">
                <a:latin typeface="Calibri Light" panose="020F0302020204030204" pitchFamily="34" charset="0"/>
              </a:rPr>
              <a:t>Az MTA-ELTE Kutatásalapú Kémiatanítás Kutatócsoport</a:t>
            </a:r>
            <a:br>
              <a:rPr lang="hu-HU" sz="2800" b="1" dirty="0">
                <a:latin typeface="Calibri Light" panose="020F0302020204030204" pitchFamily="34" charset="0"/>
              </a:rPr>
            </a:br>
            <a:r>
              <a:rPr lang="hu-HU" sz="2800" b="1" dirty="0">
                <a:latin typeface="Calibri Light" panose="020F0302020204030204" pitchFamily="34" charset="0"/>
              </a:rPr>
              <a:t>„Megvalósítható kutatásalapú kémiatanítás”</a:t>
            </a:r>
            <a:br>
              <a:rPr lang="hu-HU" sz="2800" b="1" dirty="0">
                <a:latin typeface="Calibri Light" panose="020F0302020204030204" pitchFamily="34" charset="0"/>
              </a:rPr>
            </a:br>
            <a:r>
              <a:rPr lang="hu-HU" sz="2800" b="1" dirty="0">
                <a:latin typeface="Calibri Light" panose="020F0302020204030204" pitchFamily="34" charset="0"/>
              </a:rPr>
              <a:t>projektjének kitűzött céljai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03C82DC-4EB0-47A0-B701-0FD5934B8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8312" y="2080591"/>
            <a:ext cx="9445487" cy="4412284"/>
          </a:xfrm>
        </p:spPr>
        <p:txBody>
          <a:bodyPr>
            <a:normAutofit/>
          </a:bodyPr>
          <a:lstStyle/>
          <a:p>
            <a:r>
              <a:rPr lang="hu-HU" sz="2800" dirty="0">
                <a:latin typeface="Calibri" panose="020F0502020204030204" pitchFamily="34" charset="0"/>
              </a:rPr>
              <a:t>A kutatásalapú tanulás alkalmazhatósága, hatékonysága</a:t>
            </a:r>
          </a:p>
          <a:p>
            <a:r>
              <a:rPr lang="hu-HU" sz="2800" dirty="0">
                <a:latin typeface="Calibri" panose="020F0502020204030204" pitchFamily="34" charset="0"/>
              </a:rPr>
              <a:t>A tanulók kísérlettervező képességének vizsgálata</a:t>
            </a:r>
          </a:p>
          <a:p>
            <a:r>
              <a:rPr lang="hu-HU" sz="2800" dirty="0">
                <a:latin typeface="Calibri" panose="020F0502020204030204" pitchFamily="34" charset="0"/>
              </a:rPr>
              <a:t>A természettudományos problémamegoldás lépéseinek modellezése, tanítása</a:t>
            </a:r>
          </a:p>
          <a:p>
            <a:r>
              <a:rPr lang="hu-HU" sz="2800" dirty="0">
                <a:latin typeface="Calibri" panose="020F0502020204030204" pitchFamily="34" charset="0"/>
              </a:rPr>
              <a:t>A tanulók attitűdjének és motiváltságának vizsgálata</a:t>
            </a:r>
          </a:p>
          <a:p>
            <a:r>
              <a:rPr lang="hu-HU" sz="2800" dirty="0">
                <a:latin typeface="Calibri" panose="020F0502020204030204" pitchFamily="34" charset="0"/>
              </a:rPr>
              <a:t>Egy pozitív eredményű rövidtávú kutatáson alapuló longitudinális vizsgálat</a:t>
            </a:r>
          </a:p>
        </p:txBody>
      </p:sp>
    </p:spTree>
    <p:extLst>
      <p:ext uri="{BB962C8B-B14F-4D97-AF65-F5344CB8AC3E}">
        <p14:creationId xmlns:p14="http://schemas.microsoft.com/office/powerpoint/2010/main" val="2996669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537" y="212501"/>
            <a:ext cx="10752665" cy="695647"/>
          </a:xfrm>
        </p:spPr>
        <p:txBody>
          <a:bodyPr/>
          <a:lstStyle/>
          <a:p>
            <a:pPr algn="ctr"/>
            <a:r>
              <a:rPr lang="hu-HU" sz="3200" dirty="0">
                <a:latin typeface="Calibri Light" panose="020F0302020204030204" pitchFamily="34" charset="0"/>
              </a:rPr>
              <a:t>1.2. Kutatócsoport és kutatási módszer </a:t>
            </a:r>
            <a:endParaRPr lang="en-US" sz="3200" dirty="0">
              <a:latin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0406" y="908148"/>
            <a:ext cx="10242812" cy="5956386"/>
          </a:xfrm>
        </p:spPr>
        <p:txBody>
          <a:bodyPr>
            <a:noAutofit/>
          </a:bodyPr>
          <a:lstStyle/>
          <a:p>
            <a:r>
              <a:rPr lang="hu-HU" sz="2600" dirty="0">
                <a:solidFill>
                  <a:srgbClr val="C00000"/>
                </a:solidFill>
                <a:latin typeface="Calibri" panose="020F0502020204030204" pitchFamily="34" charset="0"/>
              </a:rPr>
              <a:t>Kutatócsoport: </a:t>
            </a:r>
          </a:p>
          <a:p>
            <a:pPr lvl="1"/>
            <a:r>
              <a:rPr lang="hu-HU" sz="2600" dirty="0">
                <a:latin typeface="Calibri" panose="020F0502020204030204" pitchFamily="34" charset="0"/>
              </a:rPr>
              <a:t>24 kémia tanár</a:t>
            </a:r>
          </a:p>
          <a:p>
            <a:pPr lvl="1"/>
            <a:r>
              <a:rPr lang="hu-HU" sz="2600" dirty="0">
                <a:latin typeface="Calibri" panose="020F0502020204030204" pitchFamily="34" charset="0"/>
              </a:rPr>
              <a:t>5 egyetemi oktató</a:t>
            </a:r>
          </a:p>
          <a:p>
            <a:pPr lvl="1"/>
            <a:r>
              <a:rPr lang="hu-HU" sz="2600" dirty="0">
                <a:latin typeface="Calibri" panose="020F0502020204030204" pitchFamily="34" charset="0"/>
              </a:rPr>
              <a:t>4 egyetemi hallgató (később csatlakoztak: TDK-sok, ill. szakdolgozók).</a:t>
            </a:r>
          </a:p>
          <a:p>
            <a:r>
              <a:rPr lang="hu-HU" sz="2600" dirty="0">
                <a:solidFill>
                  <a:srgbClr val="C00000"/>
                </a:solidFill>
                <a:latin typeface="Calibri" panose="020F0502020204030204" pitchFamily="34" charset="0"/>
              </a:rPr>
              <a:t>Kutatási módszer:</a:t>
            </a:r>
          </a:p>
          <a:p>
            <a:pPr lvl="1"/>
            <a:r>
              <a:rPr lang="hu-HU" sz="2600" dirty="0">
                <a:latin typeface="Calibri" panose="020F0502020204030204" pitchFamily="34" charset="0"/>
              </a:rPr>
              <a:t>4 tanév</a:t>
            </a:r>
          </a:p>
          <a:p>
            <a:pPr lvl="1"/>
            <a:r>
              <a:rPr lang="hu-HU" sz="2600" dirty="0">
                <a:latin typeface="Calibri" panose="020F0502020204030204" pitchFamily="34" charset="0"/>
              </a:rPr>
              <a:t>4 x 6 = 24 db tanulói feladatlap és tanári útmutató (</a:t>
            </a:r>
            <a:r>
              <a:rPr lang="hu-HU" sz="2600" dirty="0" err="1">
                <a:latin typeface="Calibri" panose="020F0502020204030204" pitchFamily="34" charset="0"/>
              </a:rPr>
              <a:t>tanévente</a:t>
            </a:r>
            <a:r>
              <a:rPr lang="hu-HU" sz="2600" dirty="0">
                <a:latin typeface="Calibri" panose="020F0502020204030204" pitchFamily="34" charset="0"/>
              </a:rPr>
              <a:t> 6 db)</a:t>
            </a:r>
          </a:p>
          <a:p>
            <a:pPr lvl="1"/>
            <a:r>
              <a:rPr lang="hu-HU" sz="2600" dirty="0">
                <a:latin typeface="Calibri" panose="020F0502020204030204" pitchFamily="34" charset="0"/>
              </a:rPr>
              <a:t>Előteszt: 2016 ősze; 4 utóteszt: minden tanév végén</a:t>
            </a:r>
          </a:p>
          <a:p>
            <a:pPr lvl="2"/>
            <a:r>
              <a:rPr lang="hu-HU" sz="2600" dirty="0">
                <a:latin typeface="Calibri" panose="020F0502020204030204" pitchFamily="34" charset="0"/>
              </a:rPr>
              <a:t>Kísérlettervező képesség, egyéb ismeretek és tudás, attitűd</a:t>
            </a:r>
          </a:p>
          <a:p>
            <a:pPr lvl="2"/>
            <a:r>
              <a:rPr lang="hu-HU" sz="2600" dirty="0">
                <a:latin typeface="Calibri" panose="020F0502020204030204" pitchFamily="34" charset="0"/>
              </a:rPr>
              <a:t>A tesztkérdések a Bloom-taxonómia szerint strukturálva</a:t>
            </a:r>
          </a:p>
          <a:p>
            <a:pPr lvl="2"/>
            <a:r>
              <a:rPr lang="hu-HU" sz="2600" dirty="0">
                <a:latin typeface="Calibri" panose="020F0502020204030204" pitchFamily="34" charset="0"/>
              </a:rPr>
              <a:t>Az adatok statisztikai módszerekkel elemezve</a:t>
            </a:r>
            <a:endParaRPr lang="en-US" sz="2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466562"/>
      </p:ext>
    </p:extLst>
  </p:cSld>
  <p:clrMapOvr>
    <a:masterClrMapping/>
  </p:clrMapOvr>
</p:sld>
</file>

<file path=ppt/theme/theme1.xml><?xml version="1.0" encoding="utf-8"?>
<a:theme xmlns:a="http://schemas.openxmlformats.org/drawingml/2006/main" name="Szálak">
  <a:themeElements>
    <a:clrScheme name="Sárga–naranc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Szála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zálak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460</TotalTime>
  <Words>1170</Words>
  <Application>Microsoft Office PowerPoint</Application>
  <PresentationFormat>Szélesvásznú</PresentationFormat>
  <Paragraphs>141</Paragraphs>
  <Slides>12</Slides>
  <Notes>4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Wingdings 3</vt:lpstr>
      <vt:lpstr>Szálak</vt:lpstr>
      <vt:lpstr>Az aktív tanulás lehetőségeinek megteremtése a kémiaórákon</vt:lpstr>
      <vt:lpstr>PowerPoint-bemutató</vt:lpstr>
      <vt:lpstr>A továbbképzés célja</vt:lpstr>
      <vt:lpstr>A továbbképzés tartalma</vt:lpstr>
      <vt:lpstr>A továbbképzés tartalma</vt:lpstr>
      <vt:lpstr>A teljesítés feltételei</vt:lpstr>
      <vt:lpstr>Az értékelés szempontjai</vt:lpstr>
      <vt:lpstr>Az MTA-ELTE Kutatásalapú Kémiatanítás Kutatócsoport „Megvalósítható kutatásalapú kémiatanítás” projektjének kitűzött céljai </vt:lpstr>
      <vt:lpstr>1.2. Kutatócsoport és kutatási módszer </vt:lpstr>
      <vt:lpstr>1.3. Minta</vt:lpstr>
      <vt:lpstr>3.3 kutatási módszer –  a modell</vt:lpstr>
      <vt:lpstr>3.3 kutatási módszer –  a modell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aktív tanulás lehetőségeinek megteremtése a kémiaórákon</dc:title>
  <dc:creator>Kiss Edina</dc:creator>
  <cp:lastModifiedBy>Szalay Luca</cp:lastModifiedBy>
  <cp:revision>26</cp:revision>
  <dcterms:created xsi:type="dcterms:W3CDTF">2019-06-18T12:46:11Z</dcterms:created>
  <dcterms:modified xsi:type="dcterms:W3CDTF">2019-07-02T03:28:21Z</dcterms:modified>
</cp:coreProperties>
</file>