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81" r:id="rId5"/>
    <p:sldId id="259" r:id="rId6"/>
    <p:sldId id="260" r:id="rId7"/>
    <p:sldId id="261" r:id="rId8"/>
    <p:sldId id="262" r:id="rId9"/>
    <p:sldId id="263" r:id="rId10"/>
    <p:sldId id="264" r:id="rId11"/>
    <p:sldId id="282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83" r:id="rId22"/>
    <p:sldId id="275" r:id="rId23"/>
    <p:sldId id="276" r:id="rId24"/>
    <p:sldId id="277" r:id="rId25"/>
    <p:sldId id="278" r:id="rId26"/>
    <p:sldId id="279" r:id="rId27"/>
    <p:sldId id="28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4C317-9C8E-4E6B-8B5F-A0D1DF9312EA}" type="datetimeFigureOut">
              <a:rPr lang="hu-HU" smtClean="0"/>
              <a:t>2018.07.17.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7C0FF-33BD-4BD1-A405-83E5B9D503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9152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dirty="0"/>
              <a:t>Előtte ismételjük át az erre az időszakra vonatkozó kutatási modellt!</a:t>
            </a:r>
          </a:p>
          <a:p>
            <a:endParaRPr lang="hu-HU" sz="1200" dirty="0"/>
          </a:p>
          <a:p>
            <a:r>
              <a:rPr lang="hu-HU" sz="1200" dirty="0"/>
              <a:t>Három különböző típusú csoportnak készültek a feladatlapok.</a:t>
            </a:r>
          </a:p>
          <a:p>
            <a:r>
              <a:rPr lang="hu-HU" sz="1200" dirty="0"/>
              <a:t>Az első, azaz a kontrollcsoport receptszerű leírások alapján végzett kísérleteket.</a:t>
            </a:r>
          </a:p>
          <a:p>
            <a:r>
              <a:rPr lang="hu-HU" sz="1200" dirty="0"/>
              <a:t>A második csoport is elvégezte az előbb említett kísérleteket, de utána házi feladatként elméleti kísérlettervező feladatot kapott, amit a következő órán beszéltek meg a tanárral.</a:t>
            </a:r>
          </a:p>
          <a:p>
            <a:r>
              <a:rPr lang="hu-HU" sz="1200" dirty="0"/>
              <a:t>A harmadik csoport tagjai az előző kettő által elvégzett receptszerű kísérletek egy részét maguk tervezték meg és a tanárral való egyeztetés után el is végezték azokat. Fontos azonban tudni, hogy ezen kívül semmilyen más instrukciót, vagy felkészítést nem kaptak segítségül a tervezéshez.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57E06-6D32-F440-8120-F9ADDEB219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84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dirty="0"/>
              <a:t>Ismétlésképpen csak egy pillantás az új kutatási modellre. </a:t>
            </a:r>
          </a:p>
          <a:p>
            <a:r>
              <a:rPr lang="hu-HU" sz="1200" dirty="0"/>
              <a:t>A kontrollcsoport továbbra is receptszerű kísérleteket hajtott végre.</a:t>
            </a:r>
          </a:p>
          <a:p>
            <a:r>
              <a:rPr lang="hu-HU" sz="1200" dirty="0"/>
              <a:t>A 2. típusú csoport azonban ugyanazon kísérletek elvégzése után magyarázatot is kapott arra, hogy miért éppen úgy kellett elvégezni a kísérletet, ahogy azt korábban tették. </a:t>
            </a:r>
          </a:p>
          <a:p>
            <a:r>
              <a:rPr lang="hu-HU" sz="1200" dirty="0"/>
              <a:t>A 3. típusú csoport pedig már a kísérlettervezés előtt kapott instrukciókat segítségképpen.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57E06-6D32-F440-8120-F9ADDEB219A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58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5994400" y="2286000"/>
            <a:ext cx="58928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994400" y="3886200"/>
            <a:ext cx="5791200" cy="914400"/>
          </a:xfrm>
        </p:spPr>
        <p:txBody>
          <a:bodyPr wrap="square" anchor="t"/>
          <a:lstStyle>
            <a:lvl1pPr marL="514338" indent="-514338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39938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rkissed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OakIi6aKEA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589213" y="904741"/>
            <a:ext cx="8915399" cy="2262781"/>
          </a:xfrm>
        </p:spPr>
        <p:txBody>
          <a:bodyPr>
            <a:normAutofit/>
          </a:bodyPr>
          <a:lstStyle/>
          <a:p>
            <a:r>
              <a:rPr lang="hu-HU" b="1" dirty="0" smtClean="0">
                <a:latin typeface="Calibri" panose="020F0502020204030204" pitchFamily="34" charset="0"/>
              </a:rPr>
              <a:t>Kísérlettervező feladatlapok a kémia tanításában</a:t>
            </a:r>
            <a:endParaRPr lang="hu-HU" b="1" dirty="0">
              <a:latin typeface="Calibri" panose="020F050202020403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589213" y="4094799"/>
            <a:ext cx="8915399" cy="2383274"/>
          </a:xfrm>
        </p:spPr>
        <p:txBody>
          <a:bodyPr>
            <a:noAutofit/>
          </a:bodyPr>
          <a:lstStyle/>
          <a:p>
            <a:r>
              <a:rPr lang="hu-HU" sz="2800" dirty="0">
                <a:latin typeface="Calibri" panose="020F0502020204030204" pitchFamily="34" charset="0"/>
              </a:rPr>
              <a:t>Kiss </a:t>
            </a:r>
            <a:r>
              <a:rPr lang="hu-HU" sz="2800" dirty="0" smtClean="0">
                <a:latin typeface="Calibri" panose="020F0502020204030204" pitchFamily="34" charset="0"/>
              </a:rPr>
              <a:t>Edina</a:t>
            </a:r>
            <a:r>
              <a:rPr lang="hu-HU" sz="2800" baseline="30000" dirty="0" smtClean="0">
                <a:latin typeface="Calibri" panose="020F0502020204030204" pitchFamily="34" charset="0"/>
              </a:rPr>
              <a:t>1</a:t>
            </a:r>
            <a:r>
              <a:rPr lang="hu-HU" sz="2800" dirty="0">
                <a:latin typeface="Calibri" panose="020F0502020204030204" pitchFamily="34" charset="0"/>
              </a:rPr>
              <a:t>, Szalay Luca</a:t>
            </a:r>
            <a:r>
              <a:rPr lang="hu-HU" sz="2800" baseline="30000" dirty="0">
                <a:latin typeface="Calibri" panose="020F0502020204030204" pitchFamily="34" charset="0"/>
              </a:rPr>
              <a:t>1</a:t>
            </a:r>
            <a:r>
              <a:rPr lang="hu-HU" sz="2800" dirty="0">
                <a:latin typeface="Calibri" panose="020F0502020204030204" pitchFamily="34" charset="0"/>
              </a:rPr>
              <a:t>, </a:t>
            </a:r>
            <a:r>
              <a:rPr lang="hu-HU" sz="2800" dirty="0" smtClean="0">
                <a:latin typeface="Calibri" panose="020F0502020204030204" pitchFamily="34" charset="0"/>
              </a:rPr>
              <a:t>Tóth Zoltán</a:t>
            </a:r>
            <a:r>
              <a:rPr lang="hu-HU" sz="2800" baseline="30000" dirty="0" smtClean="0">
                <a:latin typeface="Calibri" panose="020F0502020204030204" pitchFamily="34" charset="0"/>
              </a:rPr>
              <a:t>2</a:t>
            </a:r>
            <a:endParaRPr lang="en-US" sz="2800" baseline="30000" dirty="0">
              <a:latin typeface="Calibri" panose="020F0502020204030204" pitchFamily="34" charset="0"/>
            </a:endParaRPr>
          </a:p>
          <a:p>
            <a:r>
              <a:rPr lang="hu-HU" sz="2800" baseline="30000" dirty="0">
                <a:latin typeface="Calibri" panose="020F0502020204030204" pitchFamily="34" charset="0"/>
              </a:rPr>
              <a:t>1</a:t>
            </a:r>
            <a:r>
              <a:rPr lang="hu-HU" sz="2800" dirty="0">
                <a:latin typeface="Calibri" panose="020F0502020204030204" pitchFamily="34" charset="0"/>
              </a:rPr>
              <a:t>Eötvös Loránd Tudományegyetem, Kémiai intézet</a:t>
            </a:r>
          </a:p>
          <a:p>
            <a:r>
              <a:rPr lang="hu-HU" sz="2800" dirty="0" smtClean="0">
                <a:latin typeface="Calibri" panose="020F0502020204030204" pitchFamily="34" charset="0"/>
                <a:hlinkClick r:id="rId2"/>
              </a:rPr>
              <a:t>drkissed@gmail.com</a:t>
            </a:r>
            <a:r>
              <a:rPr lang="hu-HU" sz="2800" dirty="0" smtClean="0">
                <a:latin typeface="Calibri" panose="020F0502020204030204" pitchFamily="34" charset="0"/>
              </a:rPr>
              <a:t>; drkissed@caesar.elte.hu </a:t>
            </a:r>
            <a:endParaRPr lang="hu-HU" sz="2800" dirty="0">
              <a:latin typeface="Calibri" panose="020F0502020204030204" pitchFamily="34" charset="0"/>
            </a:endParaRPr>
          </a:p>
          <a:p>
            <a:r>
              <a:rPr lang="hu-HU" sz="2800" baseline="30000" dirty="0">
                <a:latin typeface="Calibri" panose="020F0502020204030204" pitchFamily="34" charset="0"/>
              </a:rPr>
              <a:t>2</a:t>
            </a:r>
            <a:r>
              <a:rPr lang="hu-HU" sz="2800" dirty="0">
                <a:latin typeface="Calibri" panose="020F0502020204030204" pitchFamily="34" charset="0"/>
              </a:rPr>
              <a:t>Debreceni Egyetem</a:t>
            </a:r>
            <a:endParaRPr lang="en-US" sz="2800" dirty="0">
              <a:latin typeface="Calibri" panose="020F0502020204030204" pitchFamily="34" charset="0"/>
            </a:endParaRPr>
          </a:p>
          <a:p>
            <a:endParaRPr lang="hu-HU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50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91544" y="157200"/>
            <a:ext cx="7920880" cy="926976"/>
          </a:xfrm>
        </p:spPr>
        <p:txBody>
          <a:bodyPr/>
          <a:lstStyle/>
          <a:p>
            <a:r>
              <a:rPr lang="hu-HU" sz="2800" dirty="0"/>
              <a:t>3.3 kutatási módszer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2800" dirty="0"/>
              <a:t>  a modell</a:t>
            </a:r>
          </a:p>
        </p:txBody>
      </p:sp>
      <p:sp>
        <p:nvSpPr>
          <p:cNvPr id="3" name="Lekerekített téglalap 2"/>
          <p:cNvSpPr/>
          <p:nvPr/>
        </p:nvSpPr>
        <p:spPr>
          <a:xfrm>
            <a:off x="909429" y="556169"/>
            <a:ext cx="4801164" cy="266015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867" dirty="0">
                <a:latin typeface="Arial" panose="020B0604020202020204" pitchFamily="34" charset="0"/>
                <a:cs typeface="Arial" panose="020B0604020202020204" pitchFamily="34" charset="0"/>
              </a:rPr>
              <a:t>6 db, tanulókísérleteket tartalmazó feladatlap elkészítése (6 tanórára),</a:t>
            </a:r>
          </a:p>
          <a:p>
            <a:r>
              <a:rPr lang="hu-HU" sz="1867" u="sng" dirty="0">
                <a:latin typeface="Arial" panose="020B0604020202020204" pitchFamily="34" charset="0"/>
                <a:cs typeface="Arial" panose="020B0604020202020204" pitchFamily="34" charset="0"/>
              </a:rPr>
              <a:t>3 változatban:</a:t>
            </a:r>
          </a:p>
          <a:p>
            <a:r>
              <a:rPr lang="hu-HU" sz="18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u-HU" sz="1867" dirty="0">
                <a:latin typeface="Arial" panose="020B0604020202020204" pitchFamily="34" charset="0"/>
                <a:cs typeface="Arial" panose="020B0604020202020204" pitchFamily="34" charset="0"/>
              </a:rPr>
              <a:t>. típus: </a:t>
            </a:r>
            <a:r>
              <a:rPr lang="hu-HU" sz="18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receptszerű </a:t>
            </a:r>
            <a:r>
              <a:rPr lang="hu-HU" sz="1867" dirty="0">
                <a:latin typeface="Arial" panose="020B0604020202020204" pitchFamily="34" charset="0"/>
                <a:cs typeface="Arial" panose="020B0604020202020204" pitchFamily="34" charset="0"/>
              </a:rPr>
              <a:t>kísérletek</a:t>
            </a:r>
          </a:p>
          <a:p>
            <a:r>
              <a:rPr lang="hu-HU" sz="1867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1867" dirty="0">
                <a:latin typeface="Arial" panose="020B0604020202020204" pitchFamily="34" charset="0"/>
                <a:cs typeface="Arial" panose="020B0604020202020204" pitchFamily="34" charset="0"/>
              </a:rPr>
              <a:t>. típus: receptszerű kísérletek + </a:t>
            </a:r>
            <a:r>
              <a:rPr lang="hu-HU" sz="1867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elméleti kísérlettervezés</a:t>
            </a:r>
          </a:p>
          <a:p>
            <a:r>
              <a:rPr lang="hu-HU" sz="1867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1867" dirty="0">
                <a:latin typeface="Arial" panose="020B0604020202020204" pitchFamily="34" charset="0"/>
                <a:cs typeface="Arial" panose="020B0604020202020204" pitchFamily="34" charset="0"/>
              </a:rPr>
              <a:t>. típus: </a:t>
            </a:r>
            <a:r>
              <a:rPr lang="hu-HU" sz="1867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kísérlettervezés a gyakorlatban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1044101" y="3315642"/>
            <a:ext cx="2136507" cy="98323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minta </a:t>
            </a:r>
          </a:p>
          <a:p>
            <a:pPr algn="ctr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kiválasztása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1046013" y="4722522"/>
            <a:ext cx="1992489" cy="72115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Adatgyűjtés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Lekerekített téglalap 41"/>
          <p:cNvSpPr/>
          <p:nvPr/>
        </p:nvSpPr>
        <p:spPr>
          <a:xfrm>
            <a:off x="5543708" y="4646184"/>
            <a:ext cx="966273" cy="75341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Elő-teszt</a:t>
            </a:r>
          </a:p>
        </p:txBody>
      </p:sp>
      <p:sp>
        <p:nvSpPr>
          <p:cNvPr id="43" name="Lekerekített téglalap 42"/>
          <p:cNvSpPr/>
          <p:nvPr/>
        </p:nvSpPr>
        <p:spPr>
          <a:xfrm>
            <a:off x="6828299" y="4533410"/>
            <a:ext cx="3508128" cy="97896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receptszerű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kísérletek + </a:t>
            </a:r>
            <a:r>
              <a:rPr lang="hu-HU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elméleti kísérlettervezés</a:t>
            </a:r>
            <a:endParaRPr lang="en-GB" sz="2000" u="sng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Lekerekített téglalap 43"/>
          <p:cNvSpPr/>
          <p:nvPr/>
        </p:nvSpPr>
        <p:spPr>
          <a:xfrm>
            <a:off x="3433050" y="3311123"/>
            <a:ext cx="1764505" cy="103462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típusú feladatlapot végző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Lekerekített téglalap 44"/>
          <p:cNvSpPr/>
          <p:nvPr/>
        </p:nvSpPr>
        <p:spPr>
          <a:xfrm>
            <a:off x="3433050" y="4488663"/>
            <a:ext cx="1716109" cy="106846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típusú feladatlapot végző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Lekerekített téglalap 45"/>
          <p:cNvSpPr/>
          <p:nvPr/>
        </p:nvSpPr>
        <p:spPr>
          <a:xfrm>
            <a:off x="10654747" y="4657962"/>
            <a:ext cx="927652" cy="71549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Utó-teszt</a:t>
            </a:r>
          </a:p>
        </p:txBody>
      </p:sp>
      <p:sp>
        <p:nvSpPr>
          <p:cNvPr id="47" name="Lekerekített téglalap 46"/>
          <p:cNvSpPr/>
          <p:nvPr/>
        </p:nvSpPr>
        <p:spPr>
          <a:xfrm>
            <a:off x="10654749" y="3458910"/>
            <a:ext cx="927652" cy="71273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Utó-teszt</a:t>
            </a:r>
          </a:p>
        </p:txBody>
      </p:sp>
      <p:sp>
        <p:nvSpPr>
          <p:cNvPr id="48" name="Lekerekített téglalap 47"/>
          <p:cNvSpPr/>
          <p:nvPr/>
        </p:nvSpPr>
        <p:spPr>
          <a:xfrm>
            <a:off x="6841817" y="3323664"/>
            <a:ext cx="3508128" cy="98323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receptszerű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kísérletek („kontroll”)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Lekerekített téglalap 48"/>
          <p:cNvSpPr/>
          <p:nvPr/>
        </p:nvSpPr>
        <p:spPr>
          <a:xfrm>
            <a:off x="5545813" y="3458912"/>
            <a:ext cx="947753" cy="71273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Elő-teszt</a:t>
            </a:r>
          </a:p>
        </p:txBody>
      </p:sp>
      <p:sp>
        <p:nvSpPr>
          <p:cNvPr id="50" name="Lekerekített téglalap 49"/>
          <p:cNvSpPr/>
          <p:nvPr/>
        </p:nvSpPr>
        <p:spPr>
          <a:xfrm>
            <a:off x="6135755" y="1679521"/>
            <a:ext cx="5988224" cy="98719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Az eredmények elemzése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Egyenes összekötő nyíllal 98"/>
          <p:cNvCxnSpPr>
            <a:cxnSpLocks/>
          </p:cNvCxnSpPr>
          <p:nvPr/>
        </p:nvCxnSpPr>
        <p:spPr>
          <a:xfrm>
            <a:off x="1954399" y="4295442"/>
            <a:ext cx="9644" cy="434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gyenes összekötő nyíllal 100"/>
          <p:cNvCxnSpPr>
            <a:cxnSpLocks/>
            <a:stCxn id="9" idx="3"/>
            <a:endCxn id="44" idx="1"/>
          </p:cNvCxnSpPr>
          <p:nvPr/>
        </p:nvCxnSpPr>
        <p:spPr>
          <a:xfrm flipV="1">
            <a:off x="3038502" y="3828434"/>
            <a:ext cx="394548" cy="1254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Egyenes összekötő nyíllal 104"/>
          <p:cNvCxnSpPr>
            <a:cxnSpLocks/>
            <a:stCxn id="9" idx="3"/>
          </p:cNvCxnSpPr>
          <p:nvPr/>
        </p:nvCxnSpPr>
        <p:spPr>
          <a:xfrm>
            <a:off x="3038502" y="5083099"/>
            <a:ext cx="416593" cy="252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B4E654DE-8874-4BA2-BF77-1EE445B3E77F}"/>
              </a:ext>
            </a:extLst>
          </p:cNvPr>
          <p:cNvSpPr txBox="1"/>
          <p:nvPr/>
        </p:nvSpPr>
        <p:spPr>
          <a:xfrm>
            <a:off x="2" y="-10917"/>
            <a:ext cx="1239078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rgbClr val="1B5C93"/>
                </a:solidFill>
                <a:latin typeface="Calibri" panose="020F0502020204030204" pitchFamily="34" charset="0"/>
              </a:rPr>
              <a:t>II.1. A </a:t>
            </a:r>
            <a:r>
              <a:rPr lang="hu-HU" sz="3600" b="1" dirty="0">
                <a:solidFill>
                  <a:srgbClr val="C00000"/>
                </a:solidFill>
                <a:latin typeface="Calibri" panose="020F0502020204030204" pitchFamily="34" charset="0"/>
              </a:rPr>
              <a:t>2016/2017. </a:t>
            </a:r>
            <a:r>
              <a:rPr lang="hu-HU" sz="3600" b="1" dirty="0">
                <a:solidFill>
                  <a:srgbClr val="1B5C93"/>
                </a:solidFill>
                <a:latin typeface="Calibri" panose="020F0502020204030204" pitchFamily="34" charset="0"/>
              </a:rPr>
              <a:t>tanévben alkalmazott kutatási modell</a:t>
            </a:r>
          </a:p>
        </p:txBody>
      </p:sp>
      <p:sp>
        <p:nvSpPr>
          <p:cNvPr id="54" name="Téglalap: lekerekített 53">
            <a:extLst>
              <a:ext uri="{FF2B5EF4-FFF2-40B4-BE49-F238E27FC236}">
                <a16:creationId xmlns:a16="http://schemas.microsoft.com/office/drawing/2014/main" xmlns="" id="{56213ED2-26F7-4F8A-8961-FB7D80ADB199}"/>
              </a:ext>
            </a:extLst>
          </p:cNvPr>
          <p:cNvSpPr/>
          <p:nvPr/>
        </p:nvSpPr>
        <p:spPr>
          <a:xfrm>
            <a:off x="3415931" y="5654165"/>
            <a:ext cx="1781628" cy="102493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típusú feladatlapot végző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églalap: lekerekített 139">
            <a:extLst>
              <a:ext uri="{FF2B5EF4-FFF2-40B4-BE49-F238E27FC236}">
                <a16:creationId xmlns:a16="http://schemas.microsoft.com/office/drawing/2014/main" xmlns="" id="{61B7222E-3AE2-488A-B4FB-333685A4CAC1}"/>
              </a:ext>
            </a:extLst>
          </p:cNvPr>
          <p:cNvSpPr/>
          <p:nvPr/>
        </p:nvSpPr>
        <p:spPr>
          <a:xfrm>
            <a:off x="5543708" y="5815120"/>
            <a:ext cx="966273" cy="70302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Elő-teszt</a:t>
            </a:r>
          </a:p>
        </p:txBody>
      </p:sp>
      <p:sp>
        <p:nvSpPr>
          <p:cNvPr id="150" name="Téglalap: lekerekített 149">
            <a:extLst>
              <a:ext uri="{FF2B5EF4-FFF2-40B4-BE49-F238E27FC236}">
                <a16:creationId xmlns:a16="http://schemas.microsoft.com/office/drawing/2014/main" xmlns="" id="{E1D9C432-2041-4105-924F-DFAB4A31A7FC}"/>
              </a:ext>
            </a:extLst>
          </p:cNvPr>
          <p:cNvSpPr/>
          <p:nvPr/>
        </p:nvSpPr>
        <p:spPr>
          <a:xfrm>
            <a:off x="6828301" y="5683204"/>
            <a:ext cx="3508127" cy="96685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67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8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867" dirty="0"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867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kísérlettervezés a gyakorlatban</a:t>
            </a:r>
          </a:p>
        </p:txBody>
      </p:sp>
      <p:sp>
        <p:nvSpPr>
          <p:cNvPr id="151" name="Téglalap: lekerekített 150">
            <a:extLst>
              <a:ext uri="{FF2B5EF4-FFF2-40B4-BE49-F238E27FC236}">
                <a16:creationId xmlns:a16="http://schemas.microsoft.com/office/drawing/2014/main" xmlns="" id="{A48ABCB3-3FAC-4A33-BD4B-04520C49E1A2}"/>
              </a:ext>
            </a:extLst>
          </p:cNvPr>
          <p:cNvSpPr/>
          <p:nvPr/>
        </p:nvSpPr>
        <p:spPr>
          <a:xfrm>
            <a:off x="10654749" y="5811359"/>
            <a:ext cx="927655" cy="70302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67" dirty="0">
                <a:latin typeface="Arial" panose="020B0604020202020204" pitchFamily="34" charset="0"/>
                <a:cs typeface="Arial" panose="020B0604020202020204" pitchFamily="34" charset="0"/>
              </a:rPr>
              <a:t>Utó-teszt</a:t>
            </a:r>
          </a:p>
        </p:txBody>
      </p:sp>
      <p:cxnSp>
        <p:nvCxnSpPr>
          <p:cNvPr id="155" name="Egyenes összekötő nyíllal 154">
            <a:extLst>
              <a:ext uri="{FF2B5EF4-FFF2-40B4-BE49-F238E27FC236}">
                <a16:creationId xmlns:a16="http://schemas.microsoft.com/office/drawing/2014/main" xmlns="" id="{DAA7F1A7-5A11-4676-AFFD-28DE4F317BD9}"/>
              </a:ext>
            </a:extLst>
          </p:cNvPr>
          <p:cNvCxnSpPr>
            <a:stCxn id="9" idx="3"/>
            <a:endCxn id="54" idx="1"/>
          </p:cNvCxnSpPr>
          <p:nvPr/>
        </p:nvCxnSpPr>
        <p:spPr>
          <a:xfrm>
            <a:off x="3038502" y="5083099"/>
            <a:ext cx="377429" cy="1083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Egyenes összekötő nyíllal 156">
            <a:extLst>
              <a:ext uri="{FF2B5EF4-FFF2-40B4-BE49-F238E27FC236}">
                <a16:creationId xmlns:a16="http://schemas.microsoft.com/office/drawing/2014/main" xmlns="" id="{4A74B266-D0DB-4086-82C8-B13DD0891433}"/>
              </a:ext>
            </a:extLst>
          </p:cNvPr>
          <p:cNvCxnSpPr>
            <a:stCxn id="44" idx="3"/>
            <a:endCxn id="49" idx="1"/>
          </p:cNvCxnSpPr>
          <p:nvPr/>
        </p:nvCxnSpPr>
        <p:spPr>
          <a:xfrm flipV="1">
            <a:off x="5197556" y="3815281"/>
            <a:ext cx="348257" cy="13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gyenes összekötő nyíllal 158">
            <a:extLst>
              <a:ext uri="{FF2B5EF4-FFF2-40B4-BE49-F238E27FC236}">
                <a16:creationId xmlns:a16="http://schemas.microsoft.com/office/drawing/2014/main" xmlns="" id="{DD8DBE16-F069-4C42-823F-E80392DEEB7A}"/>
              </a:ext>
            </a:extLst>
          </p:cNvPr>
          <p:cNvCxnSpPr>
            <a:stCxn id="45" idx="3"/>
            <a:endCxn id="42" idx="1"/>
          </p:cNvCxnSpPr>
          <p:nvPr/>
        </p:nvCxnSpPr>
        <p:spPr>
          <a:xfrm flipV="1">
            <a:off x="5149159" y="5022893"/>
            <a:ext cx="39454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Egyenes összekötő nyíllal 163">
            <a:extLst>
              <a:ext uri="{FF2B5EF4-FFF2-40B4-BE49-F238E27FC236}">
                <a16:creationId xmlns:a16="http://schemas.microsoft.com/office/drawing/2014/main" xmlns="" id="{F01403D4-9FDB-4881-9277-362C30DC6C31}"/>
              </a:ext>
            </a:extLst>
          </p:cNvPr>
          <p:cNvCxnSpPr>
            <a:cxnSpLocks/>
            <a:stCxn id="54" idx="3"/>
            <a:endCxn id="140" idx="1"/>
          </p:cNvCxnSpPr>
          <p:nvPr/>
        </p:nvCxnSpPr>
        <p:spPr>
          <a:xfrm>
            <a:off x="5197559" y="6166631"/>
            <a:ext cx="3461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Egyenes összekötő nyíllal 167">
            <a:extLst>
              <a:ext uri="{FF2B5EF4-FFF2-40B4-BE49-F238E27FC236}">
                <a16:creationId xmlns:a16="http://schemas.microsoft.com/office/drawing/2014/main" xmlns="" id="{9C891651-44C1-4126-8819-FAF3F08E0F01}"/>
              </a:ext>
            </a:extLst>
          </p:cNvPr>
          <p:cNvCxnSpPr>
            <a:stCxn id="49" idx="3"/>
            <a:endCxn id="48" idx="1"/>
          </p:cNvCxnSpPr>
          <p:nvPr/>
        </p:nvCxnSpPr>
        <p:spPr>
          <a:xfrm>
            <a:off x="6493566" y="3815280"/>
            <a:ext cx="3482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Egyenes összekötő nyíllal 170">
            <a:extLst>
              <a:ext uri="{FF2B5EF4-FFF2-40B4-BE49-F238E27FC236}">
                <a16:creationId xmlns:a16="http://schemas.microsoft.com/office/drawing/2014/main" xmlns="" id="{A6CF4223-F4DD-4366-B813-E562C800C062}"/>
              </a:ext>
            </a:extLst>
          </p:cNvPr>
          <p:cNvCxnSpPr>
            <a:stCxn id="42" idx="3"/>
            <a:endCxn id="43" idx="1"/>
          </p:cNvCxnSpPr>
          <p:nvPr/>
        </p:nvCxnSpPr>
        <p:spPr>
          <a:xfrm flipV="1">
            <a:off x="6509981" y="5022892"/>
            <a:ext cx="31831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Egyenes összekötő nyíllal 175">
            <a:extLst>
              <a:ext uri="{FF2B5EF4-FFF2-40B4-BE49-F238E27FC236}">
                <a16:creationId xmlns:a16="http://schemas.microsoft.com/office/drawing/2014/main" xmlns="" id="{92BDEACB-CEB5-4214-ACAB-8724881C36F1}"/>
              </a:ext>
            </a:extLst>
          </p:cNvPr>
          <p:cNvCxnSpPr>
            <a:cxnSpLocks/>
            <a:stCxn id="140" idx="3"/>
            <a:endCxn id="150" idx="1"/>
          </p:cNvCxnSpPr>
          <p:nvPr/>
        </p:nvCxnSpPr>
        <p:spPr>
          <a:xfrm>
            <a:off x="6509980" y="6166631"/>
            <a:ext cx="318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Egyenes összekötő nyíllal 179">
            <a:extLst>
              <a:ext uri="{FF2B5EF4-FFF2-40B4-BE49-F238E27FC236}">
                <a16:creationId xmlns:a16="http://schemas.microsoft.com/office/drawing/2014/main" xmlns="" id="{6E222147-2C92-4900-8A5C-3E0811777E7E}"/>
              </a:ext>
            </a:extLst>
          </p:cNvPr>
          <p:cNvCxnSpPr>
            <a:stCxn id="48" idx="3"/>
            <a:endCxn id="47" idx="1"/>
          </p:cNvCxnSpPr>
          <p:nvPr/>
        </p:nvCxnSpPr>
        <p:spPr>
          <a:xfrm flipV="1">
            <a:off x="10349945" y="3815280"/>
            <a:ext cx="30480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Egyenes összekötő nyíllal 181">
            <a:extLst>
              <a:ext uri="{FF2B5EF4-FFF2-40B4-BE49-F238E27FC236}">
                <a16:creationId xmlns:a16="http://schemas.microsoft.com/office/drawing/2014/main" xmlns="" id="{19889869-19E3-440D-81DF-46653C068CB7}"/>
              </a:ext>
            </a:extLst>
          </p:cNvPr>
          <p:cNvCxnSpPr>
            <a:stCxn id="43" idx="3"/>
            <a:endCxn id="46" idx="1"/>
          </p:cNvCxnSpPr>
          <p:nvPr/>
        </p:nvCxnSpPr>
        <p:spPr>
          <a:xfrm flipV="1">
            <a:off x="10336427" y="5015709"/>
            <a:ext cx="318320" cy="71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Egyenes összekötő nyíllal 184">
            <a:extLst>
              <a:ext uri="{FF2B5EF4-FFF2-40B4-BE49-F238E27FC236}">
                <a16:creationId xmlns:a16="http://schemas.microsoft.com/office/drawing/2014/main" xmlns="" id="{645B98A1-BC0F-49E3-B032-DDD6EC37A5DE}"/>
              </a:ext>
            </a:extLst>
          </p:cNvPr>
          <p:cNvCxnSpPr>
            <a:cxnSpLocks/>
            <a:stCxn id="150" idx="3"/>
            <a:endCxn id="151" idx="1"/>
          </p:cNvCxnSpPr>
          <p:nvPr/>
        </p:nvCxnSpPr>
        <p:spPr>
          <a:xfrm flipV="1">
            <a:off x="10336428" y="6162870"/>
            <a:ext cx="318321" cy="3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Egyenes összekötő 204">
            <a:extLst>
              <a:ext uri="{FF2B5EF4-FFF2-40B4-BE49-F238E27FC236}">
                <a16:creationId xmlns:a16="http://schemas.microsoft.com/office/drawing/2014/main" xmlns="" id="{F55996BD-7269-4834-86FD-130B1AB02A2D}"/>
              </a:ext>
            </a:extLst>
          </p:cNvPr>
          <p:cNvCxnSpPr>
            <a:cxnSpLocks/>
            <a:stCxn id="150" idx="3"/>
            <a:endCxn id="150" idx="3"/>
          </p:cNvCxnSpPr>
          <p:nvPr/>
        </p:nvCxnSpPr>
        <p:spPr>
          <a:xfrm>
            <a:off x="10336427" y="616663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Egyenes összekötő nyíllal 209">
            <a:extLst>
              <a:ext uri="{FF2B5EF4-FFF2-40B4-BE49-F238E27FC236}">
                <a16:creationId xmlns:a16="http://schemas.microsoft.com/office/drawing/2014/main" xmlns="" id="{564BEDB7-FD86-4E9F-B756-2360393B08B7}"/>
              </a:ext>
            </a:extLst>
          </p:cNvPr>
          <p:cNvCxnSpPr/>
          <p:nvPr/>
        </p:nvCxnSpPr>
        <p:spPr>
          <a:xfrm flipV="1">
            <a:off x="6692348" y="2692433"/>
            <a:ext cx="0" cy="3231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Összekötő: szögletes 215">
            <a:extLst>
              <a:ext uri="{FF2B5EF4-FFF2-40B4-BE49-F238E27FC236}">
                <a16:creationId xmlns:a16="http://schemas.microsoft.com/office/drawing/2014/main" xmlns="" id="{9A5AD5E5-7CD0-41EB-AD4E-751AC5769C25}"/>
              </a:ext>
            </a:extLst>
          </p:cNvPr>
          <p:cNvCxnSpPr/>
          <p:nvPr/>
        </p:nvCxnSpPr>
        <p:spPr>
          <a:xfrm rot="5400000" flipH="1" flipV="1">
            <a:off x="5471661" y="3771129"/>
            <a:ext cx="2144611" cy="1641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Egyenes összekötő 217">
            <a:extLst>
              <a:ext uri="{FF2B5EF4-FFF2-40B4-BE49-F238E27FC236}">
                <a16:creationId xmlns:a16="http://schemas.microsoft.com/office/drawing/2014/main" xmlns="" id="{319230F9-61FA-41C2-839D-66D0844A8067}"/>
              </a:ext>
            </a:extLst>
          </p:cNvPr>
          <p:cNvCxnSpPr/>
          <p:nvPr/>
        </p:nvCxnSpPr>
        <p:spPr>
          <a:xfrm flipH="1">
            <a:off x="6509981" y="4851641"/>
            <a:ext cx="515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Egyenes összekötő 221">
            <a:extLst>
              <a:ext uri="{FF2B5EF4-FFF2-40B4-BE49-F238E27FC236}">
                <a16:creationId xmlns:a16="http://schemas.microsoft.com/office/drawing/2014/main" xmlns="" id="{6C894C3E-6370-4970-994A-E26C0AC7BBFE}"/>
              </a:ext>
            </a:extLst>
          </p:cNvPr>
          <p:cNvCxnSpPr/>
          <p:nvPr/>
        </p:nvCxnSpPr>
        <p:spPr>
          <a:xfrm flipH="1">
            <a:off x="6493566" y="5923721"/>
            <a:ext cx="1987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Egyenes összekötő nyíllal 227">
            <a:extLst>
              <a:ext uri="{FF2B5EF4-FFF2-40B4-BE49-F238E27FC236}">
                <a16:creationId xmlns:a16="http://schemas.microsoft.com/office/drawing/2014/main" xmlns="" id="{257211E9-1804-40CC-8DEB-CC046D55063C}"/>
              </a:ext>
            </a:extLst>
          </p:cNvPr>
          <p:cNvCxnSpPr/>
          <p:nvPr/>
        </p:nvCxnSpPr>
        <p:spPr>
          <a:xfrm flipV="1">
            <a:off x="6414053" y="2692433"/>
            <a:ext cx="0" cy="751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Egyenes összekötő nyíllal 233">
            <a:extLst>
              <a:ext uri="{FF2B5EF4-FFF2-40B4-BE49-F238E27FC236}">
                <a16:creationId xmlns:a16="http://schemas.microsoft.com/office/drawing/2014/main" xmlns="" id="{A35141B0-C6E9-44A3-B936-D19634346F49}"/>
              </a:ext>
            </a:extLst>
          </p:cNvPr>
          <p:cNvCxnSpPr/>
          <p:nvPr/>
        </p:nvCxnSpPr>
        <p:spPr>
          <a:xfrm flipV="1">
            <a:off x="11966712" y="2637205"/>
            <a:ext cx="0" cy="3525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Egyenes összekötő nyíllal 235">
            <a:extLst>
              <a:ext uri="{FF2B5EF4-FFF2-40B4-BE49-F238E27FC236}">
                <a16:creationId xmlns:a16="http://schemas.microsoft.com/office/drawing/2014/main" xmlns="" id="{8EB70383-F9BD-41F1-9EFE-944FBE486510}"/>
              </a:ext>
            </a:extLst>
          </p:cNvPr>
          <p:cNvCxnSpPr/>
          <p:nvPr/>
        </p:nvCxnSpPr>
        <p:spPr>
          <a:xfrm flipV="1">
            <a:off x="11807687" y="2650347"/>
            <a:ext cx="0" cy="2356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Egyenes összekötő nyíllal 237">
            <a:extLst>
              <a:ext uri="{FF2B5EF4-FFF2-40B4-BE49-F238E27FC236}">
                <a16:creationId xmlns:a16="http://schemas.microsoft.com/office/drawing/2014/main" xmlns="" id="{C7C45463-DC2B-44C4-93A0-CA20F8071CFA}"/>
              </a:ext>
            </a:extLst>
          </p:cNvPr>
          <p:cNvCxnSpPr/>
          <p:nvPr/>
        </p:nvCxnSpPr>
        <p:spPr>
          <a:xfrm flipV="1">
            <a:off x="11675165" y="2650347"/>
            <a:ext cx="0" cy="1140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Egyenes összekötő 241">
            <a:extLst>
              <a:ext uri="{FF2B5EF4-FFF2-40B4-BE49-F238E27FC236}">
                <a16:creationId xmlns:a16="http://schemas.microsoft.com/office/drawing/2014/main" xmlns="" id="{8F7859D8-546A-45C2-B511-44CCB28DDBE7}"/>
              </a:ext>
            </a:extLst>
          </p:cNvPr>
          <p:cNvCxnSpPr>
            <a:stCxn id="47" idx="3"/>
          </p:cNvCxnSpPr>
          <p:nvPr/>
        </p:nvCxnSpPr>
        <p:spPr>
          <a:xfrm flipV="1">
            <a:off x="11582400" y="3807258"/>
            <a:ext cx="92765" cy="8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Egyenes összekötő 243">
            <a:extLst>
              <a:ext uri="{FF2B5EF4-FFF2-40B4-BE49-F238E27FC236}">
                <a16:creationId xmlns:a16="http://schemas.microsoft.com/office/drawing/2014/main" xmlns="" id="{20135FD3-0F9B-40B0-A2E3-964C9FEC317D}"/>
              </a:ext>
            </a:extLst>
          </p:cNvPr>
          <p:cNvCxnSpPr>
            <a:stCxn id="46" idx="3"/>
          </p:cNvCxnSpPr>
          <p:nvPr/>
        </p:nvCxnSpPr>
        <p:spPr>
          <a:xfrm>
            <a:off x="11582399" y="5015709"/>
            <a:ext cx="225288" cy="71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Egyenes összekötő 245">
            <a:extLst>
              <a:ext uri="{FF2B5EF4-FFF2-40B4-BE49-F238E27FC236}">
                <a16:creationId xmlns:a16="http://schemas.microsoft.com/office/drawing/2014/main" xmlns="" id="{E7AAF13C-7E37-4F2D-A7A7-36D5135BC056}"/>
              </a:ext>
            </a:extLst>
          </p:cNvPr>
          <p:cNvCxnSpPr>
            <a:stCxn id="151" idx="3"/>
          </p:cNvCxnSpPr>
          <p:nvPr/>
        </p:nvCxnSpPr>
        <p:spPr>
          <a:xfrm>
            <a:off x="11582403" y="6162870"/>
            <a:ext cx="384309" cy="37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14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Calibri" panose="020F0502020204030204" pitchFamily="34" charset="0"/>
              </a:rPr>
              <a:t>A </a:t>
            </a:r>
            <a:r>
              <a:rPr lang="hu-HU" dirty="0" smtClean="0">
                <a:solidFill>
                  <a:srgbClr val="C00000"/>
                </a:solidFill>
                <a:latin typeface="Calibri" panose="020F0502020204030204" pitchFamily="34" charset="0"/>
              </a:rPr>
              <a:t>2016/2017. </a:t>
            </a:r>
            <a:r>
              <a:rPr lang="hu-HU" dirty="0" smtClean="0">
                <a:solidFill>
                  <a:schemeClr val="tx1"/>
                </a:solidFill>
                <a:latin typeface="Calibri" panose="020F0502020204030204" pitchFamily="34" charset="0"/>
              </a:rPr>
              <a:t>tanév</a:t>
            </a:r>
            <a:r>
              <a:rPr lang="hu-HU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hu-HU" dirty="0" smtClean="0">
                <a:latin typeface="Calibri" panose="020F0502020204030204" pitchFamily="34" charset="0"/>
              </a:rPr>
              <a:t>feladatlapjai </a:t>
            </a:r>
            <a:endParaRPr lang="hu-HU" dirty="0">
              <a:latin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89212" y="2159358"/>
            <a:ext cx="8915400" cy="3777622"/>
          </a:xfrm>
        </p:spPr>
        <p:txBody>
          <a:bodyPr>
            <a:normAutofit/>
          </a:bodyPr>
          <a:lstStyle/>
          <a:p>
            <a:r>
              <a:rPr lang="hu-HU" sz="2800" dirty="0" smtClean="0">
                <a:latin typeface="Calibri" panose="020F0502020204030204" pitchFamily="34" charset="0"/>
              </a:rPr>
              <a:t>1. </a:t>
            </a:r>
            <a:r>
              <a:rPr lang="hu-HU" sz="2800" dirty="0">
                <a:latin typeface="Calibri" panose="020F0502020204030204" pitchFamily="34" charset="0"/>
              </a:rPr>
              <a:t>A mi világunk – a részecskék világa</a:t>
            </a:r>
          </a:p>
          <a:p>
            <a:r>
              <a:rPr lang="hu-HU" sz="2800" dirty="0" smtClean="0">
                <a:latin typeface="Calibri" panose="020F0502020204030204" pitchFamily="34" charset="0"/>
              </a:rPr>
              <a:t>2. </a:t>
            </a:r>
            <a:r>
              <a:rPr lang="hu-HU" sz="2800" dirty="0">
                <a:latin typeface="Calibri" panose="020F0502020204030204" pitchFamily="34" charset="0"/>
              </a:rPr>
              <a:t>Hogyan működik a sütőpor</a:t>
            </a:r>
            <a:r>
              <a:rPr lang="hu-HU" sz="2800" dirty="0" smtClean="0">
                <a:latin typeface="Calibri" panose="020F0502020204030204" pitchFamily="34" charset="0"/>
              </a:rPr>
              <a:t>?</a:t>
            </a:r>
          </a:p>
          <a:p>
            <a:r>
              <a:rPr lang="hu-HU" sz="2800" dirty="0" smtClean="0">
                <a:latin typeface="Calibri" panose="020F0502020204030204" pitchFamily="34" charset="0"/>
              </a:rPr>
              <a:t>3. </a:t>
            </a:r>
            <a:r>
              <a:rPr lang="hu-HU" sz="2800" dirty="0">
                <a:latin typeface="Calibri" panose="020F0502020204030204" pitchFamily="34" charset="0"/>
              </a:rPr>
              <a:t>Oldás és </a:t>
            </a:r>
            <a:r>
              <a:rPr lang="hu-HU" sz="2800" dirty="0" smtClean="0">
                <a:latin typeface="Calibri" panose="020F0502020204030204" pitchFamily="34" charset="0"/>
              </a:rPr>
              <a:t>kötés</a:t>
            </a:r>
          </a:p>
          <a:p>
            <a:r>
              <a:rPr lang="hu-HU" sz="2800" dirty="0" smtClean="0">
                <a:latin typeface="Calibri" panose="020F0502020204030204" pitchFamily="34" charset="0"/>
              </a:rPr>
              <a:t>4. </a:t>
            </a:r>
            <a:r>
              <a:rPr lang="hu-HU" sz="2800" dirty="0">
                <a:latin typeface="Calibri" panose="020F0502020204030204" pitchFamily="34" charset="0"/>
              </a:rPr>
              <a:t>Milyen tömény rum kell a Gundel-palacsintához</a:t>
            </a:r>
            <a:r>
              <a:rPr lang="hu-HU" sz="2800" dirty="0" smtClean="0">
                <a:latin typeface="Calibri" panose="020F0502020204030204" pitchFamily="34" charset="0"/>
              </a:rPr>
              <a:t>?</a:t>
            </a:r>
          </a:p>
          <a:p>
            <a:r>
              <a:rPr lang="hu-HU" sz="2800" dirty="0" smtClean="0">
                <a:latin typeface="Calibri" panose="020F0502020204030204" pitchFamily="34" charset="0"/>
              </a:rPr>
              <a:t>5. </a:t>
            </a:r>
            <a:r>
              <a:rPr lang="hu-HU" sz="2800" dirty="0">
                <a:latin typeface="Calibri" panose="020F0502020204030204" pitchFamily="34" charset="0"/>
              </a:rPr>
              <a:t>Segítsünk Hamupipőkének</a:t>
            </a:r>
            <a:r>
              <a:rPr lang="hu-HU" sz="2800" dirty="0" smtClean="0">
                <a:latin typeface="Calibri" panose="020F0502020204030204" pitchFamily="34" charset="0"/>
              </a:rPr>
              <a:t>!</a:t>
            </a:r>
          </a:p>
          <a:p>
            <a:r>
              <a:rPr lang="hu-HU" sz="2800" dirty="0" smtClean="0">
                <a:latin typeface="Calibri" panose="020F0502020204030204" pitchFamily="34" charset="0"/>
              </a:rPr>
              <a:t>6. </a:t>
            </a:r>
            <a:r>
              <a:rPr lang="hu-HU" sz="2800" dirty="0">
                <a:latin typeface="Calibri" panose="020F0502020204030204" pitchFamily="34" charset="0"/>
              </a:rPr>
              <a:t>Fekete, fehér, igen, nem…</a:t>
            </a:r>
          </a:p>
        </p:txBody>
      </p:sp>
    </p:spTree>
    <p:extLst>
      <p:ext uri="{BB962C8B-B14F-4D97-AF65-F5344CB8AC3E}">
        <p14:creationId xmlns:p14="http://schemas.microsoft.com/office/powerpoint/2010/main" val="562961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xmlns="" id="{B8B6C82E-3587-42F4-B1D5-283B854C4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132" y="96076"/>
            <a:ext cx="10277341" cy="702414"/>
          </a:xfrm>
        </p:spPr>
        <p:txBody>
          <a:bodyPr/>
          <a:lstStyle/>
          <a:p>
            <a:pPr algn="ctr"/>
            <a:r>
              <a:rPr lang="hu-HU" dirty="0">
                <a:latin typeface="Calibri" panose="020F0502020204030204" pitchFamily="34" charset="0"/>
              </a:rPr>
              <a:t>II.2.1. Segítsünk Hamupipőkének! - Bevezetés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xmlns="" id="{83989700-A089-45A5-ACEE-F3EC8F55E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315" y="1081825"/>
            <a:ext cx="9624297" cy="5422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600" dirty="0">
                <a:latin typeface="Calibri" panose="020F0502020204030204" pitchFamily="34" charset="0"/>
              </a:rPr>
              <a:t>„A mesében a gonosz mostoha ármánykodása okoz fölösleges munkát Hamupipőkének, de a galambok segítenek szétválasztani a lencsét az ehetetlen hamutól.</a:t>
            </a:r>
          </a:p>
          <a:p>
            <a:pPr marL="0" indent="0">
              <a:buNone/>
            </a:pPr>
            <a:r>
              <a:rPr lang="hu-HU" sz="2600" dirty="0">
                <a:solidFill>
                  <a:srgbClr val="C00000"/>
                </a:solidFill>
                <a:latin typeface="Calibri" panose="020F0502020204030204" pitchFamily="34" charset="0"/>
              </a:rPr>
              <a:t>A valóságban azonban környezetünk </a:t>
            </a:r>
            <a:r>
              <a:rPr lang="hu-HU" sz="2600" dirty="0" err="1">
                <a:solidFill>
                  <a:srgbClr val="C00000"/>
                </a:solidFill>
                <a:latin typeface="Calibri" panose="020F0502020204030204" pitchFamily="34" charset="0"/>
              </a:rPr>
              <a:t>anyagai</a:t>
            </a:r>
            <a:r>
              <a:rPr lang="hu-HU" sz="2600" dirty="0">
                <a:solidFill>
                  <a:srgbClr val="C00000"/>
                </a:solidFill>
                <a:latin typeface="Calibri" panose="020F0502020204030204" pitchFamily="34" charset="0"/>
              </a:rPr>
              <a:t> általában eleve </a:t>
            </a:r>
            <a:r>
              <a:rPr lang="hu-HU" sz="2600" b="1" dirty="0">
                <a:solidFill>
                  <a:srgbClr val="C00000"/>
                </a:solidFill>
                <a:latin typeface="Calibri" panose="020F0502020204030204" pitchFamily="34" charset="0"/>
              </a:rPr>
              <a:t>keverékek</a:t>
            </a:r>
            <a:r>
              <a:rPr lang="hu-HU" sz="2600" dirty="0">
                <a:solidFill>
                  <a:srgbClr val="C00000"/>
                </a:solidFill>
                <a:latin typeface="Calibri" panose="020F0502020204030204" pitchFamily="34" charset="0"/>
              </a:rPr>
              <a:t>. A </a:t>
            </a:r>
            <a:r>
              <a:rPr lang="hu-HU" sz="2600" b="1" dirty="0">
                <a:solidFill>
                  <a:srgbClr val="C00000"/>
                </a:solidFill>
                <a:latin typeface="Calibri" panose="020F0502020204030204" pitchFamily="34" charset="0"/>
              </a:rPr>
              <a:t>felhasználáshoz</a:t>
            </a:r>
            <a:r>
              <a:rPr lang="hu-HU" sz="2600" dirty="0">
                <a:solidFill>
                  <a:srgbClr val="C00000"/>
                </a:solidFill>
                <a:latin typeface="Calibri" panose="020F0502020204030204" pitchFamily="34" charset="0"/>
              </a:rPr>
              <a:t> ezeket gyakran </a:t>
            </a:r>
            <a:r>
              <a:rPr lang="hu-HU" sz="26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kémiailag</a:t>
            </a:r>
            <a:r>
              <a:rPr lang="hu-HU" sz="2600" b="1" dirty="0">
                <a:solidFill>
                  <a:srgbClr val="C00000"/>
                </a:solidFill>
                <a:latin typeface="Calibri" panose="020F0502020204030204" pitchFamily="34" charset="0"/>
              </a:rPr>
              <a:t> tiszta összetevőikre </a:t>
            </a:r>
            <a:r>
              <a:rPr lang="hu-HU" sz="2600" dirty="0">
                <a:solidFill>
                  <a:srgbClr val="C00000"/>
                </a:solidFill>
                <a:latin typeface="Calibri" panose="020F0502020204030204" pitchFamily="34" charset="0"/>
              </a:rPr>
              <a:t>(komponenseikre) </a:t>
            </a:r>
            <a:r>
              <a:rPr lang="hu-HU" sz="2600" b="1" dirty="0">
                <a:solidFill>
                  <a:srgbClr val="C00000"/>
                </a:solidFill>
                <a:latin typeface="Calibri" panose="020F0502020204030204" pitchFamily="34" charset="0"/>
              </a:rPr>
              <a:t>kell szétválasztanunk</a:t>
            </a:r>
            <a:r>
              <a:rPr lang="hu-HU" sz="2600" dirty="0">
                <a:solidFill>
                  <a:srgbClr val="C00000"/>
                </a:solidFill>
                <a:latin typeface="Calibri" panose="020F0502020204030204" pitchFamily="34" charset="0"/>
              </a:rPr>
              <a:t>. Más esetekben viszont a keverékek szétválasztásának célja az, hogy </a:t>
            </a:r>
            <a:r>
              <a:rPr lang="hu-HU" sz="2600" b="1" dirty="0">
                <a:solidFill>
                  <a:srgbClr val="C00000"/>
                </a:solidFill>
                <a:latin typeface="Calibri" panose="020F0502020204030204" pitchFamily="34" charset="0"/>
              </a:rPr>
              <a:t>megismerjük az </a:t>
            </a:r>
            <a:r>
              <a:rPr lang="hu-HU" sz="26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összetevőiket</a:t>
            </a:r>
            <a:r>
              <a:rPr lang="hu-HU" sz="2600" dirty="0">
                <a:solidFill>
                  <a:srgbClr val="C00000"/>
                </a:solidFill>
                <a:latin typeface="Calibri" panose="020F0502020204030204" pitchFamily="34" charset="0"/>
              </a:rPr>
              <a:t> (</a:t>
            </a:r>
            <a:r>
              <a:rPr lang="hu-HU" sz="2600" b="1" dirty="0">
                <a:solidFill>
                  <a:srgbClr val="C00000"/>
                </a:solidFill>
                <a:latin typeface="Calibri" panose="020F0502020204030204" pitchFamily="34" charset="0"/>
              </a:rPr>
              <a:t>elemzés</a:t>
            </a:r>
            <a:r>
              <a:rPr lang="hu-HU" sz="2600" dirty="0">
                <a:solidFill>
                  <a:srgbClr val="C00000"/>
                </a:solidFill>
                <a:latin typeface="Calibri" panose="020F0502020204030204" pitchFamily="34" charset="0"/>
              </a:rPr>
              <a:t>, analitika). </a:t>
            </a:r>
          </a:p>
          <a:p>
            <a:pPr marL="0" indent="0">
              <a:buNone/>
            </a:pPr>
            <a:r>
              <a:rPr lang="hu-HU" sz="2600" dirty="0">
                <a:latin typeface="Calibri" panose="020F0502020204030204" pitchFamily="34" charset="0"/>
              </a:rPr>
              <a:t>Az elválasztás gyakran </a:t>
            </a:r>
            <a:r>
              <a:rPr lang="hu-HU" sz="2600" b="1" dirty="0">
                <a:latin typeface="Calibri" panose="020F0502020204030204" pitchFamily="34" charset="0"/>
              </a:rPr>
              <a:t>fizikai</a:t>
            </a:r>
            <a:r>
              <a:rPr lang="hu-HU" sz="2600" dirty="0">
                <a:latin typeface="Calibri" panose="020F0502020204030204" pitchFamily="34" charset="0"/>
              </a:rPr>
              <a:t> módszerekkel történik. Ehhez ismernünk kell az anyagok legfontosabb tulajdonságait. Az elválasztáshoz olyan </a:t>
            </a:r>
            <a:r>
              <a:rPr lang="hu-HU" sz="2600" b="1" dirty="0">
                <a:latin typeface="Calibri" panose="020F0502020204030204" pitchFamily="34" charset="0"/>
              </a:rPr>
              <a:t>tulajdonságokat</a:t>
            </a:r>
            <a:r>
              <a:rPr lang="hu-HU" sz="2600" dirty="0">
                <a:latin typeface="Calibri" panose="020F0502020204030204" pitchFamily="34" charset="0"/>
              </a:rPr>
              <a:t> kell keresnünk, amelyikben a keverékek egyes összetevői </a:t>
            </a:r>
            <a:r>
              <a:rPr lang="hu-HU" sz="2600" b="1" dirty="0">
                <a:latin typeface="Calibri" panose="020F0502020204030204" pitchFamily="34" charset="0"/>
              </a:rPr>
              <a:t>különböznek</a:t>
            </a:r>
            <a:r>
              <a:rPr lang="hu-HU" sz="2600" dirty="0">
                <a:latin typeface="Calibri" panose="020F0502020204030204" pitchFamily="34" charset="0"/>
              </a:rPr>
              <a:t> egymástól.”</a:t>
            </a:r>
          </a:p>
          <a:p>
            <a:endParaRPr lang="hu-HU" sz="2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320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xmlns="" id="{B8B6C82E-3587-42F4-B1D5-283B854C4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53929"/>
          </a:xfrm>
        </p:spPr>
        <p:txBody>
          <a:bodyPr/>
          <a:lstStyle/>
          <a:p>
            <a:pPr algn="ctr"/>
            <a:r>
              <a:rPr lang="hu-HU" dirty="0">
                <a:latin typeface="Calibri" panose="020F0502020204030204" pitchFamily="34" charset="0"/>
              </a:rPr>
              <a:t>II.2.2. Az összetett szétválasztási feladat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xmlns="" id="{83989700-A089-45A5-ACEE-F3EC8F55E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19707"/>
            <a:ext cx="8915400" cy="50227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600" b="1" dirty="0">
                <a:latin typeface="Calibri" panose="020F0502020204030204" pitchFamily="34" charset="0"/>
              </a:rPr>
              <a:t>Az alábbi feladat a </a:t>
            </a:r>
            <a:r>
              <a:rPr lang="hu-HU" sz="2600" b="1" dirty="0" err="1">
                <a:latin typeface="Calibri" panose="020F0502020204030204" pitchFamily="34" charset="0"/>
              </a:rPr>
              <a:t>receptszerűen</a:t>
            </a:r>
            <a:r>
              <a:rPr lang="hu-HU" sz="2600" b="1" dirty="0">
                <a:latin typeface="Calibri" panose="020F0502020204030204" pitchFamily="34" charset="0"/>
              </a:rPr>
              <a:t> leírt egyszerű szétválasztási kísérletek elvégzése után következik </a:t>
            </a:r>
            <a:r>
              <a:rPr lang="hu-HU" sz="2600" b="1" dirty="0">
                <a:solidFill>
                  <a:srgbClr val="C00000"/>
                </a:solidFill>
                <a:latin typeface="Calibri" panose="020F0502020204030204" pitchFamily="34" charset="0"/>
              </a:rPr>
              <a:t>mind a háromféle típusú </a:t>
            </a:r>
            <a:r>
              <a:rPr lang="hu-HU" sz="2600" b="1" dirty="0">
                <a:latin typeface="Calibri" panose="020F0502020204030204" pitchFamily="34" charset="0"/>
              </a:rPr>
              <a:t>feladatlapon:</a:t>
            </a:r>
          </a:p>
          <a:p>
            <a:pPr marL="0" indent="0">
              <a:buNone/>
            </a:pPr>
            <a:r>
              <a:rPr lang="hu-HU" sz="2600" dirty="0">
                <a:latin typeface="Calibri" panose="020F0502020204030204" pitchFamily="34" charset="0"/>
              </a:rPr>
              <a:t>„Hamupipőke meséjében a gonosz mostoha szándékosan összekeverte a lencsét hamuval és más szeméttel, és abból kellett a szegény kis árvának az ehető lencsét kiválogatnia. </a:t>
            </a:r>
          </a:p>
          <a:p>
            <a:pPr marL="0" indent="0">
              <a:buNone/>
            </a:pPr>
            <a:r>
              <a:rPr lang="hu-HU" sz="2600" dirty="0">
                <a:latin typeface="Calibri" panose="020F0502020204030204" pitchFamily="34" charset="0"/>
              </a:rPr>
              <a:t>Egy még gonoszabb mostoha </a:t>
            </a:r>
            <a:r>
              <a:rPr lang="hu-HU" sz="2600" dirty="0">
                <a:solidFill>
                  <a:srgbClr val="C00000"/>
                </a:solidFill>
                <a:latin typeface="Calibri" panose="020F0502020204030204" pitchFamily="34" charset="0"/>
              </a:rPr>
              <a:t>vasreszeléket (</a:t>
            </a:r>
            <a:r>
              <a:rPr lang="hu-HU" sz="2600" b="1" dirty="0">
                <a:solidFill>
                  <a:srgbClr val="C00000"/>
                </a:solidFill>
                <a:latin typeface="Calibri" panose="020F0502020204030204" pitchFamily="34" charset="0"/>
              </a:rPr>
              <a:t>1</a:t>
            </a:r>
            <a:r>
              <a:rPr lang="hu-HU" sz="2600" dirty="0">
                <a:solidFill>
                  <a:srgbClr val="C00000"/>
                </a:solidFill>
                <a:latin typeface="Calibri" panose="020F0502020204030204" pitchFamily="34" charset="0"/>
              </a:rPr>
              <a:t>), réz-szulfátot (</a:t>
            </a:r>
            <a:r>
              <a:rPr lang="hu-HU" sz="2600" b="1" dirty="0">
                <a:solidFill>
                  <a:srgbClr val="C00000"/>
                </a:solidFill>
                <a:latin typeface="Calibri" panose="020F0502020204030204" pitchFamily="34" charset="0"/>
              </a:rPr>
              <a:t>2</a:t>
            </a:r>
            <a:r>
              <a:rPr lang="hu-HU" sz="2600" dirty="0">
                <a:solidFill>
                  <a:srgbClr val="C00000"/>
                </a:solidFill>
                <a:latin typeface="Calibri" panose="020F0502020204030204" pitchFamily="34" charset="0"/>
              </a:rPr>
              <a:t>), homokot (</a:t>
            </a:r>
            <a:r>
              <a:rPr lang="hu-HU" sz="2600" b="1" dirty="0">
                <a:solidFill>
                  <a:srgbClr val="C00000"/>
                </a:solidFill>
                <a:latin typeface="Calibri" panose="020F0502020204030204" pitchFamily="34" charset="0"/>
              </a:rPr>
              <a:t>3</a:t>
            </a:r>
            <a:r>
              <a:rPr lang="hu-HU" sz="2600" dirty="0">
                <a:solidFill>
                  <a:srgbClr val="C00000"/>
                </a:solidFill>
                <a:latin typeface="Calibri" panose="020F0502020204030204" pitchFamily="34" charset="0"/>
              </a:rPr>
              <a:t>) és mustármagot (</a:t>
            </a:r>
            <a:r>
              <a:rPr lang="hu-HU" sz="2600" b="1" dirty="0">
                <a:solidFill>
                  <a:srgbClr val="C00000"/>
                </a:solidFill>
                <a:latin typeface="Calibri" panose="020F0502020204030204" pitchFamily="34" charset="0"/>
              </a:rPr>
              <a:t>4</a:t>
            </a:r>
            <a:r>
              <a:rPr lang="hu-HU" sz="2600" dirty="0">
                <a:solidFill>
                  <a:srgbClr val="C00000"/>
                </a:solidFill>
                <a:latin typeface="Calibri" panose="020F0502020204030204" pitchFamily="34" charset="0"/>
              </a:rPr>
              <a:t>)</a:t>
            </a:r>
            <a:r>
              <a:rPr lang="hu-HU" sz="2600" dirty="0">
                <a:latin typeface="Calibri" panose="020F0502020204030204" pitchFamily="34" charset="0"/>
              </a:rPr>
              <a:t> kevert össze. </a:t>
            </a:r>
          </a:p>
          <a:p>
            <a:pPr marL="0" indent="0">
              <a:buNone/>
            </a:pPr>
            <a:r>
              <a:rPr lang="hu-HU" sz="2600" dirty="0">
                <a:latin typeface="Calibri" panose="020F0502020204030204" pitchFamily="34" charset="0"/>
              </a:rPr>
              <a:t>A galambok helyett Ti segítsetek Hamupipőkének szétválasztani a keveréket a megismert vegyészi szétválasztási módszerek felhasználásával.”</a:t>
            </a:r>
          </a:p>
          <a:p>
            <a:endParaRPr lang="hu-HU" sz="2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36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xmlns="" id="{B8B6C82E-3587-42F4-B1D5-283B854C4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285" y="624110"/>
            <a:ext cx="9727327" cy="1280890"/>
          </a:xfrm>
        </p:spPr>
        <p:txBody>
          <a:bodyPr>
            <a:normAutofit/>
          </a:bodyPr>
          <a:lstStyle/>
          <a:p>
            <a:pPr algn="ctr"/>
            <a:r>
              <a:rPr lang="hu-HU" dirty="0">
                <a:latin typeface="Calibri" panose="020F0502020204030204" pitchFamily="34" charset="0"/>
              </a:rPr>
              <a:t>II.2.3. Receptszerű instrukciók az </a:t>
            </a:r>
            <a:r>
              <a:rPr lang="hu-HU" dirty="0">
                <a:solidFill>
                  <a:srgbClr val="C00000"/>
                </a:solidFill>
                <a:latin typeface="Calibri" panose="020F0502020204030204" pitchFamily="34" charset="0"/>
              </a:rPr>
              <a:t>1. és a 2. típusú </a:t>
            </a:r>
            <a:r>
              <a:rPr lang="hu-HU" dirty="0">
                <a:latin typeface="Calibri" panose="020F0502020204030204" pitchFamily="34" charset="0"/>
              </a:rPr>
              <a:t>feladatlapokon a feladat megoldásához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xmlns="" id="{83989700-A089-45A5-ACEE-F3EC8F55E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710" y="1905000"/>
            <a:ext cx="9559902" cy="48177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600" b="1" dirty="0">
                <a:latin typeface="Calibri" panose="020F0502020204030204" pitchFamily="34" charset="0"/>
              </a:rPr>
              <a:t>„</a:t>
            </a:r>
            <a:r>
              <a:rPr lang="hu-HU" sz="2600" b="1" dirty="0">
                <a:solidFill>
                  <a:srgbClr val="C00000"/>
                </a:solidFill>
                <a:latin typeface="Calibri" panose="020F0502020204030204" pitchFamily="34" charset="0"/>
              </a:rPr>
              <a:t>1. lépés</a:t>
            </a:r>
            <a:r>
              <a:rPr lang="hu-HU" sz="2600" dirty="0">
                <a:solidFill>
                  <a:srgbClr val="C00000"/>
                </a:solidFill>
                <a:latin typeface="Calibri" panose="020F0502020204030204" pitchFamily="34" charset="0"/>
              </a:rPr>
              <a:t>: </a:t>
            </a:r>
            <a:r>
              <a:rPr lang="hu-HU" sz="2600" dirty="0">
                <a:latin typeface="Calibri" panose="020F0502020204030204" pitchFamily="34" charset="0"/>
              </a:rPr>
              <a:t>A konyhai szita segítségével </a:t>
            </a:r>
            <a:r>
              <a:rPr lang="hu-HU" sz="2600" dirty="0" err="1">
                <a:latin typeface="Calibri" panose="020F0502020204030204" pitchFamily="34" charset="0"/>
              </a:rPr>
              <a:t>válasszátok</a:t>
            </a:r>
            <a:r>
              <a:rPr lang="hu-HU" sz="2600" dirty="0">
                <a:latin typeface="Calibri" panose="020F0502020204030204" pitchFamily="34" charset="0"/>
              </a:rPr>
              <a:t> külön a mustármagot a keverék többi részétől, és tegyétek egy kis műanyag pohárba. A szitálást egy A4-es papírlap fölött végezzétek.</a:t>
            </a:r>
          </a:p>
          <a:p>
            <a:pPr marL="0" indent="0">
              <a:buNone/>
            </a:pPr>
            <a:r>
              <a:rPr lang="hu-HU" sz="2600" b="1" dirty="0">
                <a:solidFill>
                  <a:srgbClr val="C00000"/>
                </a:solidFill>
                <a:latin typeface="Calibri" panose="020F0502020204030204" pitchFamily="34" charset="0"/>
              </a:rPr>
              <a:t>2. lépés</a:t>
            </a:r>
            <a:r>
              <a:rPr lang="hu-HU" sz="2600" dirty="0">
                <a:solidFill>
                  <a:srgbClr val="C00000"/>
                </a:solidFill>
                <a:latin typeface="Calibri" panose="020F0502020204030204" pitchFamily="34" charset="0"/>
              </a:rPr>
              <a:t>: </a:t>
            </a:r>
            <a:r>
              <a:rPr lang="hu-HU" sz="2600" dirty="0">
                <a:latin typeface="Calibri" panose="020F0502020204030204" pitchFamily="34" charset="0"/>
              </a:rPr>
              <a:t>A papírtörölköző-darabba burkolt mágnes segítségével a papírlapról emeljétek ki a vasreszeléket a megmaradt keverékből, és tegyétek egy másik kis műanyag pohárba.</a:t>
            </a:r>
          </a:p>
          <a:p>
            <a:pPr marL="0" indent="0">
              <a:buNone/>
            </a:pPr>
            <a:r>
              <a:rPr lang="hu-HU" sz="2600" b="1" dirty="0">
                <a:solidFill>
                  <a:srgbClr val="C00000"/>
                </a:solidFill>
                <a:latin typeface="Calibri" panose="020F0502020204030204" pitchFamily="34" charset="0"/>
              </a:rPr>
              <a:t>3. lépés</a:t>
            </a:r>
            <a:r>
              <a:rPr lang="hu-HU" sz="2600" dirty="0">
                <a:solidFill>
                  <a:srgbClr val="C00000"/>
                </a:solidFill>
                <a:latin typeface="Calibri" panose="020F0502020204030204" pitchFamily="34" charset="0"/>
              </a:rPr>
              <a:t>: </a:t>
            </a:r>
            <a:r>
              <a:rPr lang="hu-HU" sz="2600" dirty="0">
                <a:latin typeface="Calibri" panose="020F0502020204030204" pitchFamily="34" charset="0"/>
              </a:rPr>
              <a:t>A megmaradt keveréket a papírlapról szórjátok egy kémcsőbe, kb. 1/3 részig </a:t>
            </a:r>
            <a:r>
              <a:rPr lang="hu-HU" sz="2600" dirty="0" err="1">
                <a:latin typeface="Calibri" panose="020F0502020204030204" pitchFamily="34" charset="0"/>
              </a:rPr>
              <a:t>töltsetek</a:t>
            </a:r>
            <a:r>
              <a:rPr lang="hu-HU" sz="2600" dirty="0">
                <a:latin typeface="Calibri" panose="020F0502020204030204" pitchFamily="34" charset="0"/>
              </a:rPr>
              <a:t> hozzá vizet, dugaszoljátok be és erősen rázzátok össze. Rövid ülepítés után a réz-szulfátos oldatot </a:t>
            </a:r>
            <a:r>
              <a:rPr lang="hu-HU" sz="2600" dirty="0" err="1">
                <a:latin typeface="Calibri" panose="020F0502020204030204" pitchFamily="34" charset="0"/>
              </a:rPr>
              <a:t>öntsétek</a:t>
            </a:r>
            <a:r>
              <a:rPr lang="hu-HU" sz="2600" dirty="0">
                <a:latin typeface="Calibri" panose="020F0502020204030204" pitchFamily="34" charset="0"/>
              </a:rPr>
              <a:t> a gyűjtőedénybe, és ismételjétek meg ezt a műveletet még egyszer.”</a:t>
            </a:r>
          </a:p>
        </p:txBody>
      </p:sp>
    </p:spTree>
    <p:extLst>
      <p:ext uri="{BB962C8B-B14F-4D97-AF65-F5344CB8AC3E}">
        <p14:creationId xmlns:p14="http://schemas.microsoft.com/office/powerpoint/2010/main" val="152222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xmlns="" id="{B8B6C82E-3587-42F4-B1D5-283B854C4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288" y="27638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hu-HU" dirty="0">
                <a:latin typeface="Calibri" panose="020F0502020204030204" pitchFamily="34" charset="0"/>
              </a:rPr>
              <a:t>II.2.4. Blokkdiagram a megoldás segítéséhez az </a:t>
            </a:r>
            <a:br>
              <a:rPr lang="hu-HU" dirty="0">
                <a:latin typeface="Calibri" panose="020F0502020204030204" pitchFamily="34" charset="0"/>
              </a:rPr>
            </a:br>
            <a:r>
              <a:rPr lang="hu-HU" dirty="0">
                <a:solidFill>
                  <a:srgbClr val="C00000"/>
                </a:solidFill>
                <a:latin typeface="Calibri" panose="020F0502020204030204" pitchFamily="34" charset="0"/>
              </a:rPr>
              <a:t>1. és a 2. típusú </a:t>
            </a:r>
            <a:r>
              <a:rPr lang="hu-HU" dirty="0">
                <a:latin typeface="Calibri" panose="020F0502020204030204" pitchFamily="34" charset="0"/>
              </a:rPr>
              <a:t>feladatlapokon</a:t>
            </a:r>
          </a:p>
        </p:txBody>
      </p:sp>
      <p:pic>
        <p:nvPicPr>
          <p:cNvPr id="4" name="Tartalom helye 4" descr="H:\C\2 Luca\Luca 2016 MTA projekt\Feladatlapok\5 Elválasztás\alapanyag\képek\blokkdiagram 5.jpg">
            <a:extLst>
              <a:ext uri="{FF2B5EF4-FFF2-40B4-BE49-F238E27FC236}">
                <a16:creationId xmlns:a16="http://schemas.microsoft.com/office/drawing/2014/main" xmlns="" id="{EF9B9C73-D745-4583-A8AF-5C7DDDA3B171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695" y="1557270"/>
            <a:ext cx="7169192" cy="51783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610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xmlns="" id="{B8B6C82E-3587-42F4-B1D5-283B854C4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302138"/>
            <a:ext cx="8911687" cy="1280890"/>
          </a:xfrm>
        </p:spPr>
        <p:txBody>
          <a:bodyPr/>
          <a:lstStyle/>
          <a:p>
            <a:pPr algn="ctr"/>
            <a:r>
              <a:rPr lang="hu-HU" dirty="0">
                <a:latin typeface="Calibri" panose="020F0502020204030204" pitchFamily="34" charset="0"/>
              </a:rPr>
              <a:t>II.2.5. Elméleti kísérlettervezés </a:t>
            </a:r>
            <a:br>
              <a:rPr lang="hu-HU" dirty="0">
                <a:latin typeface="Calibri" panose="020F0502020204030204" pitchFamily="34" charset="0"/>
              </a:rPr>
            </a:br>
            <a:r>
              <a:rPr lang="hu-HU" dirty="0">
                <a:latin typeface="Calibri" panose="020F0502020204030204" pitchFamily="34" charset="0"/>
              </a:rPr>
              <a:t>(csak a </a:t>
            </a:r>
            <a:r>
              <a:rPr lang="hu-HU" dirty="0">
                <a:solidFill>
                  <a:srgbClr val="C00000"/>
                </a:solidFill>
                <a:latin typeface="Calibri" panose="020F0502020204030204" pitchFamily="34" charset="0"/>
              </a:rPr>
              <a:t>2. típusú </a:t>
            </a:r>
            <a:r>
              <a:rPr lang="hu-HU" dirty="0">
                <a:latin typeface="Calibri" panose="020F0502020204030204" pitchFamily="34" charset="0"/>
              </a:rPr>
              <a:t>feladatlapon!)</a:t>
            </a:r>
          </a:p>
        </p:txBody>
      </p:sp>
      <p:sp>
        <p:nvSpPr>
          <p:cNvPr id="5" name="Tartalom helye 5">
            <a:extLst>
              <a:ext uri="{FF2B5EF4-FFF2-40B4-BE49-F238E27FC236}">
                <a16:creationId xmlns:a16="http://schemas.microsoft.com/office/drawing/2014/main" xmlns="" id="{638F2E47-875C-483C-8254-9C9BA468A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803043"/>
            <a:ext cx="8915400" cy="4816698"/>
          </a:xfrm>
        </p:spPr>
        <p:txBody>
          <a:bodyPr>
            <a:normAutofit/>
          </a:bodyPr>
          <a:lstStyle/>
          <a:p>
            <a:r>
              <a:rPr lang="hu-HU" sz="2600" b="1" dirty="0">
                <a:solidFill>
                  <a:srgbClr val="C00000"/>
                </a:solidFill>
                <a:latin typeface="Calibri" panose="020F0502020204030204" pitchFamily="34" charset="0"/>
              </a:rPr>
              <a:t>Gondolkodtató házi feladatok:</a:t>
            </a:r>
            <a:endParaRPr lang="hu-HU" sz="26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hu-HU" sz="2600" b="1" dirty="0">
                <a:latin typeface="Calibri" panose="020F0502020204030204" pitchFamily="34" charset="0"/>
              </a:rPr>
              <a:t>1. </a:t>
            </a:r>
            <a:r>
              <a:rPr lang="hu-HU" sz="2600" dirty="0">
                <a:latin typeface="Calibri" panose="020F0502020204030204" pitchFamily="34" charset="0"/>
              </a:rPr>
              <a:t>A </a:t>
            </a:r>
            <a:r>
              <a:rPr lang="hu-HU" sz="2600" dirty="0" err="1">
                <a:latin typeface="Calibri" panose="020F0502020204030204" pitchFamily="34" charset="0"/>
              </a:rPr>
              <a:t>Vegeta</a:t>
            </a:r>
            <a:r>
              <a:rPr lang="hu-HU" sz="2600" dirty="0">
                <a:latin typeface="Calibri" panose="020F0502020204030204" pitchFamily="34" charset="0"/>
              </a:rPr>
              <a:t> ételízesítő főbb összetevői a következők: szárított zöldség, konyhasó, vízben oldódó ízfokozó vegyület, színező anyag. Gondold végig és írd le a saját füzetedbe, hogy a megismert módszerek közül melyek segítségével lehetne a keveréket minél jobban a komponenseire bontani.</a:t>
            </a:r>
          </a:p>
          <a:p>
            <a:pPr marL="0" indent="0">
              <a:buNone/>
            </a:pPr>
            <a:r>
              <a:rPr lang="hu-HU" sz="2600" b="1" dirty="0">
                <a:latin typeface="Calibri" panose="020F0502020204030204" pitchFamily="34" charset="0"/>
              </a:rPr>
              <a:t>2. </a:t>
            </a:r>
            <a:r>
              <a:rPr lang="hu-HU" sz="2600" dirty="0">
                <a:latin typeface="Calibri" panose="020F0502020204030204" pitchFamily="34" charset="0"/>
              </a:rPr>
              <a:t>A húsleveskockában az </a:t>
            </a:r>
            <a:r>
              <a:rPr lang="hu-HU" sz="2600" dirty="0" err="1">
                <a:latin typeface="Calibri" panose="020F0502020204030204" pitchFamily="34" charset="0"/>
              </a:rPr>
              <a:t>előzőek</a:t>
            </a:r>
            <a:r>
              <a:rPr lang="hu-HU" sz="2600" dirty="0">
                <a:latin typeface="Calibri" panose="020F0502020204030204" pitchFamily="34" charset="0"/>
              </a:rPr>
              <a:t> mellett, többek között még a húskivonatból és növényekből származó zsiradék is van. Milyen további elválasztási művelet kellene ennek az elkülönítéséhez? Gondolj az oldódással kapcsolatos korábbi kísérleteidre is. Írd le a tervedet a saját füzetedbe.</a:t>
            </a:r>
          </a:p>
        </p:txBody>
      </p:sp>
    </p:spTree>
    <p:extLst>
      <p:ext uri="{BB962C8B-B14F-4D97-AF65-F5344CB8AC3E}">
        <p14:creationId xmlns:p14="http://schemas.microsoft.com/office/powerpoint/2010/main" val="388456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xmlns="" id="{B8B6C82E-3587-42F4-B1D5-283B854C4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47591"/>
            <a:ext cx="8911687" cy="1280890"/>
          </a:xfrm>
        </p:spPr>
        <p:txBody>
          <a:bodyPr/>
          <a:lstStyle/>
          <a:p>
            <a:pPr algn="ctr"/>
            <a:r>
              <a:rPr lang="hu-HU" dirty="0">
                <a:latin typeface="Calibri" panose="020F0502020204030204" pitchFamily="34" charset="0"/>
              </a:rPr>
              <a:t>II.2.6. Kísérlettervezés a gyakorlatban </a:t>
            </a:r>
            <a:br>
              <a:rPr lang="hu-HU" dirty="0">
                <a:latin typeface="Calibri" panose="020F0502020204030204" pitchFamily="34" charset="0"/>
              </a:rPr>
            </a:br>
            <a:r>
              <a:rPr lang="hu-HU" dirty="0">
                <a:latin typeface="Calibri" panose="020F0502020204030204" pitchFamily="34" charset="0"/>
              </a:rPr>
              <a:t>(csak a </a:t>
            </a:r>
            <a:r>
              <a:rPr lang="hu-HU" dirty="0">
                <a:solidFill>
                  <a:srgbClr val="C00000"/>
                </a:solidFill>
                <a:latin typeface="Calibri" panose="020F0502020204030204" pitchFamily="34" charset="0"/>
              </a:rPr>
              <a:t>3. típusú </a:t>
            </a:r>
            <a:r>
              <a:rPr lang="hu-HU" dirty="0">
                <a:latin typeface="Calibri" panose="020F0502020204030204" pitchFamily="34" charset="0"/>
              </a:rPr>
              <a:t>feladatlapon!)</a:t>
            </a:r>
          </a:p>
        </p:txBody>
      </p:sp>
      <p:sp>
        <p:nvSpPr>
          <p:cNvPr id="5" name="Tartalom helye 5">
            <a:extLst>
              <a:ext uri="{FF2B5EF4-FFF2-40B4-BE49-F238E27FC236}">
                <a16:creationId xmlns:a16="http://schemas.microsoft.com/office/drawing/2014/main" xmlns="" id="{638F2E47-875C-483C-8254-9C9BA468A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6530" y="1777285"/>
            <a:ext cx="9328083" cy="493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600" dirty="0">
                <a:latin typeface="Calibri" panose="020F0502020204030204" pitchFamily="34" charset="0"/>
              </a:rPr>
              <a:t>„Beszéljétek meg, hogy az eltérő fizikai tulajdonságaik alapján, milyen szétválasztási műveleteket és milyen sorrendben elvégezve tudnátok kinyerni az összetevőket ebből a keverékből. </a:t>
            </a:r>
          </a:p>
          <a:p>
            <a:pPr marL="0" indent="0">
              <a:buNone/>
            </a:pPr>
            <a:r>
              <a:rPr lang="hu-HU" sz="2600" dirty="0">
                <a:latin typeface="Calibri" panose="020F0502020204030204" pitchFamily="34" charset="0"/>
              </a:rPr>
              <a:t>Ezeket a lépéseket – egy kivételével – az előző kísérletekben már megismertétek.</a:t>
            </a:r>
          </a:p>
          <a:p>
            <a:pPr marL="0" indent="0">
              <a:buNone/>
            </a:pPr>
            <a:r>
              <a:rPr lang="hu-HU" sz="2600" dirty="0">
                <a:solidFill>
                  <a:srgbClr val="C00000"/>
                </a:solidFill>
                <a:latin typeface="Calibri" panose="020F0502020204030204" pitchFamily="34" charset="0"/>
              </a:rPr>
              <a:t>Használjátok a tálcátokon lévő eszközöket és anyagokat. </a:t>
            </a:r>
            <a:r>
              <a:rPr lang="hu-HU" sz="2600" dirty="0">
                <a:latin typeface="Calibri" panose="020F0502020204030204" pitchFamily="34" charset="0"/>
              </a:rPr>
              <a:t>Kell egy olyan elválasztási lépés is, amelyik az előzőekben nem szerepelt, de ezt a rendelkezésre álló eszközök ismeretében könnyen kitalálhatjátok.”</a:t>
            </a:r>
          </a:p>
          <a:p>
            <a:pPr marL="0" indent="0">
              <a:buNone/>
            </a:pPr>
            <a:r>
              <a:rPr lang="hu-HU" sz="2600" b="1" dirty="0">
                <a:latin typeface="Calibri" panose="020F0502020204030204" pitchFamily="34" charset="0"/>
              </a:rPr>
              <a:t>(Megjegyzés: </a:t>
            </a:r>
            <a:r>
              <a:rPr lang="hu-HU" sz="2600" b="1" dirty="0">
                <a:solidFill>
                  <a:srgbClr val="C00000"/>
                </a:solidFill>
                <a:latin typeface="Calibri" panose="020F0502020204030204" pitchFamily="34" charset="0"/>
              </a:rPr>
              <a:t>A tervet a tanár jóváhagyása után végre is hajtják a csoportmunkában dolgozó tanulók.</a:t>
            </a:r>
            <a:r>
              <a:rPr lang="hu-HU" sz="2600" b="1" dirty="0">
                <a:latin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3959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xmlns="" id="{B8B6C82E-3587-42F4-B1D5-283B854C4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186228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hu-HU" dirty="0">
                <a:latin typeface="Calibri" panose="020F0502020204030204" pitchFamily="34" charset="0"/>
              </a:rPr>
              <a:t>II.2.4. Blokkdiagram a megoldás segítéséhez az </a:t>
            </a:r>
            <a:br>
              <a:rPr lang="hu-HU" dirty="0">
                <a:latin typeface="Calibri" panose="020F0502020204030204" pitchFamily="34" charset="0"/>
              </a:rPr>
            </a:br>
            <a:r>
              <a:rPr lang="hu-HU" dirty="0">
                <a:solidFill>
                  <a:srgbClr val="C00000"/>
                </a:solidFill>
                <a:latin typeface="Calibri" panose="020F0502020204030204" pitchFamily="34" charset="0"/>
              </a:rPr>
              <a:t>3. típusú </a:t>
            </a:r>
            <a:r>
              <a:rPr lang="hu-HU" dirty="0">
                <a:latin typeface="Calibri" panose="020F0502020204030204" pitchFamily="34" charset="0"/>
              </a:rPr>
              <a:t>feladatlapon</a:t>
            </a:r>
          </a:p>
        </p:txBody>
      </p:sp>
      <p:pic>
        <p:nvPicPr>
          <p:cNvPr id="4" name="Tartalom helye 5" descr="H:\C\8 Luca\blokkdiagram 2.jpg">
            <a:extLst>
              <a:ext uri="{FF2B5EF4-FFF2-40B4-BE49-F238E27FC236}">
                <a16:creationId xmlns:a16="http://schemas.microsoft.com/office/drawing/2014/main" xmlns="" id="{FE7A9F0F-0BD9-4B8B-BCAD-45F05F7DA13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756" y="1467118"/>
            <a:ext cx="6536098" cy="51640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924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1426335"/>
          </a:xfrm>
        </p:spPr>
        <p:txBody>
          <a:bodyPr>
            <a:normAutofit/>
          </a:bodyPr>
          <a:lstStyle/>
          <a:p>
            <a:pPr algn="ctr"/>
            <a:r>
              <a:rPr lang="hu-HU" sz="4000" dirty="0">
                <a:latin typeface="Calibri" panose="020F0502020204030204" pitchFamily="34" charset="0"/>
              </a:rPr>
              <a:t>III. MTA-ELTE Kutatásalapú Kémiatanítás Kutatócsoport, </a:t>
            </a:r>
            <a:r>
              <a:rPr lang="hu-HU" sz="4000" dirty="0">
                <a:solidFill>
                  <a:srgbClr val="C00000"/>
                </a:solidFill>
                <a:latin typeface="Calibri" panose="020F0502020204030204" pitchFamily="34" charset="0"/>
              </a:rPr>
              <a:t>2017/2018. </a:t>
            </a:r>
            <a:r>
              <a:rPr lang="hu-HU" sz="4000" dirty="0">
                <a:latin typeface="Calibri" panose="020F0502020204030204" pitchFamily="34" charset="0"/>
              </a:rPr>
              <a:t>tanév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subTitle" idx="1"/>
          </p:nvPr>
        </p:nvSpPr>
        <p:spPr>
          <a:xfrm>
            <a:off x="2589213" y="4159193"/>
            <a:ext cx="8915399" cy="1126283"/>
          </a:xfrm>
        </p:spPr>
        <p:txBody>
          <a:bodyPr>
            <a:normAutofit/>
          </a:bodyPr>
          <a:lstStyle/>
          <a:p>
            <a:pPr algn="ctr"/>
            <a:r>
              <a:rPr lang="hu-HU" sz="2800" dirty="0">
                <a:latin typeface="Calibri" panose="020F0502020204030204" pitchFamily="34" charset="0"/>
              </a:rPr>
              <a:t>„Megvalósítható kutatásalapú kémiatanítás”</a:t>
            </a:r>
            <a:endParaRPr 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36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2925" y="147591"/>
            <a:ext cx="8911687" cy="663777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>
                <a:latin typeface="Calibri" panose="020F0502020204030204" pitchFamily="34" charset="0"/>
              </a:rPr>
              <a:t>Tartalom</a:t>
            </a:r>
            <a:endParaRPr lang="hu-HU" b="1" dirty="0">
              <a:latin typeface="Calibri" panose="020F050202020403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472744" y="1030310"/>
            <a:ext cx="9719256" cy="5814809"/>
          </a:xfrm>
        </p:spPr>
        <p:txBody>
          <a:bodyPr>
            <a:noAutofit/>
          </a:bodyPr>
          <a:lstStyle/>
          <a:p>
            <a:pPr marL="0" indent="0">
              <a:spcBef>
                <a:spcPts val="700"/>
              </a:spcBef>
              <a:buNone/>
            </a:pPr>
            <a:r>
              <a:rPr lang="hu-HU" sz="2400" dirty="0">
                <a:latin typeface="Calibri" panose="020F0502020204030204" pitchFamily="34" charset="0"/>
              </a:rPr>
              <a:t>I. MTA-ELTE Kutatásalapú Kémiatanítás Kutatócsoport, minta </a:t>
            </a:r>
            <a:r>
              <a:rPr lang="hu-HU" sz="2400" dirty="0">
                <a:solidFill>
                  <a:srgbClr val="C00000"/>
                </a:solidFill>
                <a:latin typeface="Calibri" panose="020F0502020204030204" pitchFamily="34" charset="0"/>
              </a:rPr>
              <a:t>tesztfeladatok </a:t>
            </a:r>
            <a:r>
              <a:rPr lang="hu-HU" sz="2400" dirty="0">
                <a:latin typeface="Calibri" panose="020F0502020204030204" pitchFamily="34" charset="0"/>
              </a:rPr>
              <a:t>a </a:t>
            </a:r>
            <a:r>
              <a:rPr lang="hu-HU" sz="2400" dirty="0">
                <a:solidFill>
                  <a:srgbClr val="C00000"/>
                </a:solidFill>
                <a:latin typeface="Calibri" panose="020F0502020204030204" pitchFamily="34" charset="0"/>
              </a:rPr>
              <a:t>kísérlettervezési</a:t>
            </a:r>
            <a:r>
              <a:rPr lang="hu-HU" sz="2400" dirty="0">
                <a:latin typeface="Calibri" panose="020F0502020204030204" pitchFamily="34" charset="0"/>
              </a:rPr>
              <a:t> </a:t>
            </a:r>
            <a:r>
              <a:rPr lang="hu-HU" sz="2400" dirty="0">
                <a:solidFill>
                  <a:srgbClr val="C00000"/>
                </a:solidFill>
                <a:latin typeface="Calibri" panose="020F0502020204030204" pitchFamily="34" charset="0"/>
              </a:rPr>
              <a:t>képesség</a:t>
            </a:r>
            <a:r>
              <a:rPr lang="hu-HU" sz="2400" dirty="0">
                <a:latin typeface="Calibri" panose="020F0502020204030204" pitchFamily="34" charset="0"/>
              </a:rPr>
              <a:t> vizsgálatára</a:t>
            </a:r>
          </a:p>
          <a:p>
            <a:pPr marL="342900" lvl="1" indent="0">
              <a:spcBef>
                <a:spcPts val="700"/>
              </a:spcBef>
              <a:buNone/>
            </a:pPr>
            <a:r>
              <a:rPr lang="hu-HU" sz="2400" dirty="0">
                <a:latin typeface="Calibri" panose="020F0502020204030204" pitchFamily="34" charset="0"/>
              </a:rPr>
              <a:t>1. Előteszt: kísérlettervező mintafeladat</a:t>
            </a:r>
          </a:p>
          <a:p>
            <a:pPr marL="342900" lvl="1" indent="0">
              <a:spcBef>
                <a:spcPts val="700"/>
              </a:spcBef>
              <a:buNone/>
            </a:pPr>
            <a:r>
              <a:rPr lang="hu-HU" sz="2400" dirty="0">
                <a:latin typeface="Calibri" panose="020F0502020204030204" pitchFamily="34" charset="0"/>
              </a:rPr>
              <a:t>2. Előteszt: mintafeladat megoldása és pontozása</a:t>
            </a:r>
          </a:p>
          <a:p>
            <a:pPr marL="342900" lvl="1" indent="0">
              <a:spcBef>
                <a:spcPts val="700"/>
              </a:spcBef>
              <a:buNone/>
            </a:pPr>
            <a:r>
              <a:rPr lang="hu-HU" sz="2400" dirty="0">
                <a:latin typeface="Calibri" panose="020F0502020204030204" pitchFamily="34" charset="0"/>
              </a:rPr>
              <a:t>3. Utóteszt 1.: kísérlettervező mintafeladat</a:t>
            </a:r>
          </a:p>
          <a:p>
            <a:pPr marL="342900" lvl="1" indent="0">
              <a:spcBef>
                <a:spcPts val="700"/>
              </a:spcBef>
              <a:buNone/>
            </a:pPr>
            <a:r>
              <a:rPr lang="hu-HU" sz="2400" dirty="0">
                <a:latin typeface="Calibri" panose="020F0502020204030204" pitchFamily="34" charset="0"/>
              </a:rPr>
              <a:t>4. Utóteszt 1.: mintafeladat megoldása és pontozása</a:t>
            </a:r>
          </a:p>
          <a:p>
            <a:pPr marL="0" indent="0">
              <a:spcBef>
                <a:spcPts val="700"/>
              </a:spcBef>
              <a:buNone/>
            </a:pPr>
            <a:r>
              <a:rPr lang="hu-HU" sz="2400" dirty="0">
                <a:latin typeface="Calibri" panose="020F0502020204030204" pitchFamily="34" charset="0"/>
              </a:rPr>
              <a:t>II. MTA-ELTE Kutatásalapú Kémiatanítás Kutatócsoport, </a:t>
            </a:r>
            <a:r>
              <a:rPr lang="hu-HU" sz="2400" dirty="0">
                <a:solidFill>
                  <a:srgbClr val="C00000"/>
                </a:solidFill>
                <a:latin typeface="Calibri" panose="020F0502020204030204" pitchFamily="34" charset="0"/>
              </a:rPr>
              <a:t>2016/2017. tanév</a:t>
            </a:r>
          </a:p>
          <a:p>
            <a:pPr marL="1143000" lvl="2" indent="-457200">
              <a:spcBef>
                <a:spcPts val="700"/>
              </a:spcBef>
              <a:buFont typeface="+mj-lt"/>
              <a:buAutoNum type="arabicPeriod"/>
            </a:pPr>
            <a:r>
              <a:rPr lang="hu-HU" sz="2400" dirty="0">
                <a:latin typeface="Calibri" panose="020F0502020204030204" pitchFamily="34" charset="0"/>
              </a:rPr>
              <a:t>A 2016/2017. tanévben alkalmazott kutatási modell</a:t>
            </a:r>
          </a:p>
          <a:p>
            <a:pPr marL="1143000" lvl="2" indent="-457200">
              <a:spcBef>
                <a:spcPts val="700"/>
              </a:spcBef>
              <a:buFont typeface="+mj-lt"/>
              <a:buAutoNum type="arabicPeriod"/>
            </a:pPr>
            <a:r>
              <a:rPr lang="hu-HU" sz="2400" dirty="0">
                <a:latin typeface="Calibri" panose="020F0502020204030204" pitchFamily="34" charset="0"/>
              </a:rPr>
              <a:t>Minta feladatlap: </a:t>
            </a:r>
            <a:r>
              <a:rPr lang="hu-HU" sz="2400" i="1" dirty="0">
                <a:latin typeface="Calibri" panose="020F0502020204030204" pitchFamily="34" charset="0"/>
              </a:rPr>
              <a:t>Segítsünk Hamupipőkének!</a:t>
            </a:r>
          </a:p>
          <a:p>
            <a:pPr marL="0" lvl="2" indent="0">
              <a:lnSpc>
                <a:spcPct val="100000"/>
              </a:lnSpc>
              <a:spcBef>
                <a:spcPts val="700"/>
              </a:spcBef>
              <a:buNone/>
            </a:pPr>
            <a:r>
              <a:rPr lang="hu-HU" sz="2400" dirty="0">
                <a:latin typeface="Calibri" panose="020F0502020204030204" pitchFamily="34" charset="0"/>
              </a:rPr>
              <a:t>III. MTA-ELTE Kutatásalapú Kémiatanítás Kutatócsoport, </a:t>
            </a:r>
            <a:r>
              <a:rPr lang="hu-HU" sz="2400" dirty="0">
                <a:solidFill>
                  <a:srgbClr val="C00000"/>
                </a:solidFill>
                <a:latin typeface="Calibri" panose="020F0502020204030204" pitchFamily="34" charset="0"/>
              </a:rPr>
              <a:t>2017/2018. tanév</a:t>
            </a:r>
          </a:p>
          <a:p>
            <a:pPr marL="1143000" lvl="2" indent="-457200">
              <a:spcBef>
                <a:spcPts val="700"/>
              </a:spcBef>
              <a:buFont typeface="+mj-lt"/>
              <a:buAutoNum type="arabicPeriod"/>
            </a:pPr>
            <a:r>
              <a:rPr lang="hu-HU" sz="2400" dirty="0">
                <a:latin typeface="Calibri" panose="020F0502020204030204" pitchFamily="34" charset="0"/>
              </a:rPr>
              <a:t>A 2017/2018. tanévben alkalmazott kutatási modell</a:t>
            </a:r>
          </a:p>
          <a:p>
            <a:pPr marL="1143000" lvl="2" indent="-457200">
              <a:spcBef>
                <a:spcPts val="700"/>
              </a:spcBef>
              <a:buFont typeface="+mj-lt"/>
              <a:buAutoNum type="arabicPeriod"/>
            </a:pPr>
            <a:r>
              <a:rPr lang="hu-HU" sz="2400" dirty="0">
                <a:latin typeface="Calibri" panose="020F0502020204030204" pitchFamily="34" charset="0"/>
              </a:rPr>
              <a:t>Minta feladatlap: </a:t>
            </a:r>
            <a:r>
              <a:rPr lang="hu-HU" sz="2400" i="1" dirty="0" err="1">
                <a:latin typeface="Calibri" panose="020F0502020204030204" pitchFamily="34" charset="0"/>
              </a:rPr>
              <a:t>Jamie</a:t>
            </a:r>
            <a:r>
              <a:rPr lang="hu-HU" sz="2400" i="1" dirty="0">
                <a:latin typeface="Calibri" panose="020F0502020204030204" pitchFamily="34" charset="0"/>
              </a:rPr>
              <a:t> Oliver tökéletes salátaöntete</a:t>
            </a:r>
            <a:endParaRPr lang="hu-HU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540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91544" y="157200"/>
            <a:ext cx="7920880" cy="926976"/>
          </a:xfrm>
        </p:spPr>
        <p:txBody>
          <a:bodyPr/>
          <a:lstStyle/>
          <a:p>
            <a:r>
              <a:rPr lang="hu-HU" sz="2800" dirty="0"/>
              <a:t>3.3 kutatási módszer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2800" dirty="0"/>
              <a:t>  a modell</a:t>
            </a:r>
          </a:p>
        </p:txBody>
      </p:sp>
      <p:sp>
        <p:nvSpPr>
          <p:cNvPr id="3" name="Lekerekített téglalap 2"/>
          <p:cNvSpPr/>
          <p:nvPr/>
        </p:nvSpPr>
        <p:spPr>
          <a:xfrm>
            <a:off x="909429" y="556169"/>
            <a:ext cx="4801164" cy="266015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867" dirty="0">
                <a:latin typeface="Arial" panose="020B0604020202020204" pitchFamily="34" charset="0"/>
                <a:cs typeface="Arial" panose="020B0604020202020204" pitchFamily="34" charset="0"/>
              </a:rPr>
              <a:t>6 db, tanulókísérleteket tartalmazó feladatlap elkészítése (6 tanórára),</a:t>
            </a:r>
          </a:p>
          <a:p>
            <a:r>
              <a:rPr lang="hu-HU" sz="1867" u="sng" dirty="0">
                <a:latin typeface="Arial" panose="020B0604020202020204" pitchFamily="34" charset="0"/>
                <a:cs typeface="Arial" panose="020B0604020202020204" pitchFamily="34" charset="0"/>
              </a:rPr>
              <a:t>3 változatban:</a:t>
            </a:r>
          </a:p>
          <a:p>
            <a:r>
              <a:rPr lang="hu-HU" sz="18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u-HU" sz="1867" dirty="0">
                <a:latin typeface="Arial" panose="020B0604020202020204" pitchFamily="34" charset="0"/>
                <a:cs typeface="Arial" panose="020B0604020202020204" pitchFamily="34" charset="0"/>
              </a:rPr>
              <a:t>. típus: </a:t>
            </a:r>
            <a:r>
              <a:rPr lang="hu-HU" sz="18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receptszerű </a:t>
            </a:r>
            <a:r>
              <a:rPr lang="hu-HU" sz="1867" dirty="0">
                <a:latin typeface="Arial" panose="020B0604020202020204" pitchFamily="34" charset="0"/>
                <a:cs typeface="Arial" panose="020B0604020202020204" pitchFamily="34" charset="0"/>
              </a:rPr>
              <a:t>kísérletek</a:t>
            </a:r>
          </a:p>
          <a:p>
            <a:r>
              <a:rPr lang="hu-HU" sz="1867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1867" dirty="0">
                <a:latin typeface="Arial" panose="020B0604020202020204" pitchFamily="34" charset="0"/>
                <a:cs typeface="Arial" panose="020B0604020202020204" pitchFamily="34" charset="0"/>
              </a:rPr>
              <a:t>. típus: </a:t>
            </a:r>
            <a:r>
              <a:rPr lang="hu-HU" sz="18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receptszerű </a:t>
            </a:r>
            <a:r>
              <a:rPr lang="hu-HU" sz="1867" dirty="0">
                <a:latin typeface="Arial" panose="020B0604020202020204" pitchFamily="34" charset="0"/>
                <a:cs typeface="Arial" panose="020B0604020202020204" pitchFamily="34" charset="0"/>
              </a:rPr>
              <a:t>kísérletek + </a:t>
            </a:r>
            <a:r>
              <a:rPr lang="hu-HU" sz="1867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magyarázat a kísérletek </a:t>
            </a:r>
            <a:r>
              <a:rPr lang="hu-HU" sz="1867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után</a:t>
            </a:r>
          </a:p>
          <a:p>
            <a:r>
              <a:rPr lang="hu-HU" sz="1867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1867" dirty="0">
                <a:latin typeface="Arial" panose="020B0604020202020204" pitchFamily="34" charset="0"/>
                <a:cs typeface="Arial" panose="020B0604020202020204" pitchFamily="34" charset="0"/>
              </a:rPr>
              <a:t>. típus:</a:t>
            </a:r>
            <a:r>
              <a:rPr lang="hu-HU" sz="1867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magyarázat a kísérletek </a:t>
            </a:r>
            <a:r>
              <a:rPr lang="hu-HU" sz="1867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előtt</a:t>
            </a:r>
            <a:r>
              <a:rPr lang="hu-HU" sz="1867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hu-HU" sz="1867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kísérlettervezés gyakorlatban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1044101" y="3315642"/>
            <a:ext cx="2136507" cy="98323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minta </a:t>
            </a:r>
          </a:p>
          <a:p>
            <a:pPr algn="ctr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kiválasztása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1046013" y="4722522"/>
            <a:ext cx="1992489" cy="72115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Adatgyűjtés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Lekerekített téglalap 41"/>
          <p:cNvSpPr/>
          <p:nvPr/>
        </p:nvSpPr>
        <p:spPr>
          <a:xfrm>
            <a:off x="5543708" y="4646184"/>
            <a:ext cx="966273" cy="75341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Elő-teszt</a:t>
            </a:r>
          </a:p>
        </p:txBody>
      </p:sp>
      <p:sp>
        <p:nvSpPr>
          <p:cNvPr id="43" name="Lekerekített téglalap 42"/>
          <p:cNvSpPr/>
          <p:nvPr/>
        </p:nvSpPr>
        <p:spPr>
          <a:xfrm>
            <a:off x="6828299" y="4533410"/>
            <a:ext cx="3508128" cy="97896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receptszerű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kísérletek + </a:t>
            </a:r>
            <a:r>
              <a:rPr lang="hu-HU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magyarázat a kísérletek </a:t>
            </a:r>
            <a:r>
              <a:rPr lang="hu-HU" sz="2000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után</a:t>
            </a:r>
            <a:endParaRPr lang="en-GB" sz="2000" u="sng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Lekerekített téglalap 43"/>
          <p:cNvSpPr/>
          <p:nvPr/>
        </p:nvSpPr>
        <p:spPr>
          <a:xfrm>
            <a:off x="3433050" y="3311123"/>
            <a:ext cx="1764505" cy="103462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típusú feladatlapot végző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Lekerekített téglalap 44"/>
          <p:cNvSpPr/>
          <p:nvPr/>
        </p:nvSpPr>
        <p:spPr>
          <a:xfrm>
            <a:off x="3433050" y="4488663"/>
            <a:ext cx="1716109" cy="106846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típusú feladatlapot végző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Lekerekített téglalap 45"/>
          <p:cNvSpPr/>
          <p:nvPr/>
        </p:nvSpPr>
        <p:spPr>
          <a:xfrm>
            <a:off x="10654747" y="4657962"/>
            <a:ext cx="927652" cy="71549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Utó-teszt</a:t>
            </a:r>
          </a:p>
        </p:txBody>
      </p:sp>
      <p:sp>
        <p:nvSpPr>
          <p:cNvPr id="47" name="Lekerekített téglalap 46"/>
          <p:cNvSpPr/>
          <p:nvPr/>
        </p:nvSpPr>
        <p:spPr>
          <a:xfrm>
            <a:off x="10654749" y="3458910"/>
            <a:ext cx="927652" cy="71273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Utó-teszt</a:t>
            </a:r>
          </a:p>
        </p:txBody>
      </p:sp>
      <p:sp>
        <p:nvSpPr>
          <p:cNvPr id="48" name="Lekerekített téglalap 47"/>
          <p:cNvSpPr/>
          <p:nvPr/>
        </p:nvSpPr>
        <p:spPr>
          <a:xfrm>
            <a:off x="6841817" y="3323664"/>
            <a:ext cx="3508128" cy="98323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receptszerű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kísérletek („kontroll”)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Lekerekített téglalap 48"/>
          <p:cNvSpPr/>
          <p:nvPr/>
        </p:nvSpPr>
        <p:spPr>
          <a:xfrm>
            <a:off x="5545813" y="3458912"/>
            <a:ext cx="947753" cy="71273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Elő-teszt</a:t>
            </a:r>
          </a:p>
        </p:txBody>
      </p:sp>
      <p:sp>
        <p:nvSpPr>
          <p:cNvPr id="50" name="Lekerekített téglalap 49"/>
          <p:cNvSpPr/>
          <p:nvPr/>
        </p:nvSpPr>
        <p:spPr>
          <a:xfrm>
            <a:off x="6135755" y="1679521"/>
            <a:ext cx="5988224" cy="98719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Az eredmények elemzése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Egyenes összekötő nyíllal 98"/>
          <p:cNvCxnSpPr>
            <a:cxnSpLocks/>
          </p:cNvCxnSpPr>
          <p:nvPr/>
        </p:nvCxnSpPr>
        <p:spPr>
          <a:xfrm>
            <a:off x="1954399" y="4295442"/>
            <a:ext cx="9644" cy="434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gyenes összekötő nyíllal 100"/>
          <p:cNvCxnSpPr>
            <a:cxnSpLocks/>
            <a:stCxn id="9" idx="3"/>
            <a:endCxn id="44" idx="1"/>
          </p:cNvCxnSpPr>
          <p:nvPr/>
        </p:nvCxnSpPr>
        <p:spPr>
          <a:xfrm flipV="1">
            <a:off x="3038502" y="3828434"/>
            <a:ext cx="394548" cy="1254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Egyenes összekötő nyíllal 104"/>
          <p:cNvCxnSpPr>
            <a:cxnSpLocks/>
            <a:stCxn id="9" idx="3"/>
          </p:cNvCxnSpPr>
          <p:nvPr/>
        </p:nvCxnSpPr>
        <p:spPr>
          <a:xfrm>
            <a:off x="3038502" y="5083099"/>
            <a:ext cx="416593" cy="252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B4E654DE-8874-4BA2-BF77-1EE445B3E77F}"/>
              </a:ext>
            </a:extLst>
          </p:cNvPr>
          <p:cNvSpPr txBox="1"/>
          <p:nvPr/>
        </p:nvSpPr>
        <p:spPr>
          <a:xfrm>
            <a:off x="180304" y="-24169"/>
            <a:ext cx="1162738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rgbClr val="1B5C93"/>
                </a:solidFill>
                <a:latin typeface="Calibri" panose="020F0502020204030204" pitchFamily="34" charset="0"/>
              </a:rPr>
              <a:t>III.1.A </a:t>
            </a:r>
            <a:r>
              <a:rPr lang="hu-HU" sz="3600" b="1" dirty="0">
                <a:solidFill>
                  <a:srgbClr val="C00000"/>
                </a:solidFill>
                <a:latin typeface="Calibri" panose="020F0502020204030204" pitchFamily="34" charset="0"/>
              </a:rPr>
              <a:t>2017/2018. </a:t>
            </a:r>
            <a:r>
              <a:rPr lang="hu-HU" sz="3600" b="1" dirty="0">
                <a:solidFill>
                  <a:srgbClr val="1B5C93"/>
                </a:solidFill>
                <a:latin typeface="Calibri" panose="020F0502020204030204" pitchFamily="34" charset="0"/>
              </a:rPr>
              <a:t>tanévben alkalmazott kutatási modell</a:t>
            </a:r>
          </a:p>
        </p:txBody>
      </p:sp>
      <p:sp>
        <p:nvSpPr>
          <p:cNvPr id="54" name="Téglalap: lekerekített 53">
            <a:extLst>
              <a:ext uri="{FF2B5EF4-FFF2-40B4-BE49-F238E27FC236}">
                <a16:creationId xmlns:a16="http://schemas.microsoft.com/office/drawing/2014/main" xmlns="" id="{56213ED2-26F7-4F8A-8961-FB7D80ADB199}"/>
              </a:ext>
            </a:extLst>
          </p:cNvPr>
          <p:cNvSpPr/>
          <p:nvPr/>
        </p:nvSpPr>
        <p:spPr>
          <a:xfrm>
            <a:off x="3415931" y="5654165"/>
            <a:ext cx="1781628" cy="102493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típusú feladatlapot végző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églalap: lekerekített 139">
            <a:extLst>
              <a:ext uri="{FF2B5EF4-FFF2-40B4-BE49-F238E27FC236}">
                <a16:creationId xmlns:a16="http://schemas.microsoft.com/office/drawing/2014/main" xmlns="" id="{61B7222E-3AE2-488A-B4FB-333685A4CAC1}"/>
              </a:ext>
            </a:extLst>
          </p:cNvPr>
          <p:cNvSpPr/>
          <p:nvPr/>
        </p:nvSpPr>
        <p:spPr>
          <a:xfrm>
            <a:off x="5543708" y="5815120"/>
            <a:ext cx="966273" cy="70302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Elő-teszt</a:t>
            </a:r>
          </a:p>
        </p:txBody>
      </p:sp>
      <p:sp>
        <p:nvSpPr>
          <p:cNvPr id="150" name="Téglalap: lekerekített 149">
            <a:extLst>
              <a:ext uri="{FF2B5EF4-FFF2-40B4-BE49-F238E27FC236}">
                <a16:creationId xmlns:a16="http://schemas.microsoft.com/office/drawing/2014/main" xmlns="" id="{E1D9C432-2041-4105-924F-DFAB4A31A7FC}"/>
              </a:ext>
            </a:extLst>
          </p:cNvPr>
          <p:cNvSpPr/>
          <p:nvPr/>
        </p:nvSpPr>
        <p:spPr>
          <a:xfrm>
            <a:off x="6828301" y="5683204"/>
            <a:ext cx="3508127" cy="96685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67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8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867" dirty="0"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867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magyarázat a kísérletek </a:t>
            </a:r>
            <a:r>
              <a:rPr lang="hu-HU" sz="1867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előtt</a:t>
            </a:r>
            <a:r>
              <a:rPr lang="hu-HU" sz="1867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hu-HU" sz="1867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kísérlettervezés gyakorlatban</a:t>
            </a:r>
          </a:p>
        </p:txBody>
      </p:sp>
      <p:sp>
        <p:nvSpPr>
          <p:cNvPr id="151" name="Téglalap: lekerekített 150">
            <a:extLst>
              <a:ext uri="{FF2B5EF4-FFF2-40B4-BE49-F238E27FC236}">
                <a16:creationId xmlns:a16="http://schemas.microsoft.com/office/drawing/2014/main" xmlns="" id="{A48ABCB3-3FAC-4A33-BD4B-04520C49E1A2}"/>
              </a:ext>
            </a:extLst>
          </p:cNvPr>
          <p:cNvSpPr/>
          <p:nvPr/>
        </p:nvSpPr>
        <p:spPr>
          <a:xfrm>
            <a:off x="10654749" y="5811359"/>
            <a:ext cx="927655" cy="70302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67" dirty="0">
                <a:latin typeface="Arial" panose="020B0604020202020204" pitchFamily="34" charset="0"/>
                <a:cs typeface="Arial" panose="020B0604020202020204" pitchFamily="34" charset="0"/>
              </a:rPr>
              <a:t>Utó-teszt</a:t>
            </a:r>
          </a:p>
        </p:txBody>
      </p:sp>
      <p:cxnSp>
        <p:nvCxnSpPr>
          <p:cNvPr id="155" name="Egyenes összekötő nyíllal 154">
            <a:extLst>
              <a:ext uri="{FF2B5EF4-FFF2-40B4-BE49-F238E27FC236}">
                <a16:creationId xmlns:a16="http://schemas.microsoft.com/office/drawing/2014/main" xmlns="" id="{DAA7F1A7-5A11-4676-AFFD-28DE4F317BD9}"/>
              </a:ext>
            </a:extLst>
          </p:cNvPr>
          <p:cNvCxnSpPr>
            <a:stCxn id="9" idx="3"/>
            <a:endCxn id="54" idx="1"/>
          </p:cNvCxnSpPr>
          <p:nvPr/>
        </p:nvCxnSpPr>
        <p:spPr>
          <a:xfrm>
            <a:off x="3038502" y="5083099"/>
            <a:ext cx="377429" cy="1083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Egyenes összekötő nyíllal 156">
            <a:extLst>
              <a:ext uri="{FF2B5EF4-FFF2-40B4-BE49-F238E27FC236}">
                <a16:creationId xmlns:a16="http://schemas.microsoft.com/office/drawing/2014/main" xmlns="" id="{4A74B266-D0DB-4086-82C8-B13DD0891433}"/>
              </a:ext>
            </a:extLst>
          </p:cNvPr>
          <p:cNvCxnSpPr>
            <a:stCxn id="44" idx="3"/>
            <a:endCxn id="49" idx="1"/>
          </p:cNvCxnSpPr>
          <p:nvPr/>
        </p:nvCxnSpPr>
        <p:spPr>
          <a:xfrm flipV="1">
            <a:off x="5197556" y="3815281"/>
            <a:ext cx="348257" cy="13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gyenes összekötő nyíllal 158">
            <a:extLst>
              <a:ext uri="{FF2B5EF4-FFF2-40B4-BE49-F238E27FC236}">
                <a16:creationId xmlns:a16="http://schemas.microsoft.com/office/drawing/2014/main" xmlns="" id="{DD8DBE16-F069-4C42-823F-E80392DEEB7A}"/>
              </a:ext>
            </a:extLst>
          </p:cNvPr>
          <p:cNvCxnSpPr>
            <a:stCxn id="45" idx="3"/>
            <a:endCxn id="42" idx="1"/>
          </p:cNvCxnSpPr>
          <p:nvPr/>
        </p:nvCxnSpPr>
        <p:spPr>
          <a:xfrm flipV="1">
            <a:off x="5149159" y="5022893"/>
            <a:ext cx="39454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Egyenes összekötő nyíllal 163">
            <a:extLst>
              <a:ext uri="{FF2B5EF4-FFF2-40B4-BE49-F238E27FC236}">
                <a16:creationId xmlns:a16="http://schemas.microsoft.com/office/drawing/2014/main" xmlns="" id="{F01403D4-9FDB-4881-9277-362C30DC6C31}"/>
              </a:ext>
            </a:extLst>
          </p:cNvPr>
          <p:cNvCxnSpPr>
            <a:cxnSpLocks/>
            <a:stCxn id="54" idx="3"/>
            <a:endCxn id="140" idx="1"/>
          </p:cNvCxnSpPr>
          <p:nvPr/>
        </p:nvCxnSpPr>
        <p:spPr>
          <a:xfrm>
            <a:off x="5197559" y="6166631"/>
            <a:ext cx="3461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Egyenes összekötő nyíllal 167">
            <a:extLst>
              <a:ext uri="{FF2B5EF4-FFF2-40B4-BE49-F238E27FC236}">
                <a16:creationId xmlns:a16="http://schemas.microsoft.com/office/drawing/2014/main" xmlns="" id="{9C891651-44C1-4126-8819-FAF3F08E0F01}"/>
              </a:ext>
            </a:extLst>
          </p:cNvPr>
          <p:cNvCxnSpPr>
            <a:stCxn id="49" idx="3"/>
            <a:endCxn id="48" idx="1"/>
          </p:cNvCxnSpPr>
          <p:nvPr/>
        </p:nvCxnSpPr>
        <p:spPr>
          <a:xfrm>
            <a:off x="6493566" y="3815280"/>
            <a:ext cx="3482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Egyenes összekötő nyíllal 170">
            <a:extLst>
              <a:ext uri="{FF2B5EF4-FFF2-40B4-BE49-F238E27FC236}">
                <a16:creationId xmlns:a16="http://schemas.microsoft.com/office/drawing/2014/main" xmlns="" id="{A6CF4223-F4DD-4366-B813-E562C800C062}"/>
              </a:ext>
            </a:extLst>
          </p:cNvPr>
          <p:cNvCxnSpPr>
            <a:stCxn id="42" idx="3"/>
            <a:endCxn id="43" idx="1"/>
          </p:cNvCxnSpPr>
          <p:nvPr/>
        </p:nvCxnSpPr>
        <p:spPr>
          <a:xfrm flipV="1">
            <a:off x="6509981" y="5022892"/>
            <a:ext cx="31831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Egyenes összekötő nyíllal 175">
            <a:extLst>
              <a:ext uri="{FF2B5EF4-FFF2-40B4-BE49-F238E27FC236}">
                <a16:creationId xmlns:a16="http://schemas.microsoft.com/office/drawing/2014/main" xmlns="" id="{92BDEACB-CEB5-4214-ACAB-8724881C36F1}"/>
              </a:ext>
            </a:extLst>
          </p:cNvPr>
          <p:cNvCxnSpPr>
            <a:cxnSpLocks/>
            <a:stCxn id="140" idx="3"/>
            <a:endCxn id="150" idx="1"/>
          </p:cNvCxnSpPr>
          <p:nvPr/>
        </p:nvCxnSpPr>
        <p:spPr>
          <a:xfrm>
            <a:off x="6509980" y="6166631"/>
            <a:ext cx="318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Egyenes összekötő nyíllal 179">
            <a:extLst>
              <a:ext uri="{FF2B5EF4-FFF2-40B4-BE49-F238E27FC236}">
                <a16:creationId xmlns:a16="http://schemas.microsoft.com/office/drawing/2014/main" xmlns="" id="{6E222147-2C92-4900-8A5C-3E0811777E7E}"/>
              </a:ext>
            </a:extLst>
          </p:cNvPr>
          <p:cNvCxnSpPr>
            <a:stCxn id="48" idx="3"/>
            <a:endCxn id="47" idx="1"/>
          </p:cNvCxnSpPr>
          <p:nvPr/>
        </p:nvCxnSpPr>
        <p:spPr>
          <a:xfrm flipV="1">
            <a:off x="10349945" y="3815280"/>
            <a:ext cx="30480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Egyenes összekötő nyíllal 181">
            <a:extLst>
              <a:ext uri="{FF2B5EF4-FFF2-40B4-BE49-F238E27FC236}">
                <a16:creationId xmlns:a16="http://schemas.microsoft.com/office/drawing/2014/main" xmlns="" id="{19889869-19E3-440D-81DF-46653C068CB7}"/>
              </a:ext>
            </a:extLst>
          </p:cNvPr>
          <p:cNvCxnSpPr>
            <a:stCxn id="43" idx="3"/>
            <a:endCxn id="46" idx="1"/>
          </p:cNvCxnSpPr>
          <p:nvPr/>
        </p:nvCxnSpPr>
        <p:spPr>
          <a:xfrm flipV="1">
            <a:off x="10336427" y="5015709"/>
            <a:ext cx="318320" cy="71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Egyenes összekötő nyíllal 184">
            <a:extLst>
              <a:ext uri="{FF2B5EF4-FFF2-40B4-BE49-F238E27FC236}">
                <a16:creationId xmlns:a16="http://schemas.microsoft.com/office/drawing/2014/main" xmlns="" id="{645B98A1-BC0F-49E3-B032-DDD6EC37A5DE}"/>
              </a:ext>
            </a:extLst>
          </p:cNvPr>
          <p:cNvCxnSpPr>
            <a:cxnSpLocks/>
            <a:stCxn id="150" idx="3"/>
            <a:endCxn id="151" idx="1"/>
          </p:cNvCxnSpPr>
          <p:nvPr/>
        </p:nvCxnSpPr>
        <p:spPr>
          <a:xfrm flipV="1">
            <a:off x="10336428" y="6162870"/>
            <a:ext cx="318321" cy="3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Egyenes összekötő 204">
            <a:extLst>
              <a:ext uri="{FF2B5EF4-FFF2-40B4-BE49-F238E27FC236}">
                <a16:creationId xmlns:a16="http://schemas.microsoft.com/office/drawing/2014/main" xmlns="" id="{F55996BD-7269-4834-86FD-130B1AB02A2D}"/>
              </a:ext>
            </a:extLst>
          </p:cNvPr>
          <p:cNvCxnSpPr>
            <a:cxnSpLocks/>
            <a:stCxn id="150" idx="3"/>
            <a:endCxn id="150" idx="3"/>
          </p:cNvCxnSpPr>
          <p:nvPr/>
        </p:nvCxnSpPr>
        <p:spPr>
          <a:xfrm>
            <a:off x="10336427" y="616663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Egyenes összekötő nyíllal 209">
            <a:extLst>
              <a:ext uri="{FF2B5EF4-FFF2-40B4-BE49-F238E27FC236}">
                <a16:creationId xmlns:a16="http://schemas.microsoft.com/office/drawing/2014/main" xmlns="" id="{564BEDB7-FD86-4E9F-B756-2360393B08B7}"/>
              </a:ext>
            </a:extLst>
          </p:cNvPr>
          <p:cNvCxnSpPr/>
          <p:nvPr/>
        </p:nvCxnSpPr>
        <p:spPr>
          <a:xfrm flipV="1">
            <a:off x="6692348" y="2692433"/>
            <a:ext cx="0" cy="3231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Összekötő: szögletes 215">
            <a:extLst>
              <a:ext uri="{FF2B5EF4-FFF2-40B4-BE49-F238E27FC236}">
                <a16:creationId xmlns:a16="http://schemas.microsoft.com/office/drawing/2014/main" xmlns="" id="{9A5AD5E5-7CD0-41EB-AD4E-751AC5769C25}"/>
              </a:ext>
            </a:extLst>
          </p:cNvPr>
          <p:cNvCxnSpPr/>
          <p:nvPr/>
        </p:nvCxnSpPr>
        <p:spPr>
          <a:xfrm rot="5400000" flipH="1" flipV="1">
            <a:off x="5471661" y="3771129"/>
            <a:ext cx="2144611" cy="1641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Egyenes összekötő 217">
            <a:extLst>
              <a:ext uri="{FF2B5EF4-FFF2-40B4-BE49-F238E27FC236}">
                <a16:creationId xmlns:a16="http://schemas.microsoft.com/office/drawing/2014/main" xmlns="" id="{319230F9-61FA-41C2-839D-66D0844A8067}"/>
              </a:ext>
            </a:extLst>
          </p:cNvPr>
          <p:cNvCxnSpPr/>
          <p:nvPr/>
        </p:nvCxnSpPr>
        <p:spPr>
          <a:xfrm flipH="1">
            <a:off x="6509981" y="4851641"/>
            <a:ext cx="515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Egyenes összekötő 221">
            <a:extLst>
              <a:ext uri="{FF2B5EF4-FFF2-40B4-BE49-F238E27FC236}">
                <a16:creationId xmlns:a16="http://schemas.microsoft.com/office/drawing/2014/main" xmlns="" id="{6C894C3E-6370-4970-994A-E26C0AC7BBFE}"/>
              </a:ext>
            </a:extLst>
          </p:cNvPr>
          <p:cNvCxnSpPr/>
          <p:nvPr/>
        </p:nvCxnSpPr>
        <p:spPr>
          <a:xfrm flipH="1">
            <a:off x="6493566" y="5923721"/>
            <a:ext cx="1987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Egyenes összekötő nyíllal 227">
            <a:extLst>
              <a:ext uri="{FF2B5EF4-FFF2-40B4-BE49-F238E27FC236}">
                <a16:creationId xmlns:a16="http://schemas.microsoft.com/office/drawing/2014/main" xmlns="" id="{257211E9-1804-40CC-8DEB-CC046D55063C}"/>
              </a:ext>
            </a:extLst>
          </p:cNvPr>
          <p:cNvCxnSpPr/>
          <p:nvPr/>
        </p:nvCxnSpPr>
        <p:spPr>
          <a:xfrm flipV="1">
            <a:off x="6414053" y="2692433"/>
            <a:ext cx="0" cy="751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Egyenes összekötő nyíllal 233">
            <a:extLst>
              <a:ext uri="{FF2B5EF4-FFF2-40B4-BE49-F238E27FC236}">
                <a16:creationId xmlns:a16="http://schemas.microsoft.com/office/drawing/2014/main" xmlns="" id="{A35141B0-C6E9-44A3-B936-D19634346F49}"/>
              </a:ext>
            </a:extLst>
          </p:cNvPr>
          <p:cNvCxnSpPr/>
          <p:nvPr/>
        </p:nvCxnSpPr>
        <p:spPr>
          <a:xfrm flipV="1">
            <a:off x="11966712" y="2637205"/>
            <a:ext cx="0" cy="3525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Egyenes összekötő nyíllal 235">
            <a:extLst>
              <a:ext uri="{FF2B5EF4-FFF2-40B4-BE49-F238E27FC236}">
                <a16:creationId xmlns:a16="http://schemas.microsoft.com/office/drawing/2014/main" xmlns="" id="{8EB70383-F9BD-41F1-9EFE-944FBE486510}"/>
              </a:ext>
            </a:extLst>
          </p:cNvPr>
          <p:cNvCxnSpPr/>
          <p:nvPr/>
        </p:nvCxnSpPr>
        <p:spPr>
          <a:xfrm flipV="1">
            <a:off x="11807687" y="2650347"/>
            <a:ext cx="0" cy="2356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Egyenes összekötő nyíllal 237">
            <a:extLst>
              <a:ext uri="{FF2B5EF4-FFF2-40B4-BE49-F238E27FC236}">
                <a16:creationId xmlns:a16="http://schemas.microsoft.com/office/drawing/2014/main" xmlns="" id="{C7C45463-DC2B-44C4-93A0-CA20F8071CFA}"/>
              </a:ext>
            </a:extLst>
          </p:cNvPr>
          <p:cNvCxnSpPr/>
          <p:nvPr/>
        </p:nvCxnSpPr>
        <p:spPr>
          <a:xfrm flipV="1">
            <a:off x="11675165" y="2650347"/>
            <a:ext cx="0" cy="1140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Egyenes összekötő 241">
            <a:extLst>
              <a:ext uri="{FF2B5EF4-FFF2-40B4-BE49-F238E27FC236}">
                <a16:creationId xmlns:a16="http://schemas.microsoft.com/office/drawing/2014/main" xmlns="" id="{8F7859D8-546A-45C2-B511-44CCB28DDBE7}"/>
              </a:ext>
            </a:extLst>
          </p:cNvPr>
          <p:cNvCxnSpPr>
            <a:stCxn id="47" idx="3"/>
          </p:cNvCxnSpPr>
          <p:nvPr/>
        </p:nvCxnSpPr>
        <p:spPr>
          <a:xfrm flipV="1">
            <a:off x="11582400" y="3807258"/>
            <a:ext cx="92765" cy="8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Egyenes összekötő 243">
            <a:extLst>
              <a:ext uri="{FF2B5EF4-FFF2-40B4-BE49-F238E27FC236}">
                <a16:creationId xmlns:a16="http://schemas.microsoft.com/office/drawing/2014/main" xmlns="" id="{20135FD3-0F9B-40B0-A2E3-964C9FEC317D}"/>
              </a:ext>
            </a:extLst>
          </p:cNvPr>
          <p:cNvCxnSpPr>
            <a:stCxn id="46" idx="3"/>
          </p:cNvCxnSpPr>
          <p:nvPr/>
        </p:nvCxnSpPr>
        <p:spPr>
          <a:xfrm>
            <a:off x="11582399" y="5015709"/>
            <a:ext cx="225288" cy="71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Egyenes összekötő 245">
            <a:extLst>
              <a:ext uri="{FF2B5EF4-FFF2-40B4-BE49-F238E27FC236}">
                <a16:creationId xmlns:a16="http://schemas.microsoft.com/office/drawing/2014/main" xmlns="" id="{E7AAF13C-7E37-4F2D-A7A7-36D5135BC056}"/>
              </a:ext>
            </a:extLst>
          </p:cNvPr>
          <p:cNvCxnSpPr>
            <a:stCxn id="151" idx="3"/>
          </p:cNvCxnSpPr>
          <p:nvPr/>
        </p:nvCxnSpPr>
        <p:spPr>
          <a:xfrm>
            <a:off x="11582403" y="6162870"/>
            <a:ext cx="384309" cy="37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62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Calibri" panose="020F0502020204030204" pitchFamily="34" charset="0"/>
              </a:rPr>
              <a:t>A </a:t>
            </a:r>
            <a:r>
              <a:rPr lang="hu-HU" dirty="0" smtClean="0">
                <a:solidFill>
                  <a:srgbClr val="C00000"/>
                </a:solidFill>
                <a:latin typeface="Calibri" panose="020F0502020204030204" pitchFamily="34" charset="0"/>
              </a:rPr>
              <a:t>2017/2018. </a:t>
            </a:r>
            <a:r>
              <a:rPr lang="hu-HU" dirty="0" smtClean="0">
                <a:solidFill>
                  <a:schemeClr val="tx1"/>
                </a:solidFill>
                <a:latin typeface="Calibri" panose="020F0502020204030204" pitchFamily="34" charset="0"/>
              </a:rPr>
              <a:t>tanév</a:t>
            </a:r>
            <a:r>
              <a:rPr lang="hu-HU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hu-HU" dirty="0" smtClean="0">
                <a:latin typeface="Calibri" panose="020F0502020204030204" pitchFamily="34" charset="0"/>
              </a:rPr>
              <a:t>feladatlapjai </a:t>
            </a:r>
            <a:endParaRPr lang="hu-HU" dirty="0">
              <a:latin typeface="Calibri" panose="020F0502020204030204" pitchFamily="34" charset="0"/>
            </a:endParaRPr>
          </a:p>
        </p:txBody>
      </p:sp>
      <p:sp>
        <p:nvSpPr>
          <p:cNvPr id="5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latin typeface="Calibri" panose="020F0502020204030204" pitchFamily="34" charset="0"/>
              </a:rPr>
              <a:t>1. </a:t>
            </a:r>
            <a:r>
              <a:rPr lang="hu-HU" sz="2800" dirty="0" err="1">
                <a:latin typeface="Calibri" panose="020F0502020204030204" pitchFamily="34" charset="0"/>
              </a:rPr>
              <a:t>Jamie</a:t>
            </a:r>
            <a:r>
              <a:rPr lang="hu-HU" sz="2800" dirty="0">
                <a:latin typeface="Calibri" panose="020F0502020204030204" pitchFamily="34" charset="0"/>
              </a:rPr>
              <a:t> Oliver tökéletes salátaöntete</a:t>
            </a:r>
          </a:p>
          <a:p>
            <a:r>
              <a:rPr lang="hu-HU" sz="2800" dirty="0" smtClean="0">
                <a:latin typeface="Calibri" panose="020F0502020204030204" pitchFamily="34" charset="0"/>
              </a:rPr>
              <a:t>2. </a:t>
            </a:r>
            <a:r>
              <a:rPr lang="hu-HU" sz="2800" dirty="0">
                <a:latin typeface="Calibri" panose="020F0502020204030204" pitchFamily="34" charset="0"/>
              </a:rPr>
              <a:t>A fémek </a:t>
            </a:r>
            <a:r>
              <a:rPr lang="hu-HU" sz="2800" dirty="0" smtClean="0">
                <a:latin typeface="Calibri" panose="020F0502020204030204" pitchFamily="34" charset="0"/>
              </a:rPr>
              <a:t>harca</a:t>
            </a:r>
          </a:p>
          <a:p>
            <a:r>
              <a:rPr lang="hu-HU" sz="2800" dirty="0" smtClean="0">
                <a:latin typeface="Calibri" panose="020F0502020204030204" pitchFamily="34" charset="0"/>
              </a:rPr>
              <a:t>3. </a:t>
            </a:r>
            <a:r>
              <a:rPr lang="hu-HU" sz="2800" dirty="0">
                <a:latin typeface="Calibri" panose="020F0502020204030204" pitchFamily="34" charset="0"/>
              </a:rPr>
              <a:t>Mennyire vasas az ivóvíz</a:t>
            </a:r>
            <a:r>
              <a:rPr lang="hu-HU" sz="2800" dirty="0" smtClean="0">
                <a:latin typeface="Calibri" panose="020F0502020204030204" pitchFamily="34" charset="0"/>
              </a:rPr>
              <a:t>?</a:t>
            </a:r>
          </a:p>
          <a:p>
            <a:r>
              <a:rPr lang="hu-HU" sz="2800" dirty="0" smtClean="0">
                <a:latin typeface="Calibri" panose="020F0502020204030204" pitchFamily="34" charset="0"/>
              </a:rPr>
              <a:t>4. </a:t>
            </a:r>
            <a:r>
              <a:rPr lang="hu-HU" sz="2800" dirty="0">
                <a:latin typeface="Calibri" panose="020F0502020204030204" pitchFamily="34" charset="0"/>
              </a:rPr>
              <a:t>Az „ősi ellenség</a:t>
            </a:r>
            <a:r>
              <a:rPr lang="hu-HU" sz="2800" dirty="0" smtClean="0">
                <a:latin typeface="Calibri" panose="020F0502020204030204" pitchFamily="34" charset="0"/>
              </a:rPr>
              <a:t>”</a:t>
            </a:r>
          </a:p>
          <a:p>
            <a:r>
              <a:rPr lang="hu-HU" sz="2800" dirty="0" smtClean="0">
                <a:latin typeface="Calibri" panose="020F0502020204030204" pitchFamily="34" charset="0"/>
              </a:rPr>
              <a:t>5. </a:t>
            </a:r>
            <a:r>
              <a:rPr lang="hu-HU" sz="2800" dirty="0">
                <a:latin typeface="Calibri" panose="020F0502020204030204" pitchFamily="34" charset="0"/>
              </a:rPr>
              <a:t>Nem ettünk meszet!</a:t>
            </a:r>
            <a:endParaRPr lang="hu-HU" sz="2800" dirty="0" smtClean="0">
              <a:latin typeface="Calibri" panose="020F0502020204030204" pitchFamily="34" charset="0"/>
            </a:endParaRPr>
          </a:p>
          <a:p>
            <a:r>
              <a:rPr lang="hu-HU" sz="2800" dirty="0" smtClean="0">
                <a:latin typeface="Calibri" panose="020F0502020204030204" pitchFamily="34" charset="0"/>
              </a:rPr>
              <a:t>6. </a:t>
            </a:r>
            <a:r>
              <a:rPr lang="hu-HU" sz="2800" dirty="0">
                <a:latin typeface="Calibri" panose="020F0502020204030204" pitchFamily="34" charset="0"/>
              </a:rPr>
              <a:t>A tej, mint teljes értékű élelmiszer</a:t>
            </a:r>
          </a:p>
        </p:txBody>
      </p:sp>
    </p:spTree>
    <p:extLst>
      <p:ext uri="{BB962C8B-B14F-4D97-AF65-F5344CB8AC3E}">
        <p14:creationId xmlns:p14="http://schemas.microsoft.com/office/powerpoint/2010/main" val="2557486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xmlns="" id="{B8B6C82E-3587-42F4-B1D5-283B854C4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649" y="160470"/>
            <a:ext cx="10058400" cy="1280890"/>
          </a:xfrm>
        </p:spPr>
        <p:txBody>
          <a:bodyPr/>
          <a:lstStyle/>
          <a:p>
            <a:pPr algn="ctr"/>
            <a:r>
              <a:rPr lang="hu-HU" dirty="0">
                <a:latin typeface="Calibri" panose="020F0502020204030204" pitchFamily="34" charset="0"/>
              </a:rPr>
              <a:t>III.2.1. </a:t>
            </a:r>
            <a:r>
              <a:rPr lang="hu-HU" dirty="0" err="1">
                <a:latin typeface="Calibri" panose="020F0502020204030204" pitchFamily="34" charset="0"/>
              </a:rPr>
              <a:t>Jamie</a:t>
            </a:r>
            <a:r>
              <a:rPr lang="hu-HU" dirty="0">
                <a:latin typeface="Calibri" panose="020F0502020204030204" pitchFamily="34" charset="0"/>
              </a:rPr>
              <a:t> Oliver tökéletes salátaöntete - Bevezetés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xmlns="" id="{83989700-A089-45A5-ACEE-F3EC8F55E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9859" y="1545465"/>
            <a:ext cx="10393251" cy="5035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>
                <a:latin typeface="Calibri" panose="020F0502020204030204" pitchFamily="34" charset="0"/>
              </a:rPr>
              <a:t>„</a:t>
            </a:r>
            <a:r>
              <a:rPr lang="hu-HU" sz="2400" dirty="0" err="1">
                <a:latin typeface="Calibri" panose="020F0502020204030204" pitchFamily="34" charset="0"/>
              </a:rPr>
              <a:t>Jamie</a:t>
            </a:r>
            <a:r>
              <a:rPr lang="hu-HU" sz="2400" dirty="0">
                <a:latin typeface="Calibri" panose="020F0502020204030204" pitchFamily="34" charset="0"/>
              </a:rPr>
              <a:t> Oliver, a híres angol mesterszakács sokféle salátaöntetet készít. Nagyon dicséri a szardellás változatot, amelyről magyar fordításban is megtekinthető az interneten egy videó.* Ehhez a recepthez </a:t>
            </a:r>
            <a:r>
              <a:rPr lang="hu-HU" sz="2400" dirty="0" err="1">
                <a:latin typeface="Calibri" panose="020F0502020204030204" pitchFamily="34" charset="0"/>
              </a:rPr>
              <a:t>Jamie</a:t>
            </a:r>
            <a:r>
              <a:rPr lang="hu-HU" sz="2400" dirty="0">
                <a:latin typeface="Calibri" panose="020F0502020204030204" pitchFamily="34" charset="0"/>
              </a:rPr>
              <a:t> két evőkanál borecetet használ. </a:t>
            </a:r>
          </a:p>
          <a:p>
            <a:pPr marL="0" indent="0">
              <a:buNone/>
            </a:pPr>
            <a:r>
              <a:rPr lang="hu-HU" sz="2400" dirty="0">
                <a:latin typeface="Calibri" panose="020F0502020204030204" pitchFamily="34" charset="0"/>
              </a:rPr>
              <a:t>Az ételecetek jellegzetes ízüket változatos alapanyagaiknak köszönhetik. (Van pl. málnaecet is!) Az erjesztéssel készült ételecetek vizes oldatban 3-15% ecetsavat tartalmaznak. Ha épp nincs olyan ecet otthon, amilyenre szükség lenne, akkor </a:t>
            </a:r>
            <a:r>
              <a:rPr lang="hu-HU" sz="2400" dirty="0">
                <a:solidFill>
                  <a:srgbClr val="C00000"/>
                </a:solidFill>
                <a:latin typeface="Calibri" panose="020F0502020204030204" pitchFamily="34" charset="0"/>
              </a:rPr>
              <a:t>helyettesíthetjük más töménységűvel, ám abból nyilván más mennyiség kell</a:t>
            </a:r>
            <a:r>
              <a:rPr lang="hu-HU" sz="2400" dirty="0">
                <a:latin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hu-HU" sz="2400" dirty="0">
                <a:latin typeface="Calibri" panose="020F0502020204030204" pitchFamily="34" charset="0"/>
              </a:rPr>
              <a:t>De vajon </a:t>
            </a:r>
            <a:r>
              <a:rPr lang="hu-HU" sz="2400" dirty="0">
                <a:solidFill>
                  <a:srgbClr val="C00000"/>
                </a:solidFill>
                <a:latin typeface="Calibri" panose="020F0502020204030204" pitchFamily="34" charset="0"/>
              </a:rPr>
              <a:t>hogyan mérik meg, hogy mennyi ecetsavat tartalmaz egy ételecet</a:t>
            </a:r>
            <a:r>
              <a:rPr lang="hu-HU" sz="2400" dirty="0">
                <a:latin typeface="Calibri" panose="020F0502020204030204" pitchFamily="34" charset="0"/>
              </a:rPr>
              <a:t>? Erről szól ez a feladatlap.”</a:t>
            </a:r>
          </a:p>
          <a:p>
            <a:pPr marL="0" indent="0">
              <a:buNone/>
            </a:pPr>
            <a:r>
              <a:rPr lang="hu-HU" sz="2400" dirty="0">
                <a:latin typeface="Calibri" panose="020F0502020204030204" pitchFamily="34" charset="0"/>
              </a:rPr>
              <a:t>* A videó elérhetősége: </a:t>
            </a:r>
            <a:r>
              <a:rPr lang="hu-HU" sz="2400" u="sng" dirty="0">
                <a:latin typeface="Calibri" panose="020F0502020204030204" pitchFamily="34" charset="0"/>
                <a:hlinkClick r:id="rId2"/>
              </a:rPr>
              <a:t>https://www.youtube.com/watch?v=gOakIi6aKEA</a:t>
            </a:r>
            <a:r>
              <a:rPr lang="hu-HU" sz="2400" dirty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hu-HU" sz="2400" dirty="0">
                <a:latin typeface="Calibri" panose="020F0502020204030204" pitchFamily="34" charset="0"/>
              </a:rPr>
              <a:t>(utolsó letöltés: </a:t>
            </a:r>
            <a:r>
              <a:rPr lang="hu-HU" sz="2400" dirty="0" smtClean="0">
                <a:latin typeface="Calibri" panose="020F0502020204030204" pitchFamily="34" charset="0"/>
              </a:rPr>
              <a:t>2017. 07. 10.)”</a:t>
            </a:r>
            <a:endParaRPr lang="hu-HU" sz="2400" dirty="0">
              <a:latin typeface="Calibri" panose="020F0502020204030204" pitchFamily="34" charset="0"/>
            </a:endParaRPr>
          </a:p>
          <a:p>
            <a:endParaRPr lang="hu-HU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5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xmlns="" id="{B8B6C82E-3587-42F4-B1D5-283B854C4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276380"/>
            <a:ext cx="8911687" cy="1280890"/>
          </a:xfrm>
        </p:spPr>
        <p:txBody>
          <a:bodyPr/>
          <a:lstStyle/>
          <a:p>
            <a:pPr algn="ctr"/>
            <a:r>
              <a:rPr lang="hu-HU" dirty="0">
                <a:latin typeface="Calibri" panose="020F0502020204030204" pitchFamily="34" charset="0"/>
              </a:rPr>
              <a:t>III.2.2. A problémamegoldó feladat 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xmlns="" id="{83989700-A089-45A5-ACEE-F3EC8F55E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1557270"/>
            <a:ext cx="9246473" cy="4663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b="1" dirty="0">
                <a:latin typeface="Calibri" panose="020F0502020204030204" pitchFamily="34" charset="0"/>
              </a:rPr>
              <a:t>Az alábbi feladat a </a:t>
            </a:r>
            <a:r>
              <a:rPr lang="hu-HU" sz="2800" b="1" dirty="0" err="1">
                <a:latin typeface="Calibri" panose="020F0502020204030204" pitchFamily="34" charset="0"/>
              </a:rPr>
              <a:t>receptszerűen</a:t>
            </a:r>
            <a:r>
              <a:rPr lang="hu-HU" sz="2800" b="1" dirty="0">
                <a:latin typeface="Calibri" panose="020F0502020204030204" pitchFamily="34" charset="0"/>
              </a:rPr>
              <a:t> leírt, a </a:t>
            </a:r>
            <a:r>
              <a:rPr lang="hu-HU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szükséges előzetes tudást biztosító</a:t>
            </a:r>
            <a:r>
              <a:rPr lang="hu-HU" sz="2800" b="1" dirty="0">
                <a:latin typeface="Calibri" panose="020F0502020204030204" pitchFamily="34" charset="0"/>
              </a:rPr>
              <a:t> egyszerű kísérletek elvégzése után következik </a:t>
            </a:r>
            <a:r>
              <a:rPr lang="hu-HU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mind a háromféle típusú </a:t>
            </a:r>
            <a:r>
              <a:rPr lang="hu-HU" sz="2800" b="1" dirty="0">
                <a:latin typeface="Calibri" panose="020F0502020204030204" pitchFamily="34" charset="0"/>
              </a:rPr>
              <a:t>feladatlapon:</a:t>
            </a:r>
          </a:p>
          <a:p>
            <a:pPr marL="0" indent="0">
              <a:buNone/>
            </a:pPr>
            <a:endParaRPr lang="hu-HU" sz="2800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hu-HU" sz="2800" dirty="0">
                <a:latin typeface="Calibri" panose="020F0502020204030204" pitchFamily="34" charset="0"/>
              </a:rPr>
              <a:t>»Az „A” és a „B” jelű pohárban is ecetoldat van. Ezek úgy készültek, hogy mindkét pohárba azonos térfogatú vizet öntöttünk, majd az egyikbe 1 csepp, a másikba 2 csepp 6%-os fehérborecetet cseppentettünk. </a:t>
            </a:r>
          </a:p>
          <a:p>
            <a:pPr marL="0" indent="0">
              <a:buNone/>
            </a:pPr>
            <a:r>
              <a:rPr lang="hu-HU" sz="2800" dirty="0">
                <a:latin typeface="Calibri" panose="020F0502020204030204" pitchFamily="34" charset="0"/>
              </a:rPr>
              <a:t>Határozzátok meg,</a:t>
            </a:r>
            <a:r>
              <a:rPr lang="hu-HU" sz="2800" b="1" dirty="0">
                <a:latin typeface="Calibri" panose="020F0502020204030204" pitchFamily="34" charset="0"/>
              </a:rPr>
              <a:t> </a:t>
            </a:r>
            <a:r>
              <a:rPr lang="hu-HU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melyik pohárban van 2 csepp ecet</a:t>
            </a:r>
            <a:r>
              <a:rPr lang="hu-HU" sz="2800" dirty="0">
                <a:latin typeface="Calibri" panose="020F0502020204030204" pitchFamily="34" charset="0"/>
              </a:rPr>
              <a:t>!«</a:t>
            </a:r>
          </a:p>
        </p:txBody>
      </p:sp>
    </p:spTree>
    <p:extLst>
      <p:ext uri="{BB962C8B-B14F-4D97-AF65-F5344CB8AC3E}">
        <p14:creationId xmlns:p14="http://schemas.microsoft.com/office/powerpoint/2010/main" val="191817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xmlns="" id="{B8B6C82E-3587-42F4-B1D5-283B854C4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679" y="296214"/>
            <a:ext cx="9662933" cy="1326524"/>
          </a:xfrm>
        </p:spPr>
        <p:txBody>
          <a:bodyPr>
            <a:normAutofit/>
          </a:bodyPr>
          <a:lstStyle/>
          <a:p>
            <a:pPr algn="ctr"/>
            <a:r>
              <a:rPr lang="hu-HU" dirty="0">
                <a:latin typeface="Calibri" panose="020F0502020204030204" pitchFamily="34" charset="0"/>
              </a:rPr>
              <a:t>II.2.3. Receptszerű instrukciók az </a:t>
            </a:r>
            <a:r>
              <a:rPr lang="hu-HU" dirty="0">
                <a:solidFill>
                  <a:srgbClr val="C00000"/>
                </a:solidFill>
                <a:latin typeface="Calibri" panose="020F0502020204030204" pitchFamily="34" charset="0"/>
              </a:rPr>
              <a:t>1. és a 2. típusú </a:t>
            </a:r>
            <a:r>
              <a:rPr lang="hu-HU" dirty="0">
                <a:latin typeface="Calibri" panose="020F0502020204030204" pitchFamily="34" charset="0"/>
              </a:rPr>
              <a:t>feladatlapokon a feladat megoldásához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xmlns="" id="{83989700-A089-45A5-ACEE-F3EC8F55E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5167" y="2537138"/>
            <a:ext cx="9710670" cy="39538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b="1" dirty="0">
                <a:latin typeface="Calibri" panose="020F0502020204030204" pitchFamily="34" charset="0"/>
              </a:rPr>
              <a:t>„</a:t>
            </a:r>
            <a:r>
              <a:rPr lang="hu-HU" sz="2800" dirty="0">
                <a:latin typeface="Calibri" panose="020F0502020204030204" pitchFamily="34" charset="0"/>
              </a:rPr>
              <a:t>Adjatok </a:t>
            </a:r>
            <a:r>
              <a:rPr lang="hu-HU" sz="2800" dirty="0">
                <a:solidFill>
                  <a:srgbClr val="C00000"/>
                </a:solidFill>
                <a:latin typeface="Calibri" panose="020F0502020204030204" pitchFamily="34" charset="0"/>
              </a:rPr>
              <a:t>mindkét </a:t>
            </a:r>
            <a:r>
              <a:rPr lang="hu-HU" sz="2800" dirty="0">
                <a:latin typeface="Calibri" panose="020F0502020204030204" pitchFamily="34" charset="0"/>
              </a:rPr>
              <a:t>pohár tartalmához 1-1 csepp fenolftaleint. </a:t>
            </a:r>
          </a:p>
          <a:p>
            <a:pPr marL="0" indent="0">
              <a:buNone/>
            </a:pPr>
            <a:r>
              <a:rPr lang="hu-HU" sz="2800" dirty="0">
                <a:latin typeface="Calibri" panose="020F0502020204030204" pitchFamily="34" charset="0"/>
              </a:rPr>
              <a:t>Csöpögtessetek az „A” jelű pohárba a nátrium-hidroxid-oldatból úgy, hogy számoljátok, hány cseppet adtok hozzá addig, amíg maradandó színt tapasztaltok. </a:t>
            </a:r>
          </a:p>
          <a:p>
            <a:pPr marL="0" indent="0">
              <a:buNone/>
            </a:pPr>
            <a:r>
              <a:rPr lang="hu-HU" sz="2800" dirty="0">
                <a:latin typeface="Calibri" panose="020F0502020204030204" pitchFamily="34" charset="0"/>
              </a:rPr>
              <a:t>Minden csepp nátrium-hidroxid-oldat hozzáadása után keverjétek meg az oldatot. </a:t>
            </a:r>
          </a:p>
          <a:p>
            <a:pPr marL="0" indent="0">
              <a:buNone/>
            </a:pPr>
            <a:r>
              <a:rPr lang="hu-HU" sz="2800" dirty="0">
                <a:latin typeface="Calibri" panose="020F0502020204030204" pitchFamily="34" charset="0"/>
              </a:rPr>
              <a:t>Utána tegyetek </a:t>
            </a:r>
            <a:r>
              <a:rPr lang="hu-HU" sz="2800" dirty="0">
                <a:solidFill>
                  <a:srgbClr val="C00000"/>
                </a:solidFill>
                <a:latin typeface="Calibri" panose="020F0502020204030204" pitchFamily="34" charset="0"/>
              </a:rPr>
              <a:t>ugyanígy</a:t>
            </a:r>
            <a:r>
              <a:rPr lang="hu-HU" sz="2800" dirty="0">
                <a:latin typeface="Calibri" panose="020F0502020204030204" pitchFamily="34" charset="0"/>
              </a:rPr>
              <a:t> a „B” jelű pohárban található oldattal is.”</a:t>
            </a:r>
          </a:p>
        </p:txBody>
      </p:sp>
    </p:spTree>
    <p:extLst>
      <p:ext uri="{BB962C8B-B14F-4D97-AF65-F5344CB8AC3E}">
        <p14:creationId xmlns:p14="http://schemas.microsoft.com/office/powerpoint/2010/main" val="1581521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xmlns="" id="{B8B6C82E-3587-42F4-B1D5-283B854C4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211986"/>
            <a:ext cx="8911687" cy="689535"/>
          </a:xfrm>
        </p:spPr>
        <p:txBody>
          <a:bodyPr/>
          <a:lstStyle/>
          <a:p>
            <a:pPr algn="ctr"/>
            <a:r>
              <a:rPr lang="hu-HU" dirty="0">
                <a:latin typeface="Calibri" panose="020F0502020204030204" pitchFamily="34" charset="0"/>
              </a:rPr>
              <a:t>III.2.5. A kísérlettervezés </a:t>
            </a:r>
            <a:r>
              <a:rPr lang="hu-HU" dirty="0">
                <a:solidFill>
                  <a:srgbClr val="C00000"/>
                </a:solidFill>
                <a:latin typeface="Calibri" panose="020F0502020204030204" pitchFamily="34" charset="0"/>
              </a:rPr>
              <a:t>UTÁN</a:t>
            </a:r>
            <a:r>
              <a:rPr lang="hu-HU" dirty="0">
                <a:latin typeface="Calibri" panose="020F0502020204030204" pitchFamily="34" charset="0"/>
              </a:rPr>
              <a:t> (csak </a:t>
            </a:r>
            <a:r>
              <a:rPr lang="hu-HU" dirty="0">
                <a:solidFill>
                  <a:srgbClr val="C00000"/>
                </a:solidFill>
                <a:latin typeface="Calibri" panose="020F0502020204030204" pitchFamily="34" charset="0"/>
              </a:rPr>
              <a:t>2. típus</a:t>
            </a:r>
            <a:r>
              <a:rPr lang="hu-HU" dirty="0">
                <a:latin typeface="Calibri" panose="020F0502020204030204" pitchFamily="34" charset="0"/>
              </a:rPr>
              <a:t>!)</a:t>
            </a:r>
          </a:p>
        </p:txBody>
      </p:sp>
      <p:sp>
        <p:nvSpPr>
          <p:cNvPr id="5" name="Tartalom helye 5">
            <a:extLst>
              <a:ext uri="{FF2B5EF4-FFF2-40B4-BE49-F238E27FC236}">
                <a16:creationId xmlns:a16="http://schemas.microsoft.com/office/drawing/2014/main" xmlns="" id="{638F2E47-875C-483C-8254-9C9BA468A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9707" y="901521"/>
            <a:ext cx="10547797" cy="574397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hu-HU" sz="2400" dirty="0">
                <a:latin typeface="Calibri" panose="020F0502020204030204" pitchFamily="34" charset="0"/>
              </a:rPr>
              <a:t>»A 4. kísérlet elvégzésekor </a:t>
            </a:r>
            <a:r>
              <a:rPr lang="hu-HU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mindkét pohár esetében</a:t>
            </a:r>
            <a:r>
              <a:rPr lang="hu-HU" sz="24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hu-HU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pontosan ugyanazt az eljárást</a:t>
            </a:r>
            <a:r>
              <a:rPr lang="hu-HU" sz="24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hu-HU" sz="2400" dirty="0">
                <a:latin typeface="Calibri" panose="020F0502020204030204" pitchFamily="34" charset="0"/>
              </a:rPr>
              <a:t>kellett követnünk:</a:t>
            </a:r>
          </a:p>
          <a:p>
            <a:pPr lvl="1">
              <a:spcBef>
                <a:spcPts val="0"/>
              </a:spcBef>
            </a:pPr>
            <a:r>
              <a:rPr lang="hu-HU" sz="2400" dirty="0">
                <a:latin typeface="Calibri" panose="020F0502020204030204" pitchFamily="34" charset="0"/>
              </a:rPr>
              <a:t>ugyanannyi fenolftaleint csöppentettünk mind a két oldatba, ugyanazzal a cseppentővel;</a:t>
            </a:r>
          </a:p>
          <a:p>
            <a:pPr lvl="1">
              <a:spcBef>
                <a:spcPts val="0"/>
              </a:spcBef>
            </a:pPr>
            <a:r>
              <a:rPr lang="hu-HU" sz="2400" dirty="0">
                <a:latin typeface="Calibri" panose="020F0502020204030204" pitchFamily="34" charset="0"/>
              </a:rPr>
              <a:t>ugyanolyan töménységű nátrium-hidroxidot csöpögtettünk hozzájuk, ugyanazzal a cseppentővel;</a:t>
            </a:r>
          </a:p>
          <a:p>
            <a:pPr lvl="1">
              <a:spcBef>
                <a:spcPts val="0"/>
              </a:spcBef>
            </a:pPr>
            <a:r>
              <a:rPr lang="hu-HU" sz="2400" dirty="0">
                <a:latin typeface="Calibri" panose="020F0502020204030204" pitchFamily="34" charset="0"/>
              </a:rPr>
              <a:t>ugyanúgy megkevertük az </a:t>
            </a:r>
            <a:r>
              <a:rPr lang="hu-HU" sz="2400" dirty="0" err="1">
                <a:latin typeface="Calibri" panose="020F0502020204030204" pitchFamily="34" charset="0"/>
              </a:rPr>
              <a:t>oldatokat</a:t>
            </a:r>
            <a:r>
              <a:rPr lang="hu-HU" sz="2400" dirty="0">
                <a:latin typeface="Calibri" panose="020F0502020204030204" pitchFamily="34" charset="0"/>
              </a:rPr>
              <a:t> minden lúgcsepp után;</a:t>
            </a:r>
          </a:p>
          <a:p>
            <a:pPr lvl="1">
              <a:spcBef>
                <a:spcPts val="0"/>
              </a:spcBef>
            </a:pPr>
            <a:r>
              <a:rPr lang="hu-HU" sz="2400" dirty="0">
                <a:latin typeface="Calibri" panose="020F0502020204030204" pitchFamily="34" charset="0"/>
              </a:rPr>
              <a:t>ugyanolyan szín eléréséig csöpögtettük a nátrium-hidroxid-oldatot.</a:t>
            </a:r>
          </a:p>
          <a:p>
            <a:pPr>
              <a:spcBef>
                <a:spcPts val="0"/>
              </a:spcBef>
            </a:pPr>
            <a:r>
              <a:rPr lang="hu-HU" sz="2400" dirty="0">
                <a:latin typeface="Calibri" panose="020F0502020204030204" pitchFamily="34" charset="0"/>
              </a:rPr>
              <a:t>A kísérlet megtervezéséhez az „</a:t>
            </a:r>
            <a:r>
              <a:rPr lang="hu-HU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egyszerre csak egy tényezőt</a:t>
            </a:r>
            <a:r>
              <a:rPr lang="hu-HU" sz="24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hu-HU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változtatunk</a:t>
            </a:r>
            <a:r>
              <a:rPr lang="hu-HU" sz="2400" dirty="0">
                <a:latin typeface="Calibri" panose="020F0502020204030204" pitchFamily="34" charset="0"/>
              </a:rPr>
              <a:t>”</a:t>
            </a:r>
            <a:r>
              <a:rPr lang="hu-HU" sz="2400" b="1" dirty="0">
                <a:latin typeface="Calibri" panose="020F0502020204030204" pitchFamily="34" charset="0"/>
              </a:rPr>
              <a:t> elvet</a:t>
            </a:r>
            <a:r>
              <a:rPr lang="hu-HU" sz="2400" dirty="0">
                <a:latin typeface="Calibri" panose="020F0502020204030204" pitchFamily="34" charset="0"/>
              </a:rPr>
              <a:t> használtuk. Az „A” és a „B” jelű poharak esetében egyedül az ecetsavtartalom különbözött, minden más tényező azonos volt. Így csak az ecetsav mennyiségének különbözősége okozhatta azt, hogy a 2 csepp ecet esetében több csepp nátrium-hidroxid-oldat kellett az adott szín eléréséhez. Az </a:t>
            </a:r>
            <a:r>
              <a:rPr lang="hu-HU" sz="2400" b="1" dirty="0">
                <a:latin typeface="Calibri" panose="020F0502020204030204" pitchFamily="34" charset="0"/>
              </a:rPr>
              <a:t>ecetsavtartalom</a:t>
            </a:r>
            <a:r>
              <a:rPr lang="hu-HU" sz="2400" dirty="0">
                <a:latin typeface="Calibri" panose="020F0502020204030204" pitchFamily="34" charset="0"/>
              </a:rPr>
              <a:t> volt tehát az </a:t>
            </a:r>
            <a:r>
              <a:rPr lang="hu-HU" sz="2400" b="1" dirty="0">
                <a:latin typeface="Calibri" panose="020F0502020204030204" pitchFamily="34" charset="0"/>
              </a:rPr>
              <a:t>egyetlen változó</a:t>
            </a:r>
            <a:r>
              <a:rPr lang="hu-HU" sz="2400" dirty="0">
                <a:latin typeface="Calibri" panose="020F0502020204030204" pitchFamily="34" charset="0"/>
              </a:rPr>
              <a:t> </a:t>
            </a:r>
            <a:r>
              <a:rPr lang="hu-HU" sz="2400" b="1" dirty="0">
                <a:latin typeface="Calibri" panose="020F0502020204030204" pitchFamily="34" charset="0"/>
              </a:rPr>
              <a:t>tényező</a:t>
            </a:r>
            <a:r>
              <a:rPr lang="hu-HU" sz="2400" dirty="0">
                <a:latin typeface="Calibri" panose="020F0502020204030204" pitchFamily="34" charset="0"/>
              </a:rPr>
              <a:t>. Csak ettől </a:t>
            </a:r>
            <a:r>
              <a:rPr lang="hu-HU" sz="2400" b="1" dirty="0">
                <a:latin typeface="Calibri" panose="020F0502020204030204" pitchFamily="34" charset="0"/>
              </a:rPr>
              <a:t>függött,</a:t>
            </a:r>
            <a:r>
              <a:rPr lang="hu-HU" sz="2400" dirty="0">
                <a:latin typeface="Calibri" panose="020F0502020204030204" pitchFamily="34" charset="0"/>
              </a:rPr>
              <a:t> hogy </a:t>
            </a:r>
            <a:r>
              <a:rPr lang="hu-HU" sz="2400" b="1" dirty="0">
                <a:latin typeface="Calibri" panose="020F0502020204030204" pitchFamily="34" charset="0"/>
              </a:rPr>
              <a:t>milyen térfogatú nátrium-hidroxid-oldatra</a:t>
            </a:r>
            <a:r>
              <a:rPr lang="hu-HU" sz="2400" dirty="0">
                <a:latin typeface="Calibri" panose="020F0502020204030204" pitchFamily="34" charset="0"/>
              </a:rPr>
              <a:t> volt szükség, mert a </a:t>
            </a:r>
            <a:r>
              <a:rPr lang="hu-HU" sz="2400" b="1" dirty="0">
                <a:latin typeface="Calibri" panose="020F0502020204030204" pitchFamily="34" charset="0"/>
              </a:rPr>
              <a:t>többi tényező állandó</a:t>
            </a:r>
            <a:r>
              <a:rPr lang="hu-HU" sz="2400" dirty="0">
                <a:latin typeface="Calibri" panose="020F0502020204030204" pitchFamily="34" charset="0"/>
              </a:rPr>
              <a:t> volt.«</a:t>
            </a:r>
          </a:p>
        </p:txBody>
      </p:sp>
    </p:spTree>
    <p:extLst>
      <p:ext uri="{BB962C8B-B14F-4D97-AF65-F5344CB8AC3E}">
        <p14:creationId xmlns:p14="http://schemas.microsoft.com/office/powerpoint/2010/main" val="60923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xmlns="" id="{B8B6C82E-3587-42F4-B1D5-283B854C4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289259"/>
            <a:ext cx="8911687" cy="689535"/>
          </a:xfrm>
        </p:spPr>
        <p:txBody>
          <a:bodyPr/>
          <a:lstStyle/>
          <a:p>
            <a:pPr algn="ctr"/>
            <a:r>
              <a:rPr lang="hu-HU" dirty="0">
                <a:latin typeface="Calibri" panose="020F0502020204030204" pitchFamily="34" charset="0"/>
              </a:rPr>
              <a:t>III.2.6. A kísérlettervezés </a:t>
            </a:r>
            <a:r>
              <a:rPr lang="hu-HU" dirty="0">
                <a:solidFill>
                  <a:srgbClr val="C00000"/>
                </a:solidFill>
                <a:latin typeface="Calibri" panose="020F0502020204030204" pitchFamily="34" charset="0"/>
              </a:rPr>
              <a:t>ELŐTT</a:t>
            </a:r>
            <a:r>
              <a:rPr lang="hu-HU" dirty="0">
                <a:latin typeface="Calibri" panose="020F0502020204030204" pitchFamily="34" charset="0"/>
              </a:rPr>
              <a:t>(csak </a:t>
            </a:r>
            <a:r>
              <a:rPr lang="hu-HU" dirty="0">
                <a:solidFill>
                  <a:srgbClr val="C00000"/>
                </a:solidFill>
                <a:latin typeface="Calibri" panose="020F0502020204030204" pitchFamily="34" charset="0"/>
              </a:rPr>
              <a:t>3. típus</a:t>
            </a:r>
            <a:r>
              <a:rPr lang="hu-HU" dirty="0">
                <a:latin typeface="Calibri" panose="020F0502020204030204" pitchFamily="34" charset="0"/>
              </a:rPr>
              <a:t>!)</a:t>
            </a:r>
          </a:p>
        </p:txBody>
      </p:sp>
      <p:sp>
        <p:nvSpPr>
          <p:cNvPr id="5" name="Tartalom helye 5">
            <a:extLst>
              <a:ext uri="{FF2B5EF4-FFF2-40B4-BE49-F238E27FC236}">
                <a16:creationId xmlns:a16="http://schemas.microsoft.com/office/drawing/2014/main" xmlns="" id="{638F2E47-875C-483C-8254-9C9BA468A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0773" y="1236372"/>
            <a:ext cx="9903852" cy="56216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800" dirty="0">
                <a:latin typeface="Calibri" panose="020F0502020204030204" pitchFamily="34" charset="0"/>
              </a:rPr>
              <a:t>»Az „A” és a „B” jelű poharak esetében is </a:t>
            </a:r>
            <a:r>
              <a:rPr lang="hu-HU" sz="2800" dirty="0">
                <a:solidFill>
                  <a:srgbClr val="C00000"/>
                </a:solidFill>
                <a:latin typeface="Calibri" panose="020F0502020204030204" pitchFamily="34" charset="0"/>
              </a:rPr>
              <a:t>mindent pontosan ugyanúgy </a:t>
            </a:r>
            <a:r>
              <a:rPr lang="hu-HU" sz="2800" dirty="0">
                <a:latin typeface="Calibri" panose="020F0502020204030204" pitchFamily="34" charset="0"/>
              </a:rPr>
              <a:t>kell tennetek. </a:t>
            </a:r>
            <a:r>
              <a:rPr lang="hu-HU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Ugyanazokat az eszközöket és anyagokat (</a:t>
            </a:r>
            <a:r>
              <a:rPr lang="hu-HU" sz="28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oldatokat</a:t>
            </a:r>
            <a:r>
              <a:rPr lang="hu-HU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)</a:t>
            </a:r>
            <a:r>
              <a:rPr lang="hu-HU" sz="2800" dirty="0">
                <a:latin typeface="Calibri" panose="020F0502020204030204" pitchFamily="34" charset="0"/>
              </a:rPr>
              <a:t> kell használnotok, és </a:t>
            </a:r>
            <a:r>
              <a:rPr lang="hu-HU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ugyanolyan műveleteket</a:t>
            </a:r>
            <a:r>
              <a:rPr lang="hu-HU" sz="28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hu-HU" sz="2800" dirty="0">
                <a:latin typeface="Calibri" panose="020F0502020204030204" pitchFamily="34" charset="0"/>
              </a:rPr>
              <a:t>kell végeznetek. Tehát a kísérlet megtervezéséhez az „</a:t>
            </a:r>
            <a:r>
              <a:rPr lang="hu-HU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egyszerre csak egy tényezőt változtatunk</a:t>
            </a:r>
            <a:r>
              <a:rPr lang="hu-HU" sz="2800" dirty="0">
                <a:latin typeface="Calibri" panose="020F0502020204030204" pitchFamily="34" charset="0"/>
              </a:rPr>
              <a:t>” elvet használjátok. </a:t>
            </a:r>
          </a:p>
          <a:p>
            <a:pPr marL="0" indent="0">
              <a:buNone/>
            </a:pPr>
            <a:r>
              <a:rPr lang="hu-HU" sz="2800" dirty="0">
                <a:latin typeface="Calibri" panose="020F0502020204030204" pitchFamily="34" charset="0"/>
              </a:rPr>
              <a:t>Ha egyedül az </a:t>
            </a:r>
            <a:r>
              <a:rPr lang="hu-HU" sz="2800" b="1" dirty="0">
                <a:latin typeface="Calibri" panose="020F0502020204030204" pitchFamily="34" charset="0"/>
              </a:rPr>
              <a:t>ecetsav mennyisége</a:t>
            </a:r>
            <a:r>
              <a:rPr lang="hu-HU" sz="2800" dirty="0">
                <a:latin typeface="Calibri" panose="020F0502020204030204" pitchFamily="34" charset="0"/>
              </a:rPr>
              <a:t> különbözik, akkor ez</a:t>
            </a:r>
            <a:r>
              <a:rPr lang="hu-HU" sz="2800" b="1" dirty="0">
                <a:latin typeface="Calibri" panose="020F0502020204030204" pitchFamily="34" charset="0"/>
              </a:rPr>
              <a:t> az egyetlen tényező, ami változik,</a:t>
            </a:r>
            <a:r>
              <a:rPr lang="hu-HU" sz="2800" dirty="0">
                <a:latin typeface="Calibri" panose="020F0502020204030204" pitchFamily="34" charset="0"/>
              </a:rPr>
              <a:t> ezért ez </a:t>
            </a:r>
            <a:r>
              <a:rPr lang="hu-HU" sz="2800" b="1" dirty="0">
                <a:latin typeface="Calibri" panose="020F0502020204030204" pitchFamily="34" charset="0"/>
              </a:rPr>
              <a:t>okozza a két pohár esetében a különböző tapasztalatokat</a:t>
            </a:r>
            <a:r>
              <a:rPr lang="hu-HU" sz="2800" dirty="0">
                <a:latin typeface="Calibri" panose="020F0502020204030204" pitchFamily="34" charset="0"/>
              </a:rPr>
              <a:t>.</a:t>
            </a:r>
            <a:r>
              <a:rPr lang="hu-HU" sz="2800" b="1" dirty="0">
                <a:latin typeface="Calibri" panose="020F0502020204030204" pitchFamily="34" charset="0"/>
              </a:rPr>
              <a:t> </a:t>
            </a:r>
            <a:r>
              <a:rPr lang="hu-HU" sz="2800" dirty="0">
                <a:latin typeface="Calibri" panose="020F0502020204030204" pitchFamily="34" charset="0"/>
              </a:rPr>
              <a:t>Minden </a:t>
            </a:r>
            <a:r>
              <a:rPr lang="hu-HU" sz="2800" b="1" dirty="0">
                <a:latin typeface="Calibri" panose="020F0502020204030204" pitchFamily="34" charset="0"/>
              </a:rPr>
              <a:t>más tényezőnek állandónak</a:t>
            </a:r>
            <a:r>
              <a:rPr lang="hu-HU" sz="2800" dirty="0">
                <a:latin typeface="Calibri" panose="020F0502020204030204" pitchFamily="34" charset="0"/>
              </a:rPr>
              <a:t> kell lennie. </a:t>
            </a:r>
          </a:p>
          <a:p>
            <a:pPr marL="0" indent="0">
              <a:buNone/>
            </a:pPr>
            <a:r>
              <a:rPr lang="hu-HU" sz="2800" dirty="0">
                <a:latin typeface="Calibri" panose="020F0502020204030204" pitchFamily="34" charset="0"/>
              </a:rPr>
              <a:t>Az 1.-3. kísérlet alapján </a:t>
            </a:r>
            <a:r>
              <a:rPr lang="hu-HU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mi lehetne az az eltérő tapasztalat, ami kizárólag az ecetsav mennyiségétől függ</a:t>
            </a:r>
            <a:r>
              <a:rPr lang="hu-HU" sz="2800" dirty="0">
                <a:latin typeface="Calibri" panose="020F0502020204030204" pitchFamily="34" charset="0"/>
              </a:rPr>
              <a:t>?«</a:t>
            </a:r>
          </a:p>
        </p:txBody>
      </p:sp>
    </p:spTree>
    <p:extLst>
      <p:ext uri="{BB962C8B-B14F-4D97-AF65-F5344CB8AC3E}">
        <p14:creationId xmlns:p14="http://schemas.microsoft.com/office/powerpoint/2010/main" val="386152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988526" y="662657"/>
            <a:ext cx="3768329" cy="4572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sz="2400" dirty="0" smtClean="0">
                <a:latin typeface="Calibri" panose="020F0502020204030204" pitchFamily="34" charset="0"/>
              </a:rPr>
              <a:t>Az elődás elkészítését a Magyar Tudományos Akadémia Tantárgypedagógiai Kutatási Programja támogatta.</a:t>
            </a:r>
            <a:br>
              <a:rPr lang="hu-HU" sz="2400" dirty="0" smtClean="0">
                <a:latin typeface="Calibri" panose="020F0502020204030204" pitchFamily="34" charset="0"/>
              </a:rPr>
            </a:br>
            <a:r>
              <a:rPr lang="hu-HU" sz="2400" dirty="0" smtClean="0">
                <a:latin typeface="Calibri" panose="020F0502020204030204" pitchFamily="34" charset="0"/>
              </a:rPr>
              <a:t/>
            </a:r>
            <a:br>
              <a:rPr lang="hu-HU" sz="2400" dirty="0" smtClean="0">
                <a:latin typeface="Calibri" panose="020F0502020204030204" pitchFamily="34" charset="0"/>
              </a:rPr>
            </a:br>
            <a:r>
              <a:rPr lang="hu-HU" sz="2400" dirty="0" smtClean="0">
                <a:latin typeface="Calibri" panose="020F0502020204030204" pitchFamily="34" charset="0"/>
              </a:rPr>
              <a:t>MTA-ELTE Kutatásalapú Kémiatanítás Kutatócsoport</a:t>
            </a:r>
            <a:br>
              <a:rPr lang="hu-HU" sz="2400" dirty="0" smtClean="0">
                <a:latin typeface="Calibri" panose="020F0502020204030204" pitchFamily="34" charset="0"/>
              </a:rPr>
            </a:br>
            <a:r>
              <a:rPr lang="hu-HU" sz="2400" dirty="0" smtClean="0">
                <a:latin typeface="Calibri" panose="020F0502020204030204" pitchFamily="34" charset="0"/>
              </a:rPr>
              <a:t/>
            </a:r>
            <a:br>
              <a:rPr lang="hu-HU" sz="2400" dirty="0" smtClean="0">
                <a:latin typeface="Calibri" panose="020F0502020204030204" pitchFamily="34" charset="0"/>
              </a:rPr>
            </a:br>
            <a:r>
              <a:rPr lang="hu-HU" sz="2400" dirty="0" smtClean="0">
                <a:latin typeface="Calibri" panose="020F0502020204030204" pitchFamily="34" charset="0"/>
              </a:rPr>
              <a:t>„Megvalósítható kutatásalapú kémiatanítás” projekt</a:t>
            </a:r>
            <a:br>
              <a:rPr lang="hu-HU" sz="2400" dirty="0" smtClean="0">
                <a:latin typeface="Calibri" panose="020F0502020204030204" pitchFamily="34" charset="0"/>
              </a:rPr>
            </a:br>
            <a:r>
              <a:rPr lang="hu-HU" sz="2400" dirty="0" smtClean="0">
                <a:latin typeface="Calibri" panose="020F0502020204030204" pitchFamily="34" charset="0"/>
              </a:rPr>
              <a:t/>
            </a:r>
            <a:br>
              <a:rPr lang="hu-HU" sz="2400" dirty="0" smtClean="0">
                <a:latin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3" name="Kép helye 10">
            <a:extLst>
              <a:ext uri="{FF2B5EF4-FFF2-40B4-BE49-F238E27FC236}">
                <a16:creationId xmlns:a16="http://schemas.microsoft.com/office/drawing/2014/main" xmlns="" id="{2ED3644D-D7B1-4A7F-9FA4-F1B359EF16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86" r="2586"/>
          <a:stretch>
            <a:fillRect/>
          </a:stretch>
        </p:blipFill>
        <p:spPr>
          <a:xfrm>
            <a:off x="5924282" y="0"/>
            <a:ext cx="6267718" cy="5586882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880315" y="5692463"/>
            <a:ext cx="10311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accent1"/>
                </a:solidFill>
                <a:latin typeface="Calibri" panose="020F0502020204030204" pitchFamily="34" charset="0"/>
              </a:rPr>
              <a:t>Honlap: http://ttomc.elte.hu/kiadvany/az-mta-elte-kutatasalapu-kemiatanitas-kutatocsoport-publikacioi</a:t>
            </a:r>
            <a:endParaRPr lang="hu-HU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8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89212" y="953037"/>
            <a:ext cx="8915399" cy="2574513"/>
          </a:xfrm>
        </p:spPr>
        <p:txBody>
          <a:bodyPr>
            <a:normAutofit/>
          </a:bodyPr>
          <a:lstStyle/>
          <a:p>
            <a:pPr algn="ctr"/>
            <a:r>
              <a:rPr lang="hu-HU" dirty="0">
                <a:latin typeface="Calibri" panose="020F0502020204030204" pitchFamily="34" charset="0"/>
              </a:rPr>
              <a:t>I. MTA-ELTE Kutatásalapú Kémiatanítás Kutatócsoport, minta</a:t>
            </a:r>
            <a:r>
              <a:rPr lang="hu-HU" dirty="0">
                <a:solidFill>
                  <a:srgbClr val="C00000"/>
                </a:solidFill>
                <a:latin typeface="Calibri" panose="020F0502020204030204" pitchFamily="34" charset="0"/>
              </a:rPr>
              <a:t> tesztfeladatok </a:t>
            </a:r>
            <a:r>
              <a:rPr lang="hu-HU" dirty="0">
                <a:latin typeface="Calibri" panose="020F0502020204030204" pitchFamily="34" charset="0"/>
              </a:rPr>
              <a:t/>
            </a:r>
            <a:br>
              <a:rPr lang="hu-HU" dirty="0">
                <a:latin typeface="Calibri" panose="020F0502020204030204" pitchFamily="34" charset="0"/>
              </a:rPr>
            </a:br>
            <a:r>
              <a:rPr lang="hu-HU" dirty="0">
                <a:latin typeface="Calibri" panose="020F0502020204030204" pitchFamily="34" charset="0"/>
              </a:rPr>
              <a:t>a </a:t>
            </a:r>
            <a:r>
              <a:rPr lang="hu-HU" dirty="0">
                <a:solidFill>
                  <a:srgbClr val="C00000"/>
                </a:solidFill>
                <a:latin typeface="Calibri" panose="020F0502020204030204" pitchFamily="34" charset="0"/>
              </a:rPr>
              <a:t>kísérlettervezési képesség </a:t>
            </a:r>
            <a:r>
              <a:rPr lang="hu-HU" dirty="0">
                <a:latin typeface="Calibri" panose="020F0502020204030204" pitchFamily="34" charset="0"/>
              </a:rPr>
              <a:t>vizsgálatára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980890"/>
            <a:ext cx="8915399" cy="860400"/>
          </a:xfrm>
        </p:spPr>
        <p:txBody>
          <a:bodyPr>
            <a:normAutofit/>
          </a:bodyPr>
          <a:lstStyle/>
          <a:p>
            <a:pPr algn="ctr"/>
            <a:r>
              <a:rPr lang="hu-HU" sz="2800" dirty="0">
                <a:latin typeface="Calibri" panose="020F0502020204030204" pitchFamily="34" charset="0"/>
              </a:rPr>
              <a:t>„Megvalósítható kutatásalapú kémiatanítás”</a:t>
            </a:r>
            <a:endParaRPr 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324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Calibri" panose="020F0502020204030204" pitchFamily="34" charset="0"/>
              </a:rPr>
              <a:t>A Bloom-féle taxonómia</a:t>
            </a:r>
            <a:endParaRPr lang="hu-HU" dirty="0">
              <a:latin typeface="Calibri" panose="020F0502020204030204" pitchFamily="34" charset="0"/>
            </a:endParaRPr>
          </a:p>
        </p:txBody>
      </p:sp>
      <p:pic>
        <p:nvPicPr>
          <p:cNvPr id="3" name="Tartalom hely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841" y="1905000"/>
            <a:ext cx="9610781" cy="482583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9400" y="0"/>
            <a:ext cx="17526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85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xmlns="" id="{B8B6C82E-3587-42F4-B1D5-283B854C4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379412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hu-HU" dirty="0">
                <a:latin typeface="Calibri" panose="020F0502020204030204" pitchFamily="34" charset="0"/>
              </a:rPr>
              <a:t>I.1. Előteszt: kísérlettervező mintafeladat</a:t>
            </a:r>
            <a:br>
              <a:rPr lang="hu-HU" dirty="0">
                <a:latin typeface="Calibri" panose="020F0502020204030204" pitchFamily="34" charset="0"/>
              </a:rPr>
            </a:br>
            <a:r>
              <a:rPr lang="hu-HU" dirty="0">
                <a:latin typeface="Calibri" panose="020F0502020204030204" pitchFamily="34" charset="0"/>
              </a:rPr>
              <a:t>(2016 szeptember)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xmlns="" id="{83989700-A089-45A5-ACEE-F3EC8F55E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804893"/>
          </a:xfrm>
        </p:spPr>
        <p:txBody>
          <a:bodyPr>
            <a:noAutofit/>
          </a:bodyPr>
          <a:lstStyle/>
          <a:p>
            <a:r>
              <a:rPr lang="hu-HU" sz="2800" dirty="0">
                <a:latin typeface="Calibri" panose="020F0502020204030204" pitchFamily="34" charset="0"/>
              </a:rPr>
              <a:t>„A víz térfogata megnő, amikor jéggé fagy. Hogyan tudnád meghatározni, hogy hányszorosa lesz a jég térfogata a víz térfogatának? </a:t>
            </a:r>
          </a:p>
          <a:p>
            <a:r>
              <a:rPr lang="hu-HU" sz="2800" u="sng" dirty="0">
                <a:solidFill>
                  <a:srgbClr val="C00000"/>
                </a:solidFill>
                <a:latin typeface="Calibri" panose="020F0502020204030204" pitchFamily="34" charset="0"/>
              </a:rPr>
              <a:t>Válaszd ki</a:t>
            </a:r>
            <a:r>
              <a:rPr lang="hu-HU" sz="28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hu-HU" sz="2800" dirty="0">
                <a:latin typeface="Calibri" panose="020F0502020204030204" pitchFamily="34" charset="0"/>
              </a:rPr>
              <a:t>az alábbi eszközök és anyagok közül azokat, amelyekre szükséged van! (Vigyázat - nem kell mindegyik!) </a:t>
            </a:r>
          </a:p>
          <a:p>
            <a:r>
              <a:rPr lang="hu-HU" sz="2800" dirty="0">
                <a:latin typeface="Calibri" panose="020F0502020204030204" pitchFamily="34" charset="0"/>
              </a:rPr>
              <a:t>Írd le, hogyan végeznéd a kísérletet és a számolást!</a:t>
            </a:r>
          </a:p>
          <a:p>
            <a:pPr lvl="0"/>
            <a:r>
              <a:rPr lang="hu-HU" sz="2800" dirty="0">
                <a:solidFill>
                  <a:srgbClr val="C00000"/>
                </a:solidFill>
                <a:latin typeface="Calibri" panose="020F0502020204030204" pitchFamily="34" charset="0"/>
              </a:rPr>
              <a:t>Víz, konyhasó, jégkocka, jégkockatartó, fagyasztószekrény, vonalzó, alkoholos filctoll, spárga, térfogatmérő edény, befőttes üveg (henger alakú, tető nélkül), kanál.</a:t>
            </a:r>
            <a:r>
              <a:rPr lang="hu-HU" sz="2800" dirty="0">
                <a:latin typeface="Calibri" panose="020F050202020403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7295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xmlns="" id="{B8B6C82E-3587-42F4-B1D5-283B854C4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407" y="624110"/>
            <a:ext cx="9740206" cy="1280890"/>
          </a:xfrm>
        </p:spPr>
        <p:txBody>
          <a:bodyPr/>
          <a:lstStyle/>
          <a:p>
            <a:pPr algn="ctr"/>
            <a:r>
              <a:rPr lang="hu-HU" dirty="0">
                <a:latin typeface="Calibri" panose="020F0502020204030204" pitchFamily="34" charset="0"/>
              </a:rPr>
              <a:t>I.2. Előteszt: mintafeladat megoldása és pontozása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xmlns="" id="{83989700-A089-45A5-ACEE-F3EC8F55E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1070" y="1725769"/>
            <a:ext cx="10023542" cy="4945487"/>
          </a:xfrm>
        </p:spPr>
        <p:txBody>
          <a:bodyPr>
            <a:noAutofit/>
          </a:bodyPr>
          <a:lstStyle/>
          <a:p>
            <a:r>
              <a:rPr lang="hu-HU" sz="2500" b="1" dirty="0">
                <a:solidFill>
                  <a:srgbClr val="C00000"/>
                </a:solidFill>
                <a:latin typeface="Calibri" panose="020F0502020204030204" pitchFamily="34" charset="0"/>
              </a:rPr>
              <a:t>Pl. egy lehetséges megoldás:</a:t>
            </a:r>
          </a:p>
          <a:p>
            <a:pPr marL="0" indent="0">
              <a:buNone/>
            </a:pPr>
            <a:r>
              <a:rPr lang="hu-HU" sz="2500" dirty="0">
                <a:latin typeface="Calibri" panose="020F0502020204030204" pitchFamily="34" charset="0"/>
              </a:rPr>
              <a:t>1. A térfogatmérő edénybe vizet öntök, és megmérem a térfogatát. (1 pont)</a:t>
            </a:r>
          </a:p>
          <a:p>
            <a:pPr marL="0" indent="0">
              <a:buNone/>
            </a:pPr>
            <a:r>
              <a:rPr lang="hu-HU" sz="2500" dirty="0">
                <a:latin typeface="Calibri" panose="020F0502020204030204" pitchFamily="34" charset="0"/>
              </a:rPr>
              <a:t>2. A vizet tartalmazó térfogatmérő edényt a fagyasztóba teszem annyi időre, hogy megfagyjon benne a víz. Utána megmérem a jég térfogatát. (1 pont)</a:t>
            </a:r>
          </a:p>
          <a:p>
            <a:pPr marL="0" indent="0">
              <a:buNone/>
            </a:pPr>
            <a:r>
              <a:rPr lang="hu-HU" sz="2500" dirty="0">
                <a:latin typeface="Calibri" panose="020F0502020204030204" pitchFamily="34" charset="0"/>
              </a:rPr>
              <a:t>3. A jég térfogatát elosztom a víz térfogatával. (1 pont)</a:t>
            </a:r>
          </a:p>
          <a:p>
            <a:r>
              <a:rPr lang="hu-HU" sz="2500" b="1" dirty="0">
                <a:solidFill>
                  <a:srgbClr val="C00000"/>
                </a:solidFill>
                <a:latin typeface="Calibri" panose="020F0502020204030204" pitchFamily="34" charset="0"/>
              </a:rPr>
              <a:t>A 3 pontot a következőkre lehet kapni:</a:t>
            </a:r>
          </a:p>
          <a:p>
            <a:pPr marL="0" indent="0">
              <a:buNone/>
            </a:pPr>
            <a:r>
              <a:rPr lang="hu-HU" sz="2500" dirty="0">
                <a:latin typeface="Calibri" panose="020F0502020204030204" pitchFamily="34" charset="0"/>
              </a:rPr>
              <a:t>1. A víz térfogatának / (azonos alapterület esetén) magasságának mérése.</a:t>
            </a:r>
          </a:p>
          <a:p>
            <a:pPr marL="0" indent="0">
              <a:buNone/>
            </a:pPr>
            <a:r>
              <a:rPr lang="hu-HU" sz="2500" dirty="0">
                <a:latin typeface="Calibri" panose="020F0502020204030204" pitchFamily="34" charset="0"/>
              </a:rPr>
              <a:t>2. A jég térfogatának / (azonos alapterület esetén) magasságának mérése.</a:t>
            </a:r>
          </a:p>
          <a:p>
            <a:pPr marL="0" indent="0">
              <a:buNone/>
            </a:pPr>
            <a:r>
              <a:rPr lang="hu-HU" sz="2500" dirty="0">
                <a:latin typeface="Calibri" panose="020F0502020204030204" pitchFamily="34" charset="0"/>
              </a:rPr>
              <a:t>3. A jég térfogatának, ill. magasságának elosztása a víz térfogatával, ill. magasságával.</a:t>
            </a:r>
          </a:p>
        </p:txBody>
      </p:sp>
    </p:spTree>
    <p:extLst>
      <p:ext uri="{BB962C8B-B14F-4D97-AF65-F5344CB8AC3E}">
        <p14:creationId xmlns:p14="http://schemas.microsoft.com/office/powerpoint/2010/main" val="2855454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xmlns="" id="{BE188D58-D90A-4238-A16D-EF5A228BF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>
                <a:latin typeface="Calibri" panose="020F0502020204030204" pitchFamily="34" charset="0"/>
              </a:rPr>
              <a:t>I.3. Utóteszt 1.: kísérlettervező mintafeladat</a:t>
            </a:r>
            <a:br>
              <a:rPr lang="hu-HU" dirty="0">
                <a:latin typeface="Calibri" panose="020F0502020204030204" pitchFamily="34" charset="0"/>
              </a:rPr>
            </a:br>
            <a:r>
              <a:rPr lang="hu-HU" dirty="0">
                <a:latin typeface="Calibri" panose="020F0502020204030204" pitchFamily="34" charset="0"/>
              </a:rPr>
              <a:t>(2017 május-június)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xmlns="" id="{D6D7993A-7AD9-449B-A83E-65342CACD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2764664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>
                <a:latin typeface="Calibri" panose="020F0502020204030204" pitchFamily="34" charset="0"/>
              </a:rPr>
              <a:t>„A tengervíz elpárologtatásakor először homokkal szennyezett tengeri só marad vissza. A további feldolgozáshoz fontos tudni, hogy mekkora tömegű sót tartalmaz a homokkal szennyezett só 100 grammja. </a:t>
            </a:r>
          </a:p>
          <a:p>
            <a:pPr marL="0" indent="0">
              <a:buNone/>
            </a:pPr>
            <a:r>
              <a:rPr lang="hu-HU" sz="2800" dirty="0">
                <a:latin typeface="Calibri" panose="020F0502020204030204" pitchFamily="34" charset="0"/>
              </a:rPr>
              <a:t>Hogyan tudnád a sót elválasztani a homoktól, és meghatározni az így tisztított só tömegét? </a:t>
            </a:r>
          </a:p>
          <a:p>
            <a:pPr marL="0" indent="0">
              <a:buNone/>
            </a:pPr>
            <a:r>
              <a:rPr lang="hu-HU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Írd le a tervezett folyamat lépéseit!</a:t>
            </a:r>
            <a:r>
              <a:rPr lang="hu-HU" sz="2800" b="1" dirty="0">
                <a:latin typeface="Calibri" panose="020F0502020204030204" pitchFamily="34" charset="0"/>
              </a:rPr>
              <a:t>”</a:t>
            </a:r>
            <a:endParaRPr lang="hu-HU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440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xmlns="" id="{B647543F-0756-48B6-B420-06A6B6F65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769" y="636989"/>
            <a:ext cx="9778843" cy="1280890"/>
          </a:xfrm>
        </p:spPr>
        <p:txBody>
          <a:bodyPr/>
          <a:lstStyle/>
          <a:p>
            <a:pPr algn="ctr"/>
            <a:r>
              <a:rPr lang="hu-HU" dirty="0">
                <a:latin typeface="Calibri" panose="020F0502020204030204" pitchFamily="34" charset="0"/>
              </a:rPr>
              <a:t>I.4. Utóteszt 1.: mintafeladat megoldása és pontozása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xmlns="" id="{B706A716-DCD6-49A0-8335-1EF2CCF27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072425"/>
            <a:ext cx="8915400" cy="4663226"/>
          </a:xfrm>
        </p:spPr>
        <p:txBody>
          <a:bodyPr>
            <a:noAutofit/>
          </a:bodyPr>
          <a:lstStyle/>
          <a:p>
            <a:r>
              <a:rPr lang="hu-HU" sz="2600" b="1" dirty="0">
                <a:solidFill>
                  <a:srgbClr val="C00000"/>
                </a:solidFill>
                <a:latin typeface="Calibri" panose="020F0502020204030204" pitchFamily="34" charset="0"/>
              </a:rPr>
              <a:t>Pl. egy lehetséges megoldás:</a:t>
            </a:r>
          </a:p>
          <a:p>
            <a:r>
              <a:rPr lang="hu-HU" sz="2600" dirty="0">
                <a:latin typeface="Calibri" panose="020F0502020204030204" pitchFamily="34" charset="0"/>
              </a:rPr>
              <a:t>1. lépés: A keverékhez vizet öntök [és kevergetem]. (1 pont)</a:t>
            </a:r>
          </a:p>
          <a:p>
            <a:r>
              <a:rPr lang="hu-HU" sz="2600" dirty="0">
                <a:latin typeface="Calibri" panose="020F0502020204030204" pitchFamily="34" charset="0"/>
              </a:rPr>
              <a:t>2. lépés: A homokot [tölcsérrel és szűrőpapírral] kiszűröm./Megvárom, amíg a homok leülepszik, és leöntöm a fölötte lévő folyadékot egy másik edénybe. (1 pont)</a:t>
            </a:r>
          </a:p>
          <a:p>
            <a:r>
              <a:rPr lang="hu-HU" sz="2600" dirty="0">
                <a:latin typeface="Calibri" panose="020F0502020204030204" pitchFamily="34" charset="0"/>
              </a:rPr>
              <a:t>3. lépés: A folyadékot/oldatot [vízfürdőn] bepárolom/megszárítom a homokot. (1 pont)</a:t>
            </a:r>
          </a:p>
          <a:p>
            <a:r>
              <a:rPr lang="hu-HU" sz="2600" dirty="0">
                <a:latin typeface="Calibri" panose="020F0502020204030204" pitchFamily="34" charset="0"/>
              </a:rPr>
              <a:t>4. lépés: Megmérem a bepárlás és szárítás után a só tömegét./Megmérem a megszárított homok tömegét, és kivonom a keverék 100 g-os tömegéből. (1 pont)</a:t>
            </a:r>
          </a:p>
        </p:txBody>
      </p:sp>
    </p:spTree>
    <p:extLst>
      <p:ext uri="{BB962C8B-B14F-4D97-AF65-F5344CB8AC3E}">
        <p14:creationId xmlns:p14="http://schemas.microsoft.com/office/powerpoint/2010/main" val="1392802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>
                <a:latin typeface="Calibri" panose="020F0502020204030204" pitchFamily="34" charset="0"/>
              </a:rPr>
              <a:t>II. MTA-ELTE Kutatásalapú Kémiatanítás Kutatócsoport, </a:t>
            </a:r>
            <a:r>
              <a:rPr lang="hu-HU" dirty="0">
                <a:solidFill>
                  <a:srgbClr val="C00000"/>
                </a:solidFill>
                <a:latin typeface="Calibri" panose="020F0502020204030204" pitchFamily="34" charset="0"/>
              </a:rPr>
              <a:t>2016/2017. </a:t>
            </a:r>
            <a:r>
              <a:rPr lang="hu-HU" dirty="0">
                <a:latin typeface="Calibri" panose="020F0502020204030204" pitchFamily="34" charset="0"/>
              </a:rPr>
              <a:t>tanév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787706"/>
            <a:ext cx="8915399" cy="860400"/>
          </a:xfrm>
        </p:spPr>
        <p:txBody>
          <a:bodyPr>
            <a:normAutofit/>
          </a:bodyPr>
          <a:lstStyle/>
          <a:p>
            <a:pPr algn="ctr"/>
            <a:r>
              <a:rPr lang="hu-HU" sz="2800" dirty="0">
                <a:latin typeface="Calibri" panose="020F0502020204030204" pitchFamily="34" charset="0"/>
              </a:rPr>
              <a:t>„Megvalósítható kutatásalapú kémiatanítás”</a:t>
            </a:r>
            <a:endParaRPr 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63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álak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224</TotalTime>
  <Words>2140</Words>
  <Application>Microsoft Office PowerPoint</Application>
  <PresentationFormat>Szélesvásznú</PresentationFormat>
  <Paragraphs>173</Paragraphs>
  <Slides>27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32" baseType="lpstr">
      <vt:lpstr>Arial</vt:lpstr>
      <vt:lpstr>Calibri</vt:lpstr>
      <vt:lpstr>Century Gothic</vt:lpstr>
      <vt:lpstr>Wingdings 3</vt:lpstr>
      <vt:lpstr>Szálak</vt:lpstr>
      <vt:lpstr>Kísérlettervező feladatlapok a kémia tanításában</vt:lpstr>
      <vt:lpstr>Tartalom</vt:lpstr>
      <vt:lpstr>I. MTA-ELTE Kutatásalapú Kémiatanítás Kutatócsoport, minta tesztfeladatok  a kísérlettervezési képesség vizsgálatára</vt:lpstr>
      <vt:lpstr>A Bloom-féle taxonómia</vt:lpstr>
      <vt:lpstr>I.1. Előteszt: kísérlettervező mintafeladat (2016 szeptember)</vt:lpstr>
      <vt:lpstr>I.2. Előteszt: mintafeladat megoldása és pontozása</vt:lpstr>
      <vt:lpstr>I.3. Utóteszt 1.: kísérlettervező mintafeladat (2017 május-június)</vt:lpstr>
      <vt:lpstr>I.4. Utóteszt 1.: mintafeladat megoldása és pontozása</vt:lpstr>
      <vt:lpstr>II. MTA-ELTE Kutatásalapú Kémiatanítás Kutatócsoport, 2016/2017. tanév</vt:lpstr>
      <vt:lpstr>3.3 kutatási módszer –  a modell</vt:lpstr>
      <vt:lpstr>A 2016/2017. tanév feladatlapjai </vt:lpstr>
      <vt:lpstr>II.2.1. Segítsünk Hamupipőkének! - Bevezetés</vt:lpstr>
      <vt:lpstr>II.2.2. Az összetett szétválasztási feladat</vt:lpstr>
      <vt:lpstr>II.2.3. Receptszerű instrukciók az 1. és a 2. típusú feladatlapokon a feladat megoldásához</vt:lpstr>
      <vt:lpstr>II.2.4. Blokkdiagram a megoldás segítéséhez az  1. és a 2. típusú feladatlapokon</vt:lpstr>
      <vt:lpstr>II.2.5. Elméleti kísérlettervezés  (csak a 2. típusú feladatlapon!)</vt:lpstr>
      <vt:lpstr>II.2.6. Kísérlettervezés a gyakorlatban  (csak a 3. típusú feladatlapon!)</vt:lpstr>
      <vt:lpstr>II.2.4. Blokkdiagram a megoldás segítéséhez az  3. típusú feladatlapon</vt:lpstr>
      <vt:lpstr>III. MTA-ELTE Kutatásalapú Kémiatanítás Kutatócsoport, 2017/2018. tanév</vt:lpstr>
      <vt:lpstr>3.3 kutatási módszer –  a modell</vt:lpstr>
      <vt:lpstr>A 2017/2018. tanév feladatlapjai </vt:lpstr>
      <vt:lpstr>III.2.1. Jamie Oliver tökéletes salátaöntete - Bevezetés</vt:lpstr>
      <vt:lpstr>III.2.2. A problémamegoldó feladat </vt:lpstr>
      <vt:lpstr>II.2.3. Receptszerű instrukciók az 1. és a 2. típusú feladatlapokon a feladat megoldásához</vt:lpstr>
      <vt:lpstr>III.2.5. A kísérlettervezés UTÁN (csak 2. típus!)</vt:lpstr>
      <vt:lpstr>III.2.6. A kísérlettervezés ELŐTT(csak 3. típus!)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Kísérlettervező feladatlapok a kémia tanításában</dc:title>
  <dc:creator>Kiss Edina</dc:creator>
  <cp:lastModifiedBy>Szalay Luca</cp:lastModifiedBy>
  <cp:revision>20</cp:revision>
  <dcterms:created xsi:type="dcterms:W3CDTF">2018-04-02T20:47:37Z</dcterms:created>
  <dcterms:modified xsi:type="dcterms:W3CDTF">2018-07-17T02:48:02Z</dcterms:modified>
</cp:coreProperties>
</file>