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9" r:id="rId3"/>
    <p:sldId id="260" r:id="rId4"/>
    <p:sldId id="270" r:id="rId5"/>
    <p:sldId id="273" r:id="rId6"/>
    <p:sldId id="272" r:id="rId7"/>
    <p:sldId id="261" r:id="rId8"/>
    <p:sldId id="271" r:id="rId9"/>
    <p:sldId id="282" r:id="rId10"/>
    <p:sldId id="283" r:id="rId11"/>
    <p:sldId id="278" r:id="rId12"/>
    <p:sldId id="274" r:id="rId13"/>
    <p:sldId id="284" r:id="rId14"/>
    <p:sldId id="275" r:id="rId15"/>
    <p:sldId id="279" r:id="rId16"/>
    <p:sldId id="281" r:id="rId17"/>
    <p:sldId id="276" r:id="rId18"/>
    <p:sldId id="280" r:id="rId19"/>
    <p:sldId id="266" r:id="rId20"/>
    <p:sldId id="285" r:id="rId21"/>
    <p:sldId id="286" r:id="rId22"/>
    <p:sldId id="28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DF7"/>
    <a:srgbClr val="800040"/>
    <a:srgbClr val="FF0080"/>
    <a:srgbClr val="5D7E9D"/>
    <a:srgbClr val="191919"/>
    <a:srgbClr val="8000FF"/>
    <a:srgbClr val="00FF80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8" autoAdjust="0"/>
    <p:restoredTop sz="96625" autoAdjust="0"/>
  </p:normalViewPr>
  <p:slideViewPr>
    <p:cSldViewPr snapToObjects="1">
      <p:cViewPr varScale="1">
        <p:scale>
          <a:sx n="68" d="100"/>
          <a:sy n="68" d="100"/>
        </p:scale>
        <p:origin x="1710" y="72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si\Desktop\T&#233;vk&#233;pzetek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si\Desktop\T&#233;vk&#233;pzetek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 dirty="0"/>
              <a:t>A kémia kedvelése önbevallás alapján </a:t>
            </a:r>
          </a:p>
          <a:p>
            <a:pPr>
              <a:defRPr/>
            </a:pPr>
            <a:r>
              <a:rPr lang="hu-HU" dirty="0"/>
              <a:t>(2017 május, június)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#,##0_\\ \f\ő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'jegy+kedvel'!$G$11:$G$16</c:f>
              <c:strCache>
                <c:ptCount val="6"/>
                <c:pt idx="0">
                  <c:v>Nagyon nem kedvelem </c:v>
                </c:pt>
                <c:pt idx="1">
                  <c:v>Nem kedvelem </c:v>
                </c:pt>
                <c:pt idx="2">
                  <c:v>Kedvelem is meg nem is</c:v>
                </c:pt>
                <c:pt idx="3">
                  <c:v>Kedvelem</c:v>
                </c:pt>
                <c:pt idx="4">
                  <c:v>Nagyon kedvelem</c:v>
                </c:pt>
                <c:pt idx="5">
                  <c:v>Nem adott válasz</c:v>
                </c:pt>
              </c:strCache>
            </c:strRef>
          </c:cat>
          <c:val>
            <c:numRef>
              <c:f>'jegy+kedvel'!$I$11:$I$16</c:f>
              <c:numCache>
                <c:formatCode>General</c:formatCode>
                <c:ptCount val="6"/>
                <c:pt idx="0">
                  <c:v>29</c:v>
                </c:pt>
                <c:pt idx="1">
                  <c:v>65</c:v>
                </c:pt>
                <c:pt idx="2">
                  <c:v>181</c:v>
                </c:pt>
                <c:pt idx="3">
                  <c:v>388</c:v>
                </c:pt>
                <c:pt idx="4">
                  <c:v>186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8E-4E86-8CCF-E8B0B70238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30816"/>
        <c:axId val="89332352"/>
      </c:barChart>
      <c:catAx>
        <c:axId val="893308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9332352"/>
        <c:crosses val="autoZero"/>
        <c:auto val="1"/>
        <c:lblAlgn val="ctr"/>
        <c:lblOffset val="100"/>
        <c:noMultiLvlLbl val="0"/>
      </c:catAx>
      <c:valAx>
        <c:axId val="893323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89330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/>
              <a:t>A félév során elért jegyek kémiából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#,##0_\\ \f\ő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'jegy+kedvel'!$G$3:$G$8</c:f>
              <c:strCache>
                <c:ptCount val="6"/>
                <c:pt idx="0">
                  <c:v>Jeles</c:v>
                </c:pt>
                <c:pt idx="1">
                  <c:v>Jó</c:v>
                </c:pt>
                <c:pt idx="2">
                  <c:v>Közepes</c:v>
                </c:pt>
                <c:pt idx="3">
                  <c:v>Elégséges</c:v>
                </c:pt>
                <c:pt idx="4">
                  <c:v>Elégtelen</c:v>
                </c:pt>
                <c:pt idx="5">
                  <c:v>Nem adott válasz</c:v>
                </c:pt>
              </c:strCache>
            </c:strRef>
          </c:cat>
          <c:val>
            <c:numRef>
              <c:f>'jegy+kedvel'!$I$3:$I$8</c:f>
              <c:numCache>
                <c:formatCode>General</c:formatCode>
                <c:ptCount val="6"/>
                <c:pt idx="0">
                  <c:v>391</c:v>
                </c:pt>
                <c:pt idx="1">
                  <c:v>303</c:v>
                </c:pt>
                <c:pt idx="2">
                  <c:v>122</c:v>
                </c:pt>
                <c:pt idx="3">
                  <c:v>28</c:v>
                </c:pt>
                <c:pt idx="4">
                  <c:v>1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00-4F46-9467-8616B8C394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91872"/>
        <c:axId val="89393408"/>
      </c:barChart>
      <c:catAx>
        <c:axId val="89391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9393408"/>
        <c:crosses val="autoZero"/>
        <c:auto val="1"/>
        <c:lblAlgn val="ctr"/>
        <c:lblOffset val="100"/>
        <c:noMultiLvlLbl val="0"/>
      </c:catAx>
      <c:valAx>
        <c:axId val="893934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89391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hu-H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hu-HU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hu-HU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A664E5-0A6B-47D4-8F2D-0A41584E920E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092426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hu-H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text styles</a:t>
            </a:r>
          </a:p>
          <a:p>
            <a:pPr lvl="1"/>
            <a:r>
              <a:rPr lang="en-US" altLang="hu-HU"/>
              <a:t>Second level</a:t>
            </a:r>
          </a:p>
          <a:p>
            <a:pPr lvl="2"/>
            <a:r>
              <a:rPr lang="en-US" altLang="hu-HU"/>
              <a:t>Third level</a:t>
            </a:r>
          </a:p>
          <a:p>
            <a:pPr lvl="3"/>
            <a:r>
              <a:rPr lang="en-US" altLang="hu-HU"/>
              <a:t>Fourth level</a:t>
            </a:r>
          </a:p>
          <a:p>
            <a:pPr lvl="4"/>
            <a:r>
              <a:rPr lang="en-US" altLang="hu-HU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6E8789-495B-42B3-88CD-218926C8C6FE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93503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885BF3-DCE9-4C79-977D-99531C570146}" type="slidenum">
              <a:rPr lang="en-US" altLang="hu-HU"/>
              <a:pPr/>
              <a:t>1</a:t>
            </a:fld>
            <a:endParaRPr lang="en-US" altLang="hu-HU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58898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1" name="Picture 19" descr="atoms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2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hu-HU" altLang="hu-HU" noProof="0"/>
              <a:t>Mintacím szerkesztése</a:t>
            </a:r>
            <a:endParaRPr lang="en-US" altLang="hu-HU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hu-HU" altLang="hu-HU" noProof="0"/>
              <a:t>Alcím mintájának szerkesztése</a:t>
            </a:r>
            <a:endParaRPr lang="en-US" altLang="hu-HU" noProof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87C17D7-3105-4D1B-AF50-3C2B7EA2C64B}" type="slidenum">
              <a:rPr lang="en-US" altLang="hu-HU"/>
              <a:pPr/>
              <a:t>‹#›</a:t>
            </a:fld>
            <a:endParaRPr lang="en-US" altLang="hu-HU"/>
          </a:p>
        </p:txBody>
      </p:sp>
      <p:sp>
        <p:nvSpPr>
          <p:cNvPr id="3090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hu-HU" alt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38FA6-9599-4122-81EC-DF23228B54E7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17141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99D55-D18A-4A00-B901-076E997F3261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54781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Cím é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iagram helye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r>
              <a:rPr lang="hu-HU"/>
              <a:t>Diagram beszúrásához kattintson az ikonra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AEC8C7A-77DD-4888-862B-D073AFD026B8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1349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E498282-731A-4F60-9D7C-4928D0708CC8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85884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bg>
      <p:bgPr>
        <a:blipFill dpi="0" rotWithShape="1">
          <a:blip r:embed="rId2">
            <a:alphaModFix amt="3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1">
                <a:solidFill>
                  <a:schemeClr val="tx2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014DC-A5FA-46B4-A3E5-924E575E64A5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36186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12EB5-9D31-4F50-A246-2B4C71B20597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80199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3D7B5-7699-4B5D-8550-4AF0CA5DFC74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04187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1CBE4-1F8A-439F-91F2-8CB018795494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18269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7D5363-B8DE-4585-BA8A-CBE940205877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12728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43542-46A5-4A77-82FA-311CD9454EA8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64021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7DD52-75B7-438A-B2C7-0A92F9BB7382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71800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3DA0B-8142-4983-87DE-03AD1CFB5ADE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63169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-14288"/>
            <a:ext cx="9163050" cy="6735763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pic>
        <p:nvPicPr>
          <p:cNvPr id="1042" name="Picture 18" descr="atoms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BA121B3-FF87-4B65-81A2-286991FEA828}" type="slidenum">
              <a:rPr lang="en-US" altLang="hu-HU"/>
              <a:pPr/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tomc.elte.hu/sites/default/files/kiadvany/tevkepzetek2017_03_25menko_orsolya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512" y="1556792"/>
            <a:ext cx="9180000" cy="4548698"/>
          </a:xfrm>
          <a:prstGeom prst="rect">
            <a:avLst/>
          </a:prstGeom>
          <a:solidFill>
            <a:schemeClr val="accent1">
              <a:alpha val="87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hu-HU" altLang="hu-HU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hu-HU" altLang="hu-HU"/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188913" y="1759456"/>
            <a:ext cx="8703567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9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hu-HU" altLang="hu-HU" sz="4000" b="1" dirty="0">
                <a:solidFill>
                  <a:schemeClr val="accent5">
                    <a:lumMod val="10000"/>
                  </a:schemeClr>
                </a:solidFill>
                <a:latin typeface="Georgia" pitchFamily="18" charset="0"/>
                <a:ea typeface="+mj-ea"/>
                <a:cs typeface="+mj-cs"/>
              </a:rPr>
              <a:t>A kémiai fogalmak fejlődésének és a kémiai számításokkal kapcsolatos tévképzeteknek vizsgálata a 7. osztály végén</a:t>
            </a:r>
            <a:endParaRPr lang="en-US" altLang="hu-HU" sz="4000" b="1" dirty="0">
              <a:solidFill>
                <a:schemeClr val="accent5">
                  <a:lumMod val="10000"/>
                </a:schemeClr>
              </a:solidFill>
              <a:latin typeface="Georgia" pitchFamily="18" charset="0"/>
              <a:ea typeface="+mj-ea"/>
              <a:cs typeface="+mj-cs"/>
            </a:endParaRPr>
          </a:p>
          <a:p>
            <a:pPr>
              <a:spcBef>
                <a:spcPct val="50000"/>
              </a:spcBef>
            </a:pPr>
            <a:endParaRPr lang="en-US" altLang="hu-HU" sz="3600" b="1" i="1" dirty="0">
              <a:solidFill>
                <a:schemeClr val="accent6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11" name="Rectangle 61"/>
          <p:cNvSpPr>
            <a:spLocks noChangeArrowheads="1"/>
          </p:cNvSpPr>
          <p:nvPr/>
        </p:nvSpPr>
        <p:spPr bwMode="auto">
          <a:xfrm>
            <a:off x="512" y="6105490"/>
            <a:ext cx="9180000" cy="779894"/>
          </a:xfrm>
          <a:prstGeom prst="rect">
            <a:avLst/>
          </a:prstGeom>
          <a:solidFill>
            <a:schemeClr val="accent1">
              <a:alpha val="87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-36512" y="6177498"/>
            <a:ext cx="79834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hu-HU" sz="2000" b="1" kern="0" dirty="0">
                <a:solidFill>
                  <a:schemeClr val="accent5">
                    <a:lumMod val="25000"/>
                  </a:schemeClr>
                </a:solidFill>
                <a:latin typeface="Georgia" pitchFamily="18" charset="0"/>
              </a:rPr>
              <a:t>MTA-ELTE Kutatásalapú Kémiatanítás Kutatócsoport: „Megvalósítható kutatásalapú kémiatanulás”  című projekt</a:t>
            </a:r>
          </a:p>
        </p:txBody>
      </p:sp>
      <p:sp>
        <p:nvSpPr>
          <p:cNvPr id="10" name="Alcím 2"/>
          <p:cNvSpPr>
            <a:spLocks noGrp="1"/>
          </p:cNvSpPr>
          <p:nvPr>
            <p:ph type="subTitle" idx="1"/>
          </p:nvPr>
        </p:nvSpPr>
        <p:spPr>
          <a:xfrm>
            <a:off x="-36511" y="-1588"/>
            <a:ext cx="2880320" cy="549275"/>
          </a:xfrm>
        </p:spPr>
        <p:txBody>
          <a:bodyPr/>
          <a:lstStyle/>
          <a:p>
            <a:pPr>
              <a:defRPr/>
            </a:pPr>
            <a:r>
              <a:rPr lang="hu-HU" sz="3600" b="1" kern="1200" dirty="0">
                <a:solidFill>
                  <a:schemeClr val="accent5">
                    <a:lumMod val="10000"/>
                  </a:schemeClr>
                </a:solidFill>
                <a:latin typeface="Georgia" pitchFamily="18" charset="0"/>
                <a:ea typeface="+mj-ea"/>
                <a:cs typeface="+mj-cs"/>
              </a:rPr>
              <a:t>ELTE TTK</a:t>
            </a:r>
          </a:p>
        </p:txBody>
      </p:sp>
      <p:sp>
        <p:nvSpPr>
          <p:cNvPr id="12" name="Alcím 2"/>
          <p:cNvSpPr txBox="1">
            <a:spLocks/>
          </p:cNvSpPr>
          <p:nvPr/>
        </p:nvSpPr>
        <p:spPr bwMode="auto">
          <a:xfrm>
            <a:off x="4264596" y="4268688"/>
            <a:ext cx="4987924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hu-HU" sz="2800" b="1" kern="0" dirty="0">
                <a:solidFill>
                  <a:schemeClr val="accent5">
                    <a:lumMod val="25000"/>
                  </a:schemeClr>
                </a:solidFill>
                <a:latin typeface="Georgia" pitchFamily="18" charset="0"/>
              </a:rPr>
              <a:t>Készítette: 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hu-HU" sz="2800" b="1" kern="0" dirty="0">
                <a:solidFill>
                  <a:schemeClr val="accent5">
                    <a:lumMod val="25000"/>
                  </a:schemeClr>
                </a:solidFill>
                <a:latin typeface="Georgia" pitchFamily="18" charset="0"/>
              </a:rPr>
              <a:t>Kissné </a:t>
            </a:r>
            <a:r>
              <a:rPr lang="hu-HU" sz="2800" b="1" kern="0" dirty="0" err="1">
                <a:solidFill>
                  <a:schemeClr val="accent5">
                    <a:lumMod val="25000"/>
                  </a:schemeClr>
                </a:solidFill>
                <a:latin typeface="Georgia" pitchFamily="18" charset="0"/>
              </a:rPr>
              <a:t>Menkó</a:t>
            </a:r>
            <a:r>
              <a:rPr lang="hu-HU" sz="2800" b="1" kern="0" dirty="0">
                <a:solidFill>
                  <a:schemeClr val="accent5">
                    <a:lumMod val="25000"/>
                  </a:schemeClr>
                </a:solidFill>
                <a:latin typeface="Georgia" pitchFamily="18" charset="0"/>
              </a:rPr>
              <a:t> Orsolya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hu-HU" sz="2800" b="1" kern="0" dirty="0">
                <a:solidFill>
                  <a:schemeClr val="accent5">
                    <a:lumMod val="25000"/>
                  </a:schemeClr>
                </a:solidFill>
                <a:latin typeface="Georgia" pitchFamily="18" charset="0"/>
              </a:rPr>
              <a:t>Kémia - matematika </a:t>
            </a:r>
            <a:br>
              <a:rPr lang="hu-HU" sz="2800" b="1" kern="0" dirty="0">
                <a:solidFill>
                  <a:schemeClr val="accent5">
                    <a:lumMod val="25000"/>
                  </a:schemeClr>
                </a:solidFill>
                <a:latin typeface="Georgia" pitchFamily="18" charset="0"/>
              </a:rPr>
            </a:br>
            <a:r>
              <a:rPr lang="hu-HU" sz="2800" b="1" kern="0" dirty="0">
                <a:solidFill>
                  <a:schemeClr val="accent5">
                    <a:lumMod val="25000"/>
                  </a:schemeClr>
                </a:solidFill>
                <a:latin typeface="Georgia" pitchFamily="18" charset="0"/>
              </a:rPr>
              <a:t>osztatlan tanári szak</a:t>
            </a:r>
          </a:p>
        </p:txBody>
      </p:sp>
      <p:sp>
        <p:nvSpPr>
          <p:cNvPr id="2" name="Téglalap 1"/>
          <p:cNvSpPr/>
          <p:nvPr/>
        </p:nvSpPr>
        <p:spPr>
          <a:xfrm>
            <a:off x="1631490" y="548680"/>
            <a:ext cx="12843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sz="3600" b="1" dirty="0">
                <a:solidFill>
                  <a:schemeClr val="accent5">
                    <a:lumMod val="10000"/>
                  </a:schemeClr>
                </a:solidFill>
                <a:latin typeface="Georgia" pitchFamily="18" charset="0"/>
                <a:ea typeface="+mj-ea"/>
                <a:cs typeface="+mj-cs"/>
              </a:rPr>
              <a:t>2017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1484784"/>
            <a:ext cx="9180512" cy="4968552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745"/>
            <a:ext cx="8229600" cy="3700463"/>
          </a:xfrm>
        </p:spPr>
        <p:txBody>
          <a:bodyPr/>
          <a:lstStyle/>
          <a:p>
            <a:r>
              <a:rPr lang="hu-HU" b="1" dirty="0"/>
              <a:t>Példa</a:t>
            </a:r>
          </a:p>
          <a:p>
            <a:pPr marL="536575" lvl="1" indent="-268288"/>
            <a:r>
              <a:rPr lang="hu-HU" sz="3200" dirty="0"/>
              <a:t>„Az etil-alkohol két felépítő részecskéi közül az egyik poláris a másik pedig apoláris.” (2,1%)</a:t>
            </a:r>
          </a:p>
          <a:p>
            <a:pPr marL="536575" lvl="1" indent="-268288"/>
            <a:r>
              <a:rPr lang="hu-HU" sz="3200" dirty="0"/>
              <a:t>„Az alkohol könnyebb, mint a víz, így könnyebben feloldódik más folyadékokban.”</a:t>
            </a:r>
          </a:p>
          <a:p>
            <a:pPr marL="536575" lvl="1" indent="-268288"/>
            <a:r>
              <a:rPr lang="hu-HU" sz="3200" dirty="0"/>
              <a:t>„Az alkohol részecskéi nem annyira összetartóak.”</a:t>
            </a:r>
          </a:p>
          <a:p>
            <a:pPr lvl="0"/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93715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2248817"/>
            <a:ext cx="9180512" cy="3484440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48817"/>
            <a:ext cx="8229600" cy="3700463"/>
          </a:xfrm>
        </p:spPr>
        <p:txBody>
          <a:bodyPr/>
          <a:lstStyle/>
          <a:p>
            <a:pPr marL="0" indent="0" algn="ctr">
              <a:buNone/>
            </a:pPr>
            <a:r>
              <a:rPr lang="hu-HU" sz="4400" dirty="0"/>
              <a:t>2. Indokold meg az anyag szerkezetéről tanult ismereteid alapján, hogy miért oldódik a cukor lassabban hideg vízben, mint meleg vízben.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5066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0"/>
            <a:ext cx="9180512" cy="6858000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074461"/>
              </p:ext>
            </p:extLst>
          </p:nvPr>
        </p:nvGraphicFramePr>
        <p:xfrm>
          <a:off x="198000" y="533289"/>
          <a:ext cx="8748000" cy="6343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494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accent4"/>
                        </a:solidFill>
                        <a:effectLst/>
                        <a:latin typeface="Calibri"/>
                      </a:endParaRPr>
                    </a:p>
                  </a:txBody>
                  <a:tcPr marL="44123" marR="441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4"/>
                          </a:solidFill>
                          <a:effectLst/>
                        </a:rPr>
                        <a:t>2016. ősz (fő)</a:t>
                      </a:r>
                      <a:endParaRPr lang="hu-HU" sz="18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4"/>
                          </a:solidFill>
                          <a:effectLst/>
                        </a:rPr>
                        <a:t>2016. őszi (%- a teljes mintához viszonyítva)</a:t>
                      </a:r>
                      <a:endParaRPr lang="hu-HU" sz="18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4"/>
                          </a:solidFill>
                          <a:effectLst/>
                        </a:rPr>
                        <a:t>2017. tavasz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4"/>
                          </a:solidFill>
                          <a:effectLst/>
                        </a:rPr>
                        <a:t>(fő)</a:t>
                      </a:r>
                      <a:endParaRPr lang="hu-HU" sz="18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4"/>
                          </a:solidFill>
                          <a:effectLst/>
                        </a:rPr>
                        <a:t>2017. tavasz (%- a teljes mintához viszonyítva)</a:t>
                      </a:r>
                      <a:endParaRPr lang="hu-HU" sz="18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4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accent4"/>
                          </a:solidFill>
                          <a:effectLst/>
                        </a:rPr>
                        <a:t>Egyesülés történik</a:t>
                      </a:r>
                      <a:endParaRPr lang="hu-HU" sz="20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accent4"/>
                          </a:solidFill>
                          <a:effectLst/>
                        </a:rPr>
                        <a:t>56</a:t>
                      </a:r>
                      <a:endParaRPr lang="hu-HU" sz="24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9,1%</a:t>
                      </a: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accent4"/>
                          </a:solidFill>
                          <a:effectLst/>
                        </a:rPr>
                        <a:t>3</a:t>
                      </a:r>
                      <a:endParaRPr lang="hu-HU" sz="24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b="1" dirty="0">
                          <a:solidFill>
                            <a:srgbClr val="0070C0"/>
                          </a:solidFill>
                          <a:effectLst/>
                        </a:rPr>
                        <a:t>0,4%</a:t>
                      </a:r>
                      <a:endParaRPr lang="hu-HU" sz="3200" b="1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4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accent4"/>
                          </a:solidFill>
                          <a:effectLst/>
                        </a:rPr>
                        <a:t>Megsemmisülnek a cukor molekulái</a:t>
                      </a:r>
                      <a:endParaRPr lang="hu-HU" sz="20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accent4"/>
                          </a:solidFill>
                          <a:effectLst/>
                        </a:rPr>
                        <a:t>38</a:t>
                      </a:r>
                      <a:endParaRPr lang="hu-HU" sz="24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6,2%</a:t>
                      </a: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accent4"/>
                          </a:solidFill>
                          <a:effectLst/>
                        </a:rPr>
                        <a:t>0</a:t>
                      </a:r>
                      <a:endParaRPr lang="hu-HU" sz="24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123" marR="4412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4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accent4"/>
                          </a:solidFill>
                          <a:effectLst/>
                        </a:rPr>
                        <a:t>Kémiai reakció zajlik le</a:t>
                      </a:r>
                      <a:endParaRPr lang="hu-HU" sz="20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accent4"/>
                          </a:solidFill>
                          <a:effectLst/>
                        </a:rPr>
                        <a:t>14</a:t>
                      </a:r>
                      <a:endParaRPr lang="hu-HU" sz="24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2,3%</a:t>
                      </a: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0" dirty="0">
                          <a:solidFill>
                            <a:schemeClr val="accent4"/>
                          </a:solidFill>
                          <a:effectLst/>
                        </a:rPr>
                        <a:t>6</a:t>
                      </a:r>
                      <a:endParaRPr lang="hu-HU" sz="2400" b="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44123" marR="4412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4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accent4"/>
                          </a:solidFill>
                          <a:effectLst/>
                        </a:rPr>
                        <a:t>Kötésfelbomlás történik</a:t>
                      </a:r>
                      <a:endParaRPr lang="hu-HU" sz="20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accent4"/>
                          </a:solidFill>
                          <a:effectLst/>
                        </a:rPr>
                        <a:t>0</a:t>
                      </a:r>
                      <a:endParaRPr lang="hu-HU" sz="24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hu-HU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bg2"/>
                          </a:solidFill>
                          <a:effectLst/>
                        </a:rPr>
                        <a:t>20</a:t>
                      </a:r>
                      <a:endParaRPr lang="hu-HU" sz="2400" dirty="0">
                        <a:solidFill>
                          <a:schemeClr val="bg2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FF0000"/>
                          </a:solidFill>
                          <a:effectLst/>
                        </a:rPr>
                        <a:t>2,3%</a:t>
                      </a:r>
                      <a:endParaRPr lang="hu-HU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4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accent4"/>
                          </a:solidFill>
                          <a:effectLst/>
                        </a:rPr>
                        <a:t>Hőtágulás történik</a:t>
                      </a:r>
                      <a:endParaRPr lang="hu-HU" sz="20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accent4"/>
                          </a:solidFill>
                          <a:effectLst/>
                        </a:rPr>
                        <a:t>0</a:t>
                      </a:r>
                      <a:endParaRPr lang="hu-HU" sz="24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hu-HU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bg2"/>
                          </a:solidFill>
                          <a:effectLst/>
                        </a:rPr>
                        <a:t>18</a:t>
                      </a:r>
                      <a:endParaRPr lang="hu-HU" sz="2400" dirty="0">
                        <a:solidFill>
                          <a:schemeClr val="bg2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FF0000"/>
                          </a:solidFill>
                          <a:effectLst/>
                        </a:rPr>
                        <a:t>2,1%</a:t>
                      </a:r>
                      <a:endParaRPr lang="hu-HU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4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accent4"/>
                          </a:solidFill>
                          <a:effectLst/>
                        </a:rPr>
                        <a:t>Olvadással egyenlő</a:t>
                      </a:r>
                      <a:endParaRPr lang="hu-HU" sz="20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accent4"/>
                          </a:solidFill>
                          <a:effectLst/>
                        </a:rPr>
                        <a:t>10</a:t>
                      </a:r>
                      <a:endParaRPr lang="hu-HU" sz="24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b="1" dirty="0">
                          <a:solidFill>
                            <a:srgbClr val="FF0000"/>
                          </a:solidFill>
                          <a:effectLst/>
                        </a:rPr>
                        <a:t>1,6%</a:t>
                      </a:r>
                      <a:endParaRPr lang="hu-HU" sz="3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accent4"/>
                          </a:solidFill>
                          <a:effectLst/>
                        </a:rPr>
                        <a:t>99</a:t>
                      </a:r>
                      <a:endParaRPr lang="hu-HU" sz="24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11,6%</a:t>
                      </a:r>
                    </a:p>
                  </a:txBody>
                  <a:tcPr marL="44123" marR="4412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49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accent4"/>
                          </a:solidFill>
                          <a:effectLst/>
                        </a:rPr>
                        <a:t>Teljes minta:</a:t>
                      </a:r>
                      <a:endParaRPr lang="hu-HU" sz="20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accent4"/>
                          </a:solidFill>
                          <a:effectLst/>
                        </a:rPr>
                        <a:t>617</a:t>
                      </a:r>
                      <a:endParaRPr lang="hu-HU" sz="24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endParaRPr lang="hu-HU" sz="2400" dirty="0">
                        <a:solidFill>
                          <a:schemeClr val="accent4"/>
                        </a:solidFill>
                        <a:effectLst/>
                        <a:latin typeface="Calibri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chemeClr val="accent4"/>
                          </a:solidFill>
                          <a:effectLst/>
                        </a:rPr>
                        <a:t>855</a:t>
                      </a:r>
                      <a:endParaRPr lang="hu-HU" sz="2400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123" marR="44123" marT="0" marB="0" anchor="ctr"/>
                </a:tc>
                <a:tc>
                  <a:txBody>
                    <a:bodyPr/>
                    <a:lstStyle/>
                    <a:p>
                      <a:endParaRPr lang="hu-HU" sz="2400" dirty="0">
                        <a:solidFill>
                          <a:schemeClr val="accent4"/>
                        </a:solidFill>
                        <a:effectLst/>
                        <a:latin typeface="Calibri"/>
                      </a:endParaRPr>
                    </a:p>
                  </a:txBody>
                  <a:tcPr marL="44123" marR="4412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églalap 7"/>
          <p:cNvSpPr/>
          <p:nvPr/>
        </p:nvSpPr>
        <p:spPr>
          <a:xfrm>
            <a:off x="198000" y="46365"/>
            <a:ext cx="874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dirty="0"/>
              <a:t>A kapott téves válaszok változása 1 év kémiatanulás után.</a:t>
            </a:r>
          </a:p>
        </p:txBody>
      </p:sp>
    </p:spTree>
    <p:extLst>
      <p:ext uri="{BB962C8B-B14F-4D97-AF65-F5344CB8AC3E}">
        <p14:creationId xmlns:p14="http://schemas.microsoft.com/office/powerpoint/2010/main" val="294977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1340768"/>
            <a:ext cx="9180512" cy="5256584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84721"/>
            <a:ext cx="8229600" cy="3700463"/>
          </a:xfrm>
        </p:spPr>
        <p:txBody>
          <a:bodyPr/>
          <a:lstStyle/>
          <a:p>
            <a:r>
              <a:rPr lang="hu-HU" dirty="0"/>
              <a:t>Helyes válasz. </a:t>
            </a:r>
            <a:r>
              <a:rPr lang="hu-HU" b="1" dirty="0"/>
              <a:t>43,6% </a:t>
            </a:r>
          </a:p>
          <a:p>
            <a:r>
              <a:rPr lang="hu-HU" dirty="0"/>
              <a:t>Nincs válasz. </a:t>
            </a:r>
            <a:r>
              <a:rPr lang="hu-HU" b="1" dirty="0"/>
              <a:t>8,8% </a:t>
            </a:r>
          </a:p>
          <a:p>
            <a:endParaRPr lang="hu-HU" b="1" dirty="0"/>
          </a:p>
          <a:p>
            <a:r>
              <a:rPr lang="hu-HU" b="1" dirty="0"/>
              <a:t>Példa:</a:t>
            </a:r>
          </a:p>
          <a:p>
            <a:pPr marL="631825" lvl="1"/>
            <a:r>
              <a:rPr lang="hu-HU" sz="3200" dirty="0"/>
              <a:t>„Mert a cukor meleg hatására </a:t>
            </a:r>
            <a:r>
              <a:rPr lang="hu-HU" sz="3200" b="1" dirty="0"/>
              <a:t>elolvad</a:t>
            </a:r>
            <a:r>
              <a:rPr lang="hu-HU" sz="3200" dirty="0"/>
              <a:t> és a meleg vízben olvad is.” (11,6%)</a:t>
            </a:r>
          </a:p>
          <a:p>
            <a:pPr marL="631825" lvl="1"/>
            <a:r>
              <a:rPr lang="hu-HU" sz="3200" dirty="0"/>
              <a:t>„A meleg folyadék részecskéi gyorsabban mozognak így hamarabb </a:t>
            </a:r>
            <a:r>
              <a:rPr lang="hu-HU" sz="3200" b="1" dirty="0"/>
              <a:t>‚szétszedik’ </a:t>
            </a:r>
            <a:r>
              <a:rPr lang="hu-HU" sz="3200" dirty="0"/>
              <a:t>a cukrot.”</a:t>
            </a:r>
          </a:p>
        </p:txBody>
      </p:sp>
    </p:spTree>
    <p:extLst>
      <p:ext uri="{BB962C8B-B14F-4D97-AF65-F5344CB8AC3E}">
        <p14:creationId xmlns:p14="http://schemas.microsoft.com/office/powerpoint/2010/main" val="148311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2564904"/>
            <a:ext cx="9180512" cy="1944216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752328"/>
            <a:ext cx="8229600" cy="2188840"/>
          </a:xfrm>
        </p:spPr>
        <p:txBody>
          <a:bodyPr/>
          <a:lstStyle/>
          <a:p>
            <a:pPr marL="0" indent="0" algn="ctr">
              <a:buNone/>
            </a:pPr>
            <a:r>
              <a:rPr lang="hu-HU" sz="4400" dirty="0"/>
              <a:t>3. Hogyan állítható elő hidrogéngáz egy kémcsőben?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977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332656"/>
            <a:ext cx="9180512" cy="6264696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3700463"/>
          </a:xfrm>
        </p:spPr>
        <p:txBody>
          <a:bodyPr/>
          <a:lstStyle/>
          <a:p>
            <a:r>
              <a:rPr lang="hu-HU" dirty="0"/>
              <a:t>Helyes válasz. </a:t>
            </a:r>
            <a:r>
              <a:rPr lang="hu-HU" b="1" dirty="0"/>
              <a:t>31,8% </a:t>
            </a:r>
          </a:p>
          <a:p>
            <a:r>
              <a:rPr lang="hu-HU" dirty="0"/>
              <a:t>Nincs válasz. </a:t>
            </a:r>
            <a:r>
              <a:rPr lang="hu-HU" b="1" dirty="0"/>
              <a:t>35,0% </a:t>
            </a:r>
          </a:p>
          <a:p>
            <a:endParaRPr lang="hu-HU" b="1" dirty="0"/>
          </a:p>
          <a:p>
            <a:r>
              <a:rPr lang="hu-HU" b="1" dirty="0"/>
              <a:t>Példa:</a:t>
            </a:r>
          </a:p>
          <a:p>
            <a:pPr marL="538163" lvl="1"/>
            <a:r>
              <a:rPr lang="hu-HU" sz="3200" dirty="0"/>
              <a:t>„Cinkporra sósavat öntünk, és bedugaszoljuk, rázzuk.”</a:t>
            </a:r>
          </a:p>
          <a:p>
            <a:pPr marL="538163" lvl="1"/>
            <a:r>
              <a:rPr lang="hu-HU" sz="3200" dirty="0"/>
              <a:t>„Vizet öntünk a kémcsőbe. Elkezdem párologtatni és ezért hidrogén keletkezik.” (5,6%)</a:t>
            </a:r>
          </a:p>
          <a:p>
            <a:pPr marL="538163" lvl="1"/>
            <a:r>
              <a:rPr lang="hu-HU" sz="3200" dirty="0"/>
              <a:t>„A hidrogént melegítjük, amíg gázzá nem válik.” (2,8%)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982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1628800"/>
            <a:ext cx="9180512" cy="4824536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sz="4400" dirty="0"/>
              <a:t>4. A szüleid 1 dl (azaz 100 cm</a:t>
            </a:r>
            <a:r>
              <a:rPr lang="hu-HU" sz="4400" baseline="30000" dirty="0"/>
              <a:t>3</a:t>
            </a:r>
            <a:r>
              <a:rPr lang="hu-HU" sz="4400" dirty="0"/>
              <a:t>) 12 </a:t>
            </a:r>
            <a:r>
              <a:rPr lang="hu-HU" sz="4400" b="1" dirty="0"/>
              <a:t>térfogatszázalék</a:t>
            </a:r>
            <a:r>
              <a:rPr lang="hu-HU" sz="4400" dirty="0"/>
              <a:t> alkoholt tartalmazó borból és 3 dl (azaz 300 cm</a:t>
            </a:r>
            <a:r>
              <a:rPr lang="hu-HU" sz="4400" baseline="30000" dirty="0"/>
              <a:t>3</a:t>
            </a:r>
            <a:r>
              <a:rPr lang="hu-HU" sz="4400" dirty="0"/>
              <a:t>) szódavízből fröccsöt készítenek. Számold ki, hány térfogatszázalék alkoholt tartalmaz ez a fröccs!</a:t>
            </a:r>
          </a:p>
          <a:p>
            <a:endParaRPr lang="hu-HU" dirty="0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524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1628800"/>
            <a:ext cx="9180512" cy="4536504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72753"/>
            <a:ext cx="8229600" cy="3700463"/>
          </a:xfrm>
        </p:spPr>
        <p:txBody>
          <a:bodyPr/>
          <a:lstStyle/>
          <a:p>
            <a:pPr lvl="0"/>
            <a:r>
              <a:rPr lang="hu-HU" dirty="0"/>
              <a:t>„Attól, hogy összekeverjük, a bor alkohol százaléka ugyanannyi marad.” (1,4%)</a:t>
            </a:r>
          </a:p>
          <a:p>
            <a:r>
              <a:rPr lang="hu-HU" dirty="0"/>
              <a:t>A diákok több mint 23%-ának a feladat megoldásában a kiindulási alkoholtartalom feletti érték jött ki.</a:t>
            </a:r>
          </a:p>
          <a:p>
            <a:endParaRPr lang="hu-HU" dirty="0"/>
          </a:p>
          <a:p>
            <a:r>
              <a:rPr lang="hu-HU" dirty="0"/>
              <a:t>Helyes válasz. </a:t>
            </a:r>
            <a:r>
              <a:rPr lang="hu-HU" b="1" dirty="0"/>
              <a:t>39,4% </a:t>
            </a:r>
          </a:p>
          <a:p>
            <a:r>
              <a:rPr lang="hu-HU" dirty="0"/>
              <a:t>Nincs válasz. </a:t>
            </a:r>
            <a:r>
              <a:rPr lang="hu-HU" b="1" dirty="0"/>
              <a:t>20,3%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977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1556792"/>
            <a:ext cx="9180512" cy="4248472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tabLst>
                    <a:tab pos="7362825" algn="r"/>
                  </a:tabLst>
                </a:pPr>
                <a:r>
                  <a:rPr lang="hu-HU" b="1" dirty="0"/>
                  <a:t>Helyes válasz:</a:t>
                </a:r>
              </a:p>
              <a:p>
                <a:pPr marL="1071563" lvl="1" indent="0">
                  <a:buNone/>
                  <a:tabLst>
                    <a:tab pos="7362825" algn="r"/>
                  </a:tabLst>
                </a:pPr>
                <a:r>
                  <a:rPr lang="hu-H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3200" b="0" i="1">
                            <a:latin typeface="Cambria Math"/>
                          </a:rPr>
                          <m:t>100</m:t>
                        </m:r>
                      </m:num>
                      <m:den>
                        <m:r>
                          <a:rPr lang="hu-HU" sz="3200" b="0" i="1">
                            <a:latin typeface="Cambria Math"/>
                          </a:rPr>
                          <m:t>400</m:t>
                        </m:r>
                      </m:den>
                    </m:f>
                    <m:r>
                      <a:rPr lang="hu-HU" sz="3200" b="0" i="1" smtClean="0">
                        <a:latin typeface="Cambria Math"/>
                      </a:rPr>
                      <m:t>·</m:t>
                    </m:r>
                    <m:r>
                      <a:rPr lang="hu-HU" sz="3200" b="0" i="1">
                        <a:latin typeface="Cambria Math"/>
                      </a:rPr>
                      <m:t>12%</m:t>
                    </m:r>
                    <m:r>
                      <a:rPr lang="hu-HU" sz="3200" b="0" i="1" smtClean="0">
                        <a:latin typeface="Cambria Math"/>
                      </a:rPr>
                      <m:t>=</m:t>
                    </m:r>
                    <m:r>
                      <a:rPr lang="hu-HU" sz="3200" b="0" i="1">
                        <a:latin typeface="Cambria Math"/>
                      </a:rPr>
                      <m:t> </m:t>
                    </m:r>
                    <m:r>
                      <a:rPr lang="hu-HU" sz="3200" b="1" i="1">
                        <a:latin typeface="Cambria Math"/>
                      </a:rPr>
                      <m:t>𝟑</m:t>
                    </m:r>
                    <m:r>
                      <a:rPr lang="hu-HU" sz="3200" b="1" i="1">
                        <a:latin typeface="Cambria Math"/>
                      </a:rPr>
                      <m:t>%</m:t>
                    </m:r>
                  </m:oMath>
                </a14:m>
                <a:r>
                  <a:rPr lang="hu-HU" sz="3200" b="1" dirty="0"/>
                  <a:t> </a:t>
                </a:r>
                <a:r>
                  <a:rPr lang="hu-HU" sz="3200" dirty="0"/>
                  <a:t>	39,4% </a:t>
                </a:r>
              </a:p>
              <a:p>
                <a:pPr>
                  <a:tabLst>
                    <a:tab pos="7362825" algn="r"/>
                  </a:tabLst>
                </a:pPr>
                <a:r>
                  <a:rPr lang="hu-HU" b="1" dirty="0"/>
                  <a:t>Hibás gondolatmenet:</a:t>
                </a:r>
              </a:p>
              <a:p>
                <a:pPr marL="1166813" indent="0">
                  <a:buNone/>
                  <a:tabLst>
                    <a:tab pos="7362825" algn="r"/>
                  </a:tabLst>
                </a:pPr>
                <a14:m>
                  <m:oMath xmlns:m="http://schemas.openxmlformats.org/officeDocument/2006/math">
                    <m:f>
                      <m:f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hu-HU" b="0" i="1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hu-HU" i="1">
                        <a:latin typeface="Cambria Math"/>
                      </a:rPr>
                      <m:t>·</m:t>
                    </m:r>
                    <m:r>
                      <a:rPr lang="hu-HU" b="0" i="1">
                        <a:latin typeface="Cambria Math"/>
                      </a:rPr>
                      <m:t>100=</m:t>
                    </m:r>
                    <m:r>
                      <a:rPr lang="hu-HU" b="1" i="1">
                        <a:latin typeface="Cambria Math"/>
                      </a:rPr>
                      <m:t>𝟐𝟓</m:t>
                    </m:r>
                  </m:oMath>
                </a14:m>
                <a:r>
                  <a:rPr lang="hu-HU" b="1" dirty="0"/>
                  <a:t>%</a:t>
                </a:r>
                <a:r>
                  <a:rPr lang="hu-HU" dirty="0"/>
                  <a:t>	3,3%</a:t>
                </a:r>
              </a:p>
              <a:p>
                <a:pPr marL="1166813" indent="0">
                  <a:buNone/>
                  <a:tabLst>
                    <a:tab pos="7362825" algn="r"/>
                  </a:tabLst>
                </a:pPr>
                <a:endParaRPr lang="hu-HU" dirty="0"/>
              </a:p>
              <a:p>
                <a:pPr marL="1166813" indent="0">
                  <a:buNone/>
                  <a:tabLst>
                    <a:tab pos="7362825" algn="r"/>
                  </a:tabLst>
                </a:pPr>
                <a14:m>
                  <m:oMath xmlns:m="http://schemas.openxmlformats.org/officeDocument/2006/math">
                    <m:r>
                      <a:rPr lang="hu-HU" b="0" i="1">
                        <a:latin typeface="Cambria Math"/>
                      </a:rPr>
                      <m:t>12·3+1·12=</m:t>
                    </m:r>
                    <m:r>
                      <a:rPr lang="hu-HU" b="1" i="1">
                        <a:latin typeface="Cambria Math"/>
                      </a:rPr>
                      <m:t>𝟒𝟖</m:t>
                    </m:r>
                  </m:oMath>
                </a14:m>
                <a:r>
                  <a:rPr lang="hu-HU" b="1" dirty="0"/>
                  <a:t>%</a:t>
                </a:r>
                <a:r>
                  <a:rPr lang="hu-HU" dirty="0"/>
                  <a:t>	5,1%</a:t>
                </a: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142" b="-1318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043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2420888"/>
            <a:ext cx="9180512" cy="2592288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lvl="0"/>
            <a:r>
              <a:rPr lang="hu-HU" altLang="hu-HU" i="0" dirty="0">
                <a:solidFill>
                  <a:schemeClr val="bg2"/>
                </a:solidFill>
              </a:rPr>
              <a:t>Konklúzió I: </a:t>
            </a:r>
            <a:br>
              <a:rPr lang="hu-HU" altLang="hu-HU" i="0" dirty="0">
                <a:solidFill>
                  <a:schemeClr val="bg2"/>
                </a:solidFill>
              </a:rPr>
            </a:br>
            <a:r>
              <a:rPr lang="hu-HU" sz="3600" i="0" dirty="0">
                <a:solidFill>
                  <a:schemeClr val="bg2"/>
                </a:solidFill>
              </a:rPr>
              <a:t>Anyagi változások és oldódás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2616" y="2608857"/>
            <a:ext cx="8435280" cy="3700463"/>
          </a:xfrm>
        </p:spPr>
        <p:txBody>
          <a:bodyPr/>
          <a:lstStyle/>
          <a:p>
            <a:pPr marL="0" indent="0">
              <a:buNone/>
            </a:pPr>
            <a:r>
              <a:rPr lang="hu-HU" dirty="0">
                <a:solidFill>
                  <a:schemeClr val="accent4"/>
                </a:solidFill>
              </a:rPr>
              <a:t>Tipikus tévképzetek:</a:t>
            </a:r>
          </a:p>
          <a:p>
            <a:r>
              <a:rPr lang="hu-HU" b="1" dirty="0">
                <a:solidFill>
                  <a:schemeClr val="accent4"/>
                </a:solidFill>
              </a:rPr>
              <a:t>Oldódáskor az anyag elolvad. </a:t>
            </a:r>
          </a:p>
          <a:p>
            <a:r>
              <a:rPr lang="hu-HU" dirty="0">
                <a:solidFill>
                  <a:schemeClr val="accent4"/>
                </a:solidFill>
              </a:rPr>
              <a:t>Oldódáskor eltűnik/megsemmisül az anyag. (A kémiaoktatás sikere, hogy eltűnt!)</a:t>
            </a:r>
          </a:p>
        </p:txBody>
      </p:sp>
    </p:spTree>
    <p:extLst>
      <p:ext uri="{BB962C8B-B14F-4D97-AF65-F5344CB8AC3E}">
        <p14:creationId xmlns:p14="http://schemas.microsoft.com/office/powerpoint/2010/main" val="135332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2104800"/>
            <a:ext cx="9180512" cy="4132511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i="0" dirty="0">
                <a:solidFill>
                  <a:schemeClr val="bg2"/>
                </a:solidFill>
              </a:rPr>
              <a:t>Bepillantás a diákok gondolatvilágába</a:t>
            </a:r>
            <a:endParaRPr lang="hu-HU" i="0" dirty="0">
              <a:solidFill>
                <a:schemeClr val="bg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04801"/>
            <a:ext cx="8363272" cy="3700463"/>
          </a:xfrm>
        </p:spPr>
        <p:txBody>
          <a:bodyPr/>
          <a:lstStyle/>
          <a:p>
            <a:r>
              <a:rPr lang="hu-HU" dirty="0"/>
              <a:t>„Az oldódás egy olyan folyamat, amikor pl. egy vegyszert összekeverünk egy másikkal. A másik vegyszer anyagai </a:t>
            </a:r>
            <a:r>
              <a:rPr lang="hu-HU" b="1" dirty="0"/>
              <a:t>‘megölik’ </a:t>
            </a:r>
            <a:r>
              <a:rPr lang="hu-HU" dirty="0"/>
              <a:t>az egyik vegyszer anyagait, így tulajdonképpen semmivé válik.”</a:t>
            </a:r>
            <a:r>
              <a:rPr lang="hu-HU" sz="2400" dirty="0"/>
              <a:t>(</a:t>
            </a:r>
            <a:r>
              <a:rPr lang="hu-HU" sz="2400" dirty="0" err="1"/>
              <a:t>Menkó</a:t>
            </a:r>
            <a:r>
              <a:rPr lang="hu-HU" sz="2400" dirty="0"/>
              <a:t>, 2016)</a:t>
            </a:r>
          </a:p>
          <a:p>
            <a:r>
              <a:rPr lang="hu-HU" dirty="0"/>
              <a:t>„Mert a hideg víz részecskéi </a:t>
            </a:r>
            <a:r>
              <a:rPr lang="hu-HU" b="1" dirty="0"/>
              <a:t>lassabban dolgoznak</a:t>
            </a:r>
            <a:r>
              <a:rPr lang="hu-HU" dirty="0"/>
              <a:t>.” </a:t>
            </a:r>
          </a:p>
        </p:txBody>
      </p:sp>
      <p:sp>
        <p:nvSpPr>
          <p:cNvPr id="5" name="Téglalap 4"/>
          <p:cNvSpPr/>
          <p:nvPr/>
        </p:nvSpPr>
        <p:spPr>
          <a:xfrm>
            <a:off x="-180528" y="5867980"/>
            <a:ext cx="943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>
                <a:hlinkClick r:id="rId2"/>
              </a:rPr>
              <a:t>http://ttomc.elte.hu/sites/default/files/kiadvany/tevkepzetek2017_03_25menko_orsolya.pdf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0069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2204864"/>
            <a:ext cx="9180512" cy="3312368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pPr lvl="0"/>
            <a:r>
              <a:rPr lang="hu-HU" altLang="hu-HU" i="0" dirty="0">
                <a:solidFill>
                  <a:schemeClr val="bg2"/>
                </a:solidFill>
              </a:rPr>
              <a:t>Konklúzió II: </a:t>
            </a:r>
            <a:br>
              <a:rPr lang="hu-HU" altLang="hu-HU" i="0" dirty="0">
                <a:solidFill>
                  <a:schemeClr val="bg2"/>
                </a:solidFill>
              </a:rPr>
            </a:br>
            <a:r>
              <a:rPr lang="hu-HU" sz="3600" i="0" dirty="0">
                <a:solidFill>
                  <a:schemeClr val="bg2"/>
                </a:solidFill>
              </a:rPr>
              <a:t>Poláris, apoláris fogalomkör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76809"/>
            <a:ext cx="8229600" cy="3700463"/>
          </a:xfrm>
        </p:spPr>
        <p:txBody>
          <a:bodyPr/>
          <a:lstStyle/>
          <a:p>
            <a:pPr marL="0" indent="0">
              <a:buNone/>
            </a:pPr>
            <a:r>
              <a:rPr lang="hu-HU" dirty="0">
                <a:solidFill>
                  <a:schemeClr val="accent4"/>
                </a:solidFill>
              </a:rPr>
              <a:t>Milyen tévképzetek elkerülésére kell ügyelni?</a:t>
            </a:r>
          </a:p>
          <a:p>
            <a:r>
              <a:rPr lang="hu-HU" dirty="0">
                <a:solidFill>
                  <a:schemeClr val="accent4"/>
                </a:solidFill>
              </a:rPr>
              <a:t>„Hasonló a hasonlóban oldódik elv” </a:t>
            </a:r>
            <a:br>
              <a:rPr lang="hu-HU" dirty="0">
                <a:solidFill>
                  <a:schemeClr val="accent4"/>
                </a:solidFill>
              </a:rPr>
            </a:br>
            <a:r>
              <a:rPr lang="hu-HU" dirty="0">
                <a:solidFill>
                  <a:schemeClr val="accent4"/>
                </a:solidFill>
              </a:rPr>
              <a:t>– De miben is hasonló? </a:t>
            </a:r>
          </a:p>
          <a:p>
            <a:r>
              <a:rPr lang="hu-HU" dirty="0">
                <a:solidFill>
                  <a:schemeClr val="accent4"/>
                </a:solidFill>
              </a:rPr>
              <a:t>Kettős </a:t>
            </a:r>
            <a:r>
              <a:rPr lang="hu-HU" dirty="0" err="1">
                <a:solidFill>
                  <a:schemeClr val="accent4"/>
                </a:solidFill>
              </a:rPr>
              <a:t>oldékonyságú</a:t>
            </a:r>
            <a:r>
              <a:rPr lang="hu-HU" dirty="0">
                <a:solidFill>
                  <a:schemeClr val="accent4"/>
                </a:solidFill>
              </a:rPr>
              <a:t> molekula. </a:t>
            </a:r>
            <a:br>
              <a:rPr lang="hu-HU" dirty="0">
                <a:solidFill>
                  <a:schemeClr val="accent4"/>
                </a:solidFill>
              </a:rPr>
            </a:br>
            <a:r>
              <a:rPr lang="hu-HU" dirty="0">
                <a:solidFill>
                  <a:schemeClr val="accent4"/>
                </a:solidFill>
              </a:rPr>
              <a:t>– Kétféle molekula?</a:t>
            </a:r>
          </a:p>
        </p:txBody>
      </p:sp>
    </p:spTree>
    <p:extLst>
      <p:ext uri="{BB962C8B-B14F-4D97-AF65-F5344CB8AC3E}">
        <p14:creationId xmlns:p14="http://schemas.microsoft.com/office/powerpoint/2010/main" val="276233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2392833"/>
            <a:ext cx="9180512" cy="4465167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/>
          <a:lstStyle/>
          <a:p>
            <a:r>
              <a:rPr lang="hu-HU" altLang="hu-HU" i="0" dirty="0">
                <a:solidFill>
                  <a:schemeClr val="bg2"/>
                </a:solidFill>
              </a:rPr>
              <a:t>Konklúzió III:</a:t>
            </a:r>
            <a:br>
              <a:rPr lang="hu-HU" altLang="hu-HU" i="0" dirty="0">
                <a:solidFill>
                  <a:schemeClr val="bg2"/>
                </a:solidFill>
              </a:rPr>
            </a:br>
            <a:r>
              <a:rPr lang="hu-HU" sz="3600" i="0" dirty="0">
                <a:solidFill>
                  <a:schemeClr val="bg2"/>
                </a:solidFill>
              </a:rPr>
              <a:t>Előállítás, fizikai és kémiai változás, százalékszámítás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464841"/>
            <a:ext cx="8229600" cy="3700463"/>
          </a:xfrm>
        </p:spPr>
        <p:txBody>
          <a:bodyPr/>
          <a:lstStyle/>
          <a:p>
            <a:r>
              <a:rPr lang="hu-HU" dirty="0">
                <a:solidFill>
                  <a:schemeClr val="accent4"/>
                </a:solidFill>
              </a:rPr>
              <a:t>Fontos a fizikai és a kémiai változások közötti különbség hangsúlyozása.</a:t>
            </a:r>
          </a:p>
          <a:p>
            <a:endParaRPr lang="hu-HU" dirty="0">
              <a:solidFill>
                <a:schemeClr val="accent4"/>
              </a:solidFill>
            </a:endParaRPr>
          </a:p>
          <a:p>
            <a:r>
              <a:rPr lang="hu-HU" dirty="0">
                <a:solidFill>
                  <a:schemeClr val="accent4"/>
                </a:solidFill>
              </a:rPr>
              <a:t>A matematikai módszerek alkalmazása hasznos és szükséges a matematikaórán kívül is.</a:t>
            </a:r>
          </a:p>
          <a:p>
            <a:r>
              <a:rPr lang="hu-HU" dirty="0">
                <a:solidFill>
                  <a:schemeClr val="accent4"/>
                </a:solidFill>
              </a:rPr>
              <a:t>Az önellenőrzés hiánya problémákat okoz, ezért gyakoroltatni kell.</a:t>
            </a:r>
          </a:p>
        </p:txBody>
      </p:sp>
    </p:spTree>
    <p:extLst>
      <p:ext uri="{BB962C8B-B14F-4D97-AF65-F5344CB8AC3E}">
        <p14:creationId xmlns:p14="http://schemas.microsoft.com/office/powerpoint/2010/main" val="316494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1268760"/>
            <a:ext cx="9180512" cy="4104456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1262" y="1268760"/>
            <a:ext cx="8229600" cy="2188840"/>
          </a:xfrm>
        </p:spPr>
        <p:txBody>
          <a:bodyPr/>
          <a:lstStyle/>
          <a:p>
            <a:pPr marL="0" indent="0" algn="ctr">
              <a:buNone/>
            </a:pPr>
            <a:r>
              <a:rPr lang="hu-HU" sz="4400" b="1" dirty="0">
                <a:latin typeface="Georgia" panose="02040502050405020303" pitchFamily="18" charset="0"/>
                <a:ea typeface="+mj-ea"/>
                <a:cs typeface="+mj-cs"/>
              </a:rPr>
              <a:t>Az előadás elkészítését a  Magyar Tudományos Akadémia </a:t>
            </a:r>
            <a:r>
              <a:rPr lang="hu-HU" sz="4400" b="1" dirty="0" err="1">
                <a:latin typeface="Georgia" panose="02040502050405020303" pitchFamily="18" charset="0"/>
                <a:ea typeface="+mj-ea"/>
                <a:cs typeface="+mj-cs"/>
              </a:rPr>
              <a:t>Tantárgypedagógiai</a:t>
            </a:r>
            <a:r>
              <a:rPr lang="hu-HU" sz="4400" b="1" dirty="0">
                <a:latin typeface="Georgia" panose="02040502050405020303" pitchFamily="18" charset="0"/>
                <a:ea typeface="+mj-ea"/>
                <a:cs typeface="+mj-cs"/>
              </a:rPr>
              <a:t> Kutatási Programja támogatta.</a:t>
            </a:r>
          </a:p>
          <a:p>
            <a:pPr marL="0" indent="0" algn="ctr">
              <a:buNone/>
            </a:pPr>
            <a:endParaRPr lang="hu-HU" sz="4400" b="1" i="1" dirty="0">
              <a:latin typeface="Georgia" panose="02040502050405020303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562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1384721"/>
            <a:ext cx="9180512" cy="4924600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u-HU" altLang="hu-HU" i="0" dirty="0">
                <a:solidFill>
                  <a:schemeClr val="bg2"/>
                </a:solidFill>
              </a:rPr>
              <a:t>Irodalmi kitekintés</a:t>
            </a:r>
            <a:endParaRPr lang="hu-HU" i="0" dirty="0">
              <a:solidFill>
                <a:schemeClr val="bg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384721"/>
            <a:ext cx="8784976" cy="3700463"/>
          </a:xfrm>
        </p:spPr>
        <p:txBody>
          <a:bodyPr/>
          <a:lstStyle/>
          <a:p>
            <a:r>
              <a:rPr lang="hu-HU" dirty="0"/>
              <a:t>Előzetes tudás fontossága:</a:t>
            </a:r>
          </a:p>
          <a:p>
            <a:pPr marL="1168400" lvl="1"/>
            <a:r>
              <a:rPr lang="hu-HU" dirty="0" err="1"/>
              <a:t>Piaget</a:t>
            </a:r>
            <a:r>
              <a:rPr lang="hu-HU" dirty="0"/>
              <a:t>, </a:t>
            </a:r>
          </a:p>
          <a:p>
            <a:pPr marL="1168400" lvl="1"/>
            <a:r>
              <a:rPr lang="hu-HU" dirty="0" err="1"/>
              <a:t>Vigotszikj</a:t>
            </a:r>
            <a:r>
              <a:rPr lang="hu-HU" dirty="0"/>
              <a:t>, </a:t>
            </a:r>
          </a:p>
          <a:p>
            <a:pPr marL="1168400" lvl="1"/>
            <a:r>
              <a:rPr lang="hu-HU" dirty="0" err="1"/>
              <a:t>Nahalka</a:t>
            </a:r>
            <a:r>
              <a:rPr lang="hu-HU" dirty="0"/>
              <a:t> István</a:t>
            </a:r>
          </a:p>
          <a:p>
            <a:pPr marL="882650" lvl="1" indent="0">
              <a:buNone/>
            </a:pPr>
            <a:endParaRPr lang="hu-HU" sz="1200" dirty="0"/>
          </a:p>
          <a:p>
            <a:pPr marL="882650" lvl="1" indent="0">
              <a:buNone/>
            </a:pPr>
            <a:r>
              <a:rPr lang="hu-HU" sz="1200" dirty="0"/>
              <a:t>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hu-HU" sz="3200" dirty="0"/>
              <a:t>Az olvadás és az oldódás ugyanaz a folyamat. – Lee (1993)</a:t>
            </a:r>
          </a:p>
          <a:p>
            <a:r>
              <a:rPr lang="hu-HU" dirty="0"/>
              <a:t>A forró folyadék molekulái melegebbek, mint a hideg folyadékban lévők. – </a:t>
            </a:r>
            <a:r>
              <a:rPr lang="hu-HU" dirty="0" err="1"/>
              <a:t>deVos</a:t>
            </a:r>
            <a:r>
              <a:rPr lang="hu-HU" dirty="0"/>
              <a:t> (1987)</a:t>
            </a:r>
          </a:p>
          <a:p>
            <a:pPr lvl="1"/>
            <a:endParaRPr lang="hu-HU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1048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1484784"/>
            <a:ext cx="9180512" cy="5373216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hu-HU" altLang="hu-HU" i="0" dirty="0">
                <a:solidFill>
                  <a:schemeClr val="bg2"/>
                </a:solidFill>
              </a:rPr>
              <a:t>Kutatás módszere, lehetőségei</a:t>
            </a:r>
            <a:endParaRPr lang="hu-HU" i="0" dirty="0">
              <a:solidFill>
                <a:schemeClr val="bg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3700463"/>
          </a:xfrm>
        </p:spPr>
        <p:txBody>
          <a:bodyPr/>
          <a:lstStyle/>
          <a:p>
            <a:r>
              <a:rPr lang="hu-HU" dirty="0"/>
              <a:t>MTA-ELTE Kutatásalapú Kémiatanítás Kutatócsoport:</a:t>
            </a:r>
          </a:p>
          <a:p>
            <a:pPr marL="0" indent="0" algn="ctr">
              <a:buNone/>
            </a:pPr>
            <a:r>
              <a:rPr lang="hu-HU" dirty="0"/>
              <a:t>„Megvalósítható kutatásalapú </a:t>
            </a:r>
            <a:br>
              <a:rPr lang="hu-HU" dirty="0"/>
            </a:br>
            <a:r>
              <a:rPr lang="hu-HU" dirty="0"/>
              <a:t>kémiatanulás” című projekt</a:t>
            </a:r>
          </a:p>
          <a:p>
            <a:r>
              <a:rPr lang="hu-HU" dirty="0"/>
              <a:t>855 diák </a:t>
            </a:r>
            <a:r>
              <a:rPr lang="hu-HU" sz="2400" dirty="0"/>
              <a:t>(2016: 617 diák) </a:t>
            </a:r>
          </a:p>
          <a:p>
            <a:r>
              <a:rPr lang="hu-HU" dirty="0"/>
              <a:t>Diákok válaszainak </a:t>
            </a:r>
            <a:r>
              <a:rPr lang="hu-HU" b="1" dirty="0"/>
              <a:t>kategorizálása</a:t>
            </a:r>
            <a:r>
              <a:rPr lang="hu-HU" dirty="0"/>
              <a:t>: </a:t>
            </a:r>
          </a:p>
          <a:p>
            <a:pPr lvl="1"/>
            <a:r>
              <a:rPr lang="hu-HU" dirty="0"/>
              <a:t>Nincs válasz </a:t>
            </a:r>
          </a:p>
          <a:p>
            <a:pPr lvl="1"/>
            <a:r>
              <a:rPr lang="pt-BR" dirty="0"/>
              <a:t>Válaszol, de nem a kérdésre</a:t>
            </a:r>
          </a:p>
          <a:p>
            <a:pPr lvl="1"/>
            <a:r>
              <a:rPr lang="hu-HU" dirty="0"/>
              <a:t>Téves választ ad meg (alkategóriák)</a:t>
            </a:r>
          </a:p>
          <a:p>
            <a:pPr lvl="1"/>
            <a:r>
              <a:rPr lang="hu-HU" dirty="0"/>
              <a:t>Helyesen válaszol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327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1484784"/>
            <a:ext cx="9180512" cy="5373216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i="0" dirty="0">
                <a:solidFill>
                  <a:schemeClr val="bg2"/>
                </a:solidFill>
              </a:rPr>
              <a:t>A diákok attitűdje, tudása (I)</a:t>
            </a:r>
            <a:endParaRPr lang="hu-HU" i="0" dirty="0">
              <a:solidFill>
                <a:schemeClr val="bg2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97033524"/>
              </p:ext>
            </p:extLst>
          </p:nvPr>
        </p:nvGraphicFramePr>
        <p:xfrm>
          <a:off x="251520" y="1903140"/>
          <a:ext cx="864096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928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1484784"/>
            <a:ext cx="9180512" cy="5373216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i="0" dirty="0">
                <a:solidFill>
                  <a:schemeClr val="bg2"/>
                </a:solidFill>
              </a:rPr>
              <a:t>A diákok attitűdje, tudása (II)</a:t>
            </a:r>
            <a:endParaRPr lang="hu-HU" i="0" dirty="0">
              <a:solidFill>
                <a:schemeClr val="bg2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37723169"/>
              </p:ext>
            </p:extLst>
          </p:nvPr>
        </p:nvGraphicFramePr>
        <p:xfrm>
          <a:off x="252000" y="1903392"/>
          <a:ext cx="8640000" cy="45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814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2564904"/>
            <a:ext cx="9180512" cy="1800200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hu-HU" altLang="hu-HU" i="0" dirty="0">
                <a:solidFill>
                  <a:schemeClr val="bg2"/>
                </a:solidFill>
              </a:rPr>
              <a:t>A vizsgált kérdések, és a kapott válaszok</a:t>
            </a:r>
            <a:endParaRPr lang="hu-HU" i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48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2060848"/>
            <a:ext cx="9180512" cy="3888432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2210271"/>
          </a:xfrm>
        </p:spPr>
        <p:txBody>
          <a:bodyPr/>
          <a:lstStyle/>
          <a:p>
            <a:pPr marL="0" indent="0" algn="ctr">
              <a:buNone/>
            </a:pPr>
            <a:r>
              <a:rPr lang="hu-HU" sz="4400" dirty="0"/>
              <a:t>1. Hogyan magyarázható az alkohol részecskéinek szerkezetével, hogy a víz részecskéivel és a benzin részecskéivel is elegyednek?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426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0" y="952673"/>
            <a:ext cx="9180512" cy="3988495"/>
          </a:xfrm>
          <a:prstGeom prst="rect">
            <a:avLst/>
          </a:prstGeom>
          <a:solidFill>
            <a:schemeClr val="accent1">
              <a:alpha val="57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52673"/>
            <a:ext cx="8229600" cy="3700463"/>
          </a:xfrm>
        </p:spPr>
        <p:txBody>
          <a:bodyPr/>
          <a:lstStyle/>
          <a:p>
            <a:r>
              <a:rPr lang="hu-HU" dirty="0"/>
              <a:t>Helyes válasz. </a:t>
            </a:r>
            <a:r>
              <a:rPr lang="hu-HU" b="1" dirty="0"/>
              <a:t>18,0%</a:t>
            </a:r>
          </a:p>
          <a:p>
            <a:r>
              <a:rPr lang="hu-HU" dirty="0"/>
              <a:t>Nincs válasz. </a:t>
            </a:r>
            <a:r>
              <a:rPr lang="hu-HU" b="1" dirty="0"/>
              <a:t>25,6%</a:t>
            </a:r>
          </a:p>
          <a:p>
            <a:endParaRPr lang="hu-HU" b="1" dirty="0"/>
          </a:p>
          <a:p>
            <a:r>
              <a:rPr lang="hu-HU" dirty="0"/>
              <a:t>A részecskék laza/szoros szerkezetével magyarázza a jelenséget. </a:t>
            </a:r>
            <a:r>
              <a:rPr lang="hu-HU" b="1" dirty="0"/>
              <a:t>6,0%</a:t>
            </a:r>
          </a:p>
          <a:p>
            <a:pPr lvl="1"/>
            <a:r>
              <a:rPr lang="hu-HU" dirty="0"/>
              <a:t>A </a:t>
            </a:r>
            <a:r>
              <a:rPr lang="hu-HU" b="1" dirty="0"/>
              <a:t>könnyű</a:t>
            </a:r>
            <a:r>
              <a:rPr lang="hu-HU" dirty="0"/>
              <a:t> folyadék </a:t>
            </a:r>
            <a:r>
              <a:rPr lang="hu-HU" b="1" dirty="0"/>
              <a:t>könnyű </a:t>
            </a:r>
            <a:r>
              <a:rPr lang="hu-HU" dirty="0"/>
              <a:t>részecskéi </a:t>
            </a:r>
            <a:r>
              <a:rPr lang="hu-HU" b="1" dirty="0"/>
              <a:t>könnyen </a:t>
            </a:r>
            <a:r>
              <a:rPr lang="hu-HU" dirty="0"/>
              <a:t>oldódnak.</a:t>
            </a:r>
          </a:p>
          <a:p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83901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émia2">
  <a:themeElements>
    <a:clrScheme name="">
      <a:dk1>
        <a:srgbClr val="333333"/>
      </a:dk1>
      <a:lt1>
        <a:srgbClr val="FFFFFF"/>
      </a:lt1>
      <a:dk2>
        <a:srgbClr val="66CCFF"/>
      </a:dk2>
      <a:lt2>
        <a:srgbClr val="333333"/>
      </a:lt2>
      <a:accent1>
        <a:srgbClr val="66CCFF"/>
      </a:accent1>
      <a:accent2>
        <a:srgbClr val="00FF80"/>
      </a:accent2>
      <a:accent3>
        <a:srgbClr val="FFFFFF"/>
      </a:accent3>
      <a:accent4>
        <a:srgbClr val="2A2A2A"/>
      </a:accent4>
      <a:accent5>
        <a:srgbClr val="B8E2FF"/>
      </a:accent5>
      <a:accent6>
        <a:srgbClr val="00E773"/>
      </a:accent6>
      <a:hlink>
        <a:srgbClr val="666666"/>
      </a:hlink>
      <a:folHlink>
        <a:srgbClr val="FF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Kémia2</Template>
  <TotalTime>281</TotalTime>
  <Words>705</Words>
  <Application>Microsoft Office PowerPoint</Application>
  <PresentationFormat>Diavetítés a képernyőre (4:3 oldalarány)</PresentationFormat>
  <Paragraphs>126</Paragraphs>
  <Slides>22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 Math</vt:lpstr>
      <vt:lpstr>Georgia</vt:lpstr>
      <vt:lpstr>Times New Roman</vt:lpstr>
      <vt:lpstr>Kémia2</vt:lpstr>
      <vt:lpstr>PowerPoint-bemutató</vt:lpstr>
      <vt:lpstr>Bepillantás a diákok gondolatvilágába</vt:lpstr>
      <vt:lpstr>Irodalmi kitekintés</vt:lpstr>
      <vt:lpstr>Kutatás módszere, lehetőségei</vt:lpstr>
      <vt:lpstr>A diákok attitűdje, tudása (I)</vt:lpstr>
      <vt:lpstr>A diákok attitűdje, tudása (II)</vt:lpstr>
      <vt:lpstr>A vizsgált kérdések, és a kapott válaszok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Konklúzió I:  Anyagi változások és oldódás</vt:lpstr>
      <vt:lpstr>Konklúzió II:  Poláris, apoláris fogalomkör</vt:lpstr>
      <vt:lpstr>Konklúzió III: Előállítás, fizikai és kémiai változás, százalékszámítás 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Orsi</dc:creator>
  <cp:lastModifiedBy>Luca</cp:lastModifiedBy>
  <cp:revision>34</cp:revision>
  <dcterms:created xsi:type="dcterms:W3CDTF">2017-12-11T07:40:11Z</dcterms:created>
  <dcterms:modified xsi:type="dcterms:W3CDTF">2017-12-18T07:47:10Z</dcterms:modified>
</cp:coreProperties>
</file>