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4" r:id="rId2"/>
    <p:sldId id="257" r:id="rId3"/>
    <p:sldId id="274" r:id="rId4"/>
    <p:sldId id="292" r:id="rId5"/>
    <p:sldId id="293" r:id="rId6"/>
    <p:sldId id="294" r:id="rId7"/>
    <p:sldId id="295" r:id="rId8"/>
    <p:sldId id="291" r:id="rId9"/>
    <p:sldId id="269" r:id="rId10"/>
    <p:sldId id="271" r:id="rId11"/>
    <p:sldId id="275" r:id="rId12"/>
    <p:sldId id="276" r:id="rId13"/>
    <p:sldId id="277" r:id="rId14"/>
    <p:sldId id="279" r:id="rId15"/>
    <p:sldId id="278" r:id="rId16"/>
    <p:sldId id="297" r:id="rId17"/>
    <p:sldId id="296" r:id="rId18"/>
    <p:sldId id="270" r:id="rId19"/>
    <p:sldId id="285" r:id="rId20"/>
    <p:sldId id="286" r:id="rId21"/>
    <p:sldId id="287" r:id="rId22"/>
    <p:sldId id="289" r:id="rId23"/>
    <p:sldId id="290" r:id="rId24"/>
    <p:sldId id="262" r:id="rId25"/>
    <p:sldId id="263" r:id="rId26"/>
  </p:sldIdLst>
  <p:sldSz cx="9144000" cy="5143500" type="screen16x9"/>
  <p:notesSz cx="6877050" cy="9186863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C93"/>
    <a:srgbClr val="00386E"/>
    <a:srgbClr val="BAC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22868" autoAdjust="0"/>
    <p:restoredTop sz="50057"/>
  </p:normalViewPr>
  <p:slideViewPr>
    <p:cSldViewPr snapToGrid="0" snapToObjects="1" showGuides="1">
      <p:cViewPr varScale="1">
        <p:scale>
          <a:sx n="98" d="100"/>
          <a:sy n="98" d="100"/>
        </p:scale>
        <p:origin x="2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1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0055" cy="460939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95405" y="2"/>
            <a:ext cx="2980055" cy="460939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5120A61E-D997-4B83-97C2-7ADA7ED4F258}" type="datetimeFigureOut">
              <a:rPr lang="hu-HU" smtClean="0"/>
              <a:t>2017.11.17.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2" y="8725927"/>
            <a:ext cx="2980055" cy="460938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95405" y="8725927"/>
            <a:ext cx="2980055" cy="460938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CB9EAF32-79FC-4A47-B405-BFCB9C42CB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6944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0055" cy="460939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5" y="2"/>
            <a:ext cx="2980055" cy="460939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551FEE63-A9AC-6641-8511-BB7A131C9DD5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7763"/>
            <a:ext cx="5511800" cy="3100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7" tIns="45894" rIns="91787" bIns="458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6" y="4421179"/>
            <a:ext cx="5501640" cy="3617327"/>
          </a:xfrm>
          <a:prstGeom prst="rect">
            <a:avLst/>
          </a:prstGeom>
        </p:spPr>
        <p:txBody>
          <a:bodyPr vert="horz" lIns="91787" tIns="45894" rIns="91787" bIns="458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25927"/>
            <a:ext cx="2980055" cy="460938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5" y="8725927"/>
            <a:ext cx="2980055" cy="460938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AF057E06-6D32-F440-8120-F9ADDEB2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1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352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10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4534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11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2805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12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3906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13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9302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14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0347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15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126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16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198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17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9558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18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840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19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427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2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807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20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3178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21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6656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22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6746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23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2429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24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4262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25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862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3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3508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4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762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5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0269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6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3007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7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6287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8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6798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9</a:t>
            </a:fld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453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8" y="303213"/>
            <a:ext cx="4968875" cy="1963725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címsorának</a:t>
            </a:r>
            <a:r>
              <a:rPr lang="en-US" dirty="0"/>
              <a:t> </a:t>
            </a:r>
            <a:r>
              <a:rPr lang="en-US" dirty="0" err="1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7" y="3184524"/>
            <a:ext cx="4968875" cy="638081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2904744" cy="1258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2664110"/>
            <a:ext cx="395630" cy="5029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3822605"/>
            <a:ext cx="4968874" cy="657320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Intézmény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8" y="4285851"/>
            <a:ext cx="2128043" cy="239950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2017. November 00.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" y="4349251"/>
            <a:ext cx="2825496" cy="1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orient="horz" pos="282" userDrawn="1">
          <p15:clr>
            <a:srgbClr val="FBAE40"/>
          </p15:clr>
        </p15:guide>
        <p15:guide id="3" pos="2381" userDrawn="1">
          <p15:clr>
            <a:srgbClr val="FBAE40"/>
          </p15:clr>
        </p15:guide>
        <p15:guide id="4" orient="horz" pos="2006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8" y="1491925"/>
            <a:ext cx="7705725" cy="298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4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282304"/>
            <a:ext cx="8064499" cy="925187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fejezetekkel</a:t>
            </a:r>
            <a:r>
              <a:rPr lang="en-US" dirty="0"/>
              <a:t> is </a:t>
            </a:r>
            <a:r>
              <a:rPr lang="en-US" dirty="0" err="1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2571750"/>
            <a:ext cx="7705724" cy="1908175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Kérjük</a:t>
            </a:r>
            <a:r>
              <a:rPr lang="en-US" dirty="0"/>
              <a:t>, a </a:t>
            </a:r>
            <a:r>
              <a:rPr lang="en-US" dirty="0" err="1"/>
              <a:t>fenti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a </a:t>
            </a:r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címét</a:t>
            </a:r>
            <a:r>
              <a:rPr lang="en-US" dirty="0"/>
              <a:t> </a:t>
            </a:r>
            <a:r>
              <a:rPr lang="en-US" dirty="0" err="1"/>
              <a:t>írja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magyarázó</a:t>
            </a:r>
            <a:r>
              <a:rPr lang="en-US" dirty="0"/>
              <a:t> </a:t>
            </a:r>
            <a:r>
              <a:rPr lang="en-US" dirty="0" err="1"/>
              <a:t>jellegű</a:t>
            </a:r>
            <a:r>
              <a:rPr lang="en-US" dirty="0"/>
              <a:t> </a:t>
            </a:r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kerülhet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1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Ezen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jeleníthetünk</a:t>
            </a:r>
            <a:r>
              <a:rPr lang="en-US" dirty="0"/>
              <a:t> meg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369219"/>
            <a:ext cx="3887788" cy="311070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369219"/>
            <a:ext cx="3886200" cy="3110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3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8" y="303213"/>
            <a:ext cx="4968873" cy="4429125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51435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03213"/>
            <a:ext cx="2880000" cy="4176712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illusztrációk</a:t>
            </a:r>
            <a:r>
              <a:rPr lang="en-US" dirty="0"/>
              <a:t> </a:t>
            </a:r>
            <a:r>
              <a:rPr lang="en-US" dirty="0" err="1"/>
              <a:t>megjelenítése</a:t>
            </a:r>
            <a:r>
              <a:rPr lang="en-US" dirty="0"/>
              <a:t> –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képhez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idézet</a:t>
            </a:r>
            <a:r>
              <a:rPr lang="en-US" dirty="0"/>
              <a:t> is </a:t>
            </a:r>
            <a:r>
              <a:rPr lang="en-US" dirty="0" err="1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303212"/>
            <a:ext cx="3323724" cy="442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2722939"/>
            <a:ext cx="395630" cy="502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3486266"/>
            <a:ext cx="308206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ünnepének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programjain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endParaRPr lang="en-US" sz="1400" cap="all" spc="100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>
                <a:latin typeface="Calibri" charset="0"/>
                <a:ea typeface="Calibri" charset="0"/>
                <a:cs typeface="Calibri" charset="0"/>
              </a:rPr>
              <a:t>www.tudomanyunnep.hu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>
                <a:latin typeface="Calibri" charset="0"/>
                <a:ea typeface="Calibri" charset="0"/>
                <a:cs typeface="Calibri" charset="0"/>
              </a:rPr>
              <a:t>www.mta.hu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3" y="1486684"/>
            <a:ext cx="45493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600" b="0" i="1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Köszönöm</a:t>
            </a:r>
            <a:r>
              <a:rPr kumimoji="0" lang="en-US" sz="2600" b="0" i="1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 a </a:t>
            </a:r>
            <a:r>
              <a:rPr kumimoji="0" lang="en-US" sz="2600" b="0" i="1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figyelmet</a:t>
            </a:r>
            <a:r>
              <a:rPr kumimoji="0" lang="en-US" sz="2600" b="0" i="1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!</a:t>
            </a:r>
            <a:endParaRPr lang="en-US" sz="2600" b="0" i="1" cap="all" spc="1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1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2914650"/>
            <a:ext cx="4343400" cy="6858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270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8568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8" y="1491925"/>
            <a:ext cx="7705725" cy="29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2" y="4732338"/>
            <a:ext cx="395287" cy="273844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9" r:id="rId6"/>
    <p:sldLayoutId id="2147483670" r:id="rId7"/>
    <p:sldLayoutId id="2147483671" r:id="rId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657" userDrawn="1">
          <p15:clr>
            <a:srgbClr val="F26B43"/>
          </p15:clr>
        </p15:guide>
        <p15:guide id="4" orient="horz" pos="191" userDrawn="1">
          <p15:clr>
            <a:srgbClr val="F26B43"/>
          </p15:clr>
        </p15:guide>
        <p15:guide id="5" pos="5511" userDrawn="1">
          <p15:clr>
            <a:srgbClr val="F26B43"/>
          </p15:clr>
        </p15:guide>
        <p15:guide id="6" orient="horz" pos="2981" userDrawn="1">
          <p15:clr>
            <a:srgbClr val="F26B43"/>
          </p15:clr>
        </p15:guide>
        <p15:guide id="7" pos="431" userDrawn="1">
          <p15:clr>
            <a:srgbClr val="F26B43"/>
          </p15:clr>
        </p15:guide>
        <p15:guide id="8" orient="horz" pos="2822" userDrawn="1">
          <p15:clr>
            <a:srgbClr val="F26B43"/>
          </p15:clr>
        </p15:guide>
        <p15:guide id="9" pos="24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OakIi6aKE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Hogyan lehet tanítani a kísérlettervezést?</a:t>
            </a: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837" y="2838480"/>
            <a:ext cx="4968875" cy="745477"/>
          </a:xfrm>
        </p:spPr>
        <p:txBody>
          <a:bodyPr/>
          <a:lstStyle/>
          <a:p>
            <a:r>
              <a:rPr lang="hu-HU" dirty="0"/>
              <a:t>Kiss edina</a:t>
            </a:r>
            <a:r>
              <a:rPr lang="hu-HU" baseline="30000" dirty="0"/>
              <a:t>1</a:t>
            </a:r>
            <a:r>
              <a:rPr lang="hu-HU" dirty="0"/>
              <a:t>, Szalay Luca</a:t>
            </a:r>
            <a:r>
              <a:rPr lang="hu-HU" baseline="30000" dirty="0"/>
              <a:t>1</a:t>
            </a:r>
            <a:r>
              <a:rPr lang="hu-HU" dirty="0"/>
              <a:t>, </a:t>
            </a:r>
          </a:p>
          <a:p>
            <a:r>
              <a:rPr lang="hu-HU" dirty="0" err="1"/>
              <a:t>tóth</a:t>
            </a:r>
            <a:r>
              <a:rPr lang="hu-HU" dirty="0"/>
              <a:t> zoltán</a:t>
            </a:r>
            <a:r>
              <a:rPr lang="hu-HU" baseline="30000" dirty="0"/>
              <a:t>2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3779837" y="3628531"/>
            <a:ext cx="5473492" cy="657320"/>
          </a:xfrm>
          <a:noFill/>
        </p:spPr>
        <p:txBody>
          <a:bodyPr/>
          <a:lstStyle/>
          <a:p>
            <a:r>
              <a:rPr lang="hu-HU" baseline="30000" dirty="0"/>
              <a:t>1</a:t>
            </a:r>
            <a:r>
              <a:rPr lang="hu-HU" dirty="0"/>
              <a:t>Eötvös Loránd Tudományegyetem, Kémiai intézet</a:t>
            </a:r>
          </a:p>
          <a:p>
            <a:r>
              <a:rPr lang="hu-HU" dirty="0"/>
              <a:t>drkissed@chem.elte.hu</a:t>
            </a:r>
          </a:p>
          <a:p>
            <a:r>
              <a:rPr lang="hu-HU" baseline="30000" dirty="0"/>
              <a:t>2</a:t>
            </a:r>
            <a:r>
              <a:rPr lang="hu-HU" dirty="0"/>
              <a:t>Debreceni Egyetem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4"/>
          </p:nvPr>
        </p:nvSpPr>
        <p:spPr>
          <a:xfrm>
            <a:off x="3812623" y="4623782"/>
            <a:ext cx="2263153" cy="239950"/>
          </a:xfrm>
        </p:spPr>
        <p:txBody>
          <a:bodyPr/>
          <a:lstStyle/>
          <a:p>
            <a:r>
              <a:rPr lang="hu-HU" dirty="0"/>
              <a:t>2017. November 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2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4" y="66281"/>
            <a:ext cx="8816008" cy="549945"/>
          </a:xfrm>
        </p:spPr>
        <p:txBody>
          <a:bodyPr/>
          <a:lstStyle/>
          <a:p>
            <a:pPr algn="ctr"/>
            <a:r>
              <a:rPr lang="hu-HU" dirty="0"/>
              <a:t>II.2.1. Segítsünk Hamupipőkének! - 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3989700-A089-45A5-ACEE-F3EC8F55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387" y="671547"/>
            <a:ext cx="7705725" cy="3900453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/>
              <a:t>„A mesében a gonosz mostoha ármánykodása okoz fölösleges munkát Hamupipőkének, de a galambok segítenek szétválasztani a lencsét az ehetetlen hamutól.</a:t>
            </a:r>
          </a:p>
          <a:p>
            <a:pPr marL="0" indent="0">
              <a:buNone/>
            </a:pPr>
            <a:r>
              <a:rPr lang="hu-HU" sz="2000" dirty="0">
                <a:solidFill>
                  <a:srgbClr val="C00000"/>
                </a:solidFill>
              </a:rPr>
              <a:t>A valóságban azonban környezetünk </a:t>
            </a:r>
            <a:r>
              <a:rPr lang="hu-HU" sz="2000" dirty="0" err="1">
                <a:solidFill>
                  <a:srgbClr val="C00000"/>
                </a:solidFill>
              </a:rPr>
              <a:t>anyagai</a:t>
            </a:r>
            <a:r>
              <a:rPr lang="hu-HU" sz="2000" dirty="0">
                <a:solidFill>
                  <a:srgbClr val="C00000"/>
                </a:solidFill>
              </a:rPr>
              <a:t> általában eleve </a:t>
            </a:r>
            <a:r>
              <a:rPr lang="hu-HU" sz="2000" b="1" dirty="0">
                <a:solidFill>
                  <a:srgbClr val="C00000"/>
                </a:solidFill>
              </a:rPr>
              <a:t>keverékek</a:t>
            </a:r>
            <a:r>
              <a:rPr lang="hu-HU" sz="2000" dirty="0">
                <a:solidFill>
                  <a:srgbClr val="C00000"/>
                </a:solidFill>
              </a:rPr>
              <a:t>. A </a:t>
            </a:r>
            <a:r>
              <a:rPr lang="hu-HU" sz="2000" b="1" dirty="0">
                <a:solidFill>
                  <a:srgbClr val="C00000"/>
                </a:solidFill>
              </a:rPr>
              <a:t>felhasználáshoz</a:t>
            </a:r>
            <a:r>
              <a:rPr lang="hu-HU" sz="2000" dirty="0">
                <a:solidFill>
                  <a:srgbClr val="C00000"/>
                </a:solidFill>
              </a:rPr>
              <a:t> ezeket gyakran </a:t>
            </a:r>
            <a:r>
              <a:rPr lang="hu-HU" sz="2000" b="1" dirty="0" err="1">
                <a:solidFill>
                  <a:srgbClr val="C00000"/>
                </a:solidFill>
              </a:rPr>
              <a:t>kémiailag</a:t>
            </a:r>
            <a:r>
              <a:rPr lang="hu-HU" sz="2000" b="1" dirty="0">
                <a:solidFill>
                  <a:srgbClr val="C00000"/>
                </a:solidFill>
              </a:rPr>
              <a:t> tiszta összetevőikre </a:t>
            </a:r>
            <a:r>
              <a:rPr lang="hu-HU" sz="2000" dirty="0">
                <a:solidFill>
                  <a:srgbClr val="C00000"/>
                </a:solidFill>
              </a:rPr>
              <a:t>(komponenseikre) </a:t>
            </a:r>
            <a:r>
              <a:rPr lang="hu-HU" sz="2000" b="1" dirty="0">
                <a:solidFill>
                  <a:srgbClr val="C00000"/>
                </a:solidFill>
              </a:rPr>
              <a:t>kell szétválasztanunk</a:t>
            </a:r>
            <a:r>
              <a:rPr lang="hu-HU" sz="2000" dirty="0">
                <a:solidFill>
                  <a:srgbClr val="C00000"/>
                </a:solidFill>
              </a:rPr>
              <a:t>. Más esetekben viszont a keverékek szétválasztásának célja az, hogy </a:t>
            </a:r>
            <a:r>
              <a:rPr lang="hu-HU" sz="2000" b="1" dirty="0">
                <a:solidFill>
                  <a:srgbClr val="C00000"/>
                </a:solidFill>
              </a:rPr>
              <a:t>megismerjük az </a:t>
            </a:r>
            <a:r>
              <a:rPr lang="hu-HU" sz="2000" b="1" dirty="0" err="1">
                <a:solidFill>
                  <a:srgbClr val="C00000"/>
                </a:solidFill>
              </a:rPr>
              <a:t>összetevőiket</a:t>
            </a:r>
            <a:r>
              <a:rPr lang="hu-HU" sz="2000" dirty="0">
                <a:solidFill>
                  <a:srgbClr val="C00000"/>
                </a:solidFill>
              </a:rPr>
              <a:t> (</a:t>
            </a:r>
            <a:r>
              <a:rPr lang="hu-HU" sz="2000" b="1" dirty="0">
                <a:solidFill>
                  <a:srgbClr val="C00000"/>
                </a:solidFill>
              </a:rPr>
              <a:t>elemzés</a:t>
            </a:r>
            <a:r>
              <a:rPr lang="hu-HU" sz="2000" dirty="0">
                <a:solidFill>
                  <a:srgbClr val="C00000"/>
                </a:solidFill>
              </a:rPr>
              <a:t>, analitika). </a:t>
            </a:r>
          </a:p>
          <a:p>
            <a:pPr marL="0" indent="0">
              <a:buNone/>
            </a:pPr>
            <a:r>
              <a:rPr lang="hu-HU" sz="2000" dirty="0"/>
              <a:t>Az elválasztás gyakran </a:t>
            </a:r>
            <a:r>
              <a:rPr lang="hu-HU" sz="2000" b="1" dirty="0"/>
              <a:t>fizikai</a:t>
            </a:r>
            <a:r>
              <a:rPr lang="hu-HU" sz="2000" dirty="0"/>
              <a:t> módszerekkel történik. Ehhez ismernünk kell az anyagok legfontosabb tulajdonságait. Az elválasztáshoz olyan </a:t>
            </a:r>
            <a:r>
              <a:rPr lang="hu-HU" sz="2000" b="1" dirty="0"/>
              <a:t>tulajdonságokat</a:t>
            </a:r>
            <a:r>
              <a:rPr lang="hu-HU" sz="2000" dirty="0"/>
              <a:t> kell keresnünk, amelyikben a keverékek egyes összetevői </a:t>
            </a:r>
            <a:r>
              <a:rPr lang="hu-HU" sz="2000" b="1" dirty="0"/>
              <a:t>különböznek</a:t>
            </a:r>
            <a:r>
              <a:rPr lang="hu-HU" sz="2000" dirty="0"/>
              <a:t> egymástól.”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B9A30DB0-F71B-4115-9A43-A5BC37A7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5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561491"/>
          </a:xfrm>
        </p:spPr>
        <p:txBody>
          <a:bodyPr/>
          <a:lstStyle/>
          <a:p>
            <a:pPr algn="ctr"/>
            <a:r>
              <a:rPr lang="hu-HU" dirty="0"/>
              <a:t>II.2.2. Az összetett szétválasztási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3989700-A089-45A5-ACEE-F3EC8F55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13183"/>
            <a:ext cx="7705725" cy="3366742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/>
              <a:t>Az alábbi feladat a </a:t>
            </a:r>
            <a:r>
              <a:rPr lang="hu-HU" sz="2000" b="1" dirty="0" err="1"/>
              <a:t>receptszerűen</a:t>
            </a:r>
            <a:r>
              <a:rPr lang="hu-HU" sz="2000" b="1" dirty="0"/>
              <a:t> leírt egyszerű szétválasztási kísérletek elvégzése után következik </a:t>
            </a:r>
            <a:r>
              <a:rPr lang="hu-HU" sz="2000" b="1" dirty="0">
                <a:solidFill>
                  <a:srgbClr val="C00000"/>
                </a:solidFill>
              </a:rPr>
              <a:t>mind a háromféle típusú </a:t>
            </a:r>
            <a:r>
              <a:rPr lang="hu-HU" sz="2000" b="1" dirty="0"/>
              <a:t>feladatlapon:</a:t>
            </a:r>
          </a:p>
          <a:p>
            <a:pPr marL="0" indent="0">
              <a:buNone/>
            </a:pPr>
            <a:r>
              <a:rPr lang="hu-HU" sz="2000" dirty="0"/>
              <a:t>„Hamupipőke meséjében a gonosz mostoha szándékosan összekeverte a lencsét hamuval és más szeméttel, és abból kellett a szegény kis árvának az ehető lencsét kiválogatnia. </a:t>
            </a:r>
          </a:p>
          <a:p>
            <a:pPr marL="0" indent="0">
              <a:buNone/>
            </a:pPr>
            <a:r>
              <a:rPr lang="hu-HU" sz="2000" dirty="0"/>
              <a:t>Egy még gonoszabb mostoha </a:t>
            </a:r>
            <a:r>
              <a:rPr lang="hu-HU" sz="2000" dirty="0">
                <a:solidFill>
                  <a:srgbClr val="C00000"/>
                </a:solidFill>
              </a:rPr>
              <a:t>vasreszeléket (</a:t>
            </a:r>
            <a:r>
              <a:rPr lang="hu-HU" sz="2000" b="1" dirty="0">
                <a:solidFill>
                  <a:srgbClr val="C00000"/>
                </a:solidFill>
              </a:rPr>
              <a:t>1</a:t>
            </a:r>
            <a:r>
              <a:rPr lang="hu-HU" sz="2000" dirty="0">
                <a:solidFill>
                  <a:srgbClr val="C00000"/>
                </a:solidFill>
              </a:rPr>
              <a:t>), réz-szulfátot (</a:t>
            </a:r>
            <a:r>
              <a:rPr lang="hu-HU" sz="2000" b="1" dirty="0">
                <a:solidFill>
                  <a:srgbClr val="C00000"/>
                </a:solidFill>
              </a:rPr>
              <a:t>2</a:t>
            </a:r>
            <a:r>
              <a:rPr lang="hu-HU" sz="2000" dirty="0">
                <a:solidFill>
                  <a:srgbClr val="C00000"/>
                </a:solidFill>
              </a:rPr>
              <a:t>), homokot (</a:t>
            </a:r>
            <a:r>
              <a:rPr lang="hu-HU" sz="2000" b="1" dirty="0">
                <a:solidFill>
                  <a:srgbClr val="C00000"/>
                </a:solidFill>
              </a:rPr>
              <a:t>3</a:t>
            </a:r>
            <a:r>
              <a:rPr lang="hu-HU" sz="2000" dirty="0">
                <a:solidFill>
                  <a:srgbClr val="C00000"/>
                </a:solidFill>
              </a:rPr>
              <a:t>) és mustármagot (</a:t>
            </a:r>
            <a:r>
              <a:rPr lang="hu-HU" sz="2000" b="1" dirty="0">
                <a:solidFill>
                  <a:srgbClr val="C00000"/>
                </a:solidFill>
              </a:rPr>
              <a:t>4</a:t>
            </a:r>
            <a:r>
              <a:rPr lang="hu-HU" sz="2000" dirty="0">
                <a:solidFill>
                  <a:srgbClr val="C00000"/>
                </a:solidFill>
              </a:rPr>
              <a:t>)</a:t>
            </a:r>
            <a:r>
              <a:rPr lang="hu-HU" sz="2000" dirty="0"/>
              <a:t> kevert össze. </a:t>
            </a:r>
          </a:p>
          <a:p>
            <a:pPr marL="0" indent="0">
              <a:buNone/>
            </a:pPr>
            <a:r>
              <a:rPr lang="hu-HU" sz="2000" dirty="0"/>
              <a:t>A galambok helyett Ti segítsetek Hamupipőkének szétválasztani a keveréket a megismert vegyészi szétválasztási </a:t>
            </a:r>
            <a:r>
              <a:rPr lang="hu-HU" sz="2000"/>
              <a:t>módszerek felhasználásával.”</a:t>
            </a:r>
            <a:endParaRPr lang="hu-HU" sz="2000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B9A30DB0-F71B-4115-9A43-A5BC37A7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6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39" y="185459"/>
            <a:ext cx="8064499" cy="947602"/>
          </a:xfrm>
        </p:spPr>
        <p:txBody>
          <a:bodyPr/>
          <a:lstStyle/>
          <a:p>
            <a:pPr algn="ctr"/>
            <a:r>
              <a:rPr lang="hu-HU" dirty="0"/>
              <a:t>II.2.3. Receptszerű instrukciók az </a:t>
            </a:r>
            <a:r>
              <a:rPr lang="hu-HU" dirty="0">
                <a:solidFill>
                  <a:srgbClr val="C00000"/>
                </a:solidFill>
              </a:rPr>
              <a:t>1. és a 2. típusú </a:t>
            </a:r>
            <a:r>
              <a:rPr lang="hu-HU" dirty="0"/>
              <a:t>feladatlapokon a feladat megoldásához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3989700-A089-45A5-ACEE-F3EC8F55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81" y="1230241"/>
            <a:ext cx="7643813" cy="3402706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/>
              <a:t>„</a:t>
            </a:r>
            <a:r>
              <a:rPr lang="hu-HU" sz="2000" b="1" dirty="0">
                <a:solidFill>
                  <a:srgbClr val="C00000"/>
                </a:solidFill>
              </a:rPr>
              <a:t>1. lépés</a:t>
            </a:r>
            <a:r>
              <a:rPr lang="hu-HU" sz="2000" dirty="0">
                <a:solidFill>
                  <a:srgbClr val="C00000"/>
                </a:solidFill>
              </a:rPr>
              <a:t>: </a:t>
            </a:r>
            <a:r>
              <a:rPr lang="hu-HU" sz="2000" dirty="0"/>
              <a:t>A konyhai szita segítségével </a:t>
            </a:r>
            <a:r>
              <a:rPr lang="hu-HU" sz="2000" dirty="0" err="1"/>
              <a:t>válasszátok</a:t>
            </a:r>
            <a:r>
              <a:rPr lang="hu-HU" sz="2000" dirty="0"/>
              <a:t> külön a mustármagot a keverék többi részétől, és tegyétek egy kis műanyag pohárba. A szitálást egy A4-es papírlap fölött végezzétek.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C00000"/>
                </a:solidFill>
              </a:rPr>
              <a:t>2. lépés</a:t>
            </a:r>
            <a:r>
              <a:rPr lang="hu-HU" sz="2000" dirty="0">
                <a:solidFill>
                  <a:srgbClr val="C00000"/>
                </a:solidFill>
              </a:rPr>
              <a:t>: </a:t>
            </a:r>
            <a:r>
              <a:rPr lang="hu-HU" sz="2000" dirty="0"/>
              <a:t>A papírtörölköző-darabba burkolt mágnes segítségével a papírlapról emeljétek ki a vasreszeléket a megmaradt keverékből, és tegyétek egy másik kis műanyag pohárba.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C00000"/>
                </a:solidFill>
              </a:rPr>
              <a:t>3. lépés</a:t>
            </a:r>
            <a:r>
              <a:rPr lang="hu-HU" sz="2000" dirty="0">
                <a:solidFill>
                  <a:srgbClr val="C00000"/>
                </a:solidFill>
              </a:rPr>
              <a:t>: </a:t>
            </a:r>
            <a:r>
              <a:rPr lang="hu-HU" sz="2000" dirty="0"/>
              <a:t>A megmaradt keveréket a papírlapról szórjátok egy kémcsőbe, kb. 1/3 részig </a:t>
            </a:r>
            <a:r>
              <a:rPr lang="hu-HU" sz="2000" dirty="0" err="1"/>
              <a:t>töltsetek</a:t>
            </a:r>
            <a:r>
              <a:rPr lang="hu-HU" sz="2000" dirty="0"/>
              <a:t> hozzá vizet, dugaszoljátok be és erősen rázzátok össze. Rövid ülepítés után a réz-szulfátos oldatot </a:t>
            </a:r>
            <a:r>
              <a:rPr lang="hu-HU" sz="2000" dirty="0" err="1"/>
              <a:t>öntsétek</a:t>
            </a:r>
            <a:r>
              <a:rPr lang="hu-HU" sz="2000" dirty="0"/>
              <a:t> a gyűjtőedénybe, és ismételjétek meg ezt a műveletet még egyszer.”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B9A30DB0-F71B-4115-9A43-A5BC37A7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68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1" y="37375"/>
            <a:ext cx="9034668" cy="847207"/>
          </a:xfrm>
        </p:spPr>
        <p:txBody>
          <a:bodyPr/>
          <a:lstStyle/>
          <a:p>
            <a:pPr algn="ctr"/>
            <a:r>
              <a:rPr lang="hu-HU" dirty="0"/>
              <a:t>II.2.4. Blokkdiagram a megoldás segítéséhez az </a:t>
            </a:r>
            <a:br>
              <a:rPr lang="hu-HU" dirty="0"/>
            </a:br>
            <a:r>
              <a:rPr lang="hu-HU" dirty="0">
                <a:solidFill>
                  <a:srgbClr val="C00000"/>
                </a:solidFill>
              </a:rPr>
              <a:t>1. és a 2. típusú </a:t>
            </a:r>
            <a:r>
              <a:rPr lang="hu-HU" dirty="0"/>
              <a:t>feladatlapokon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B9A30DB0-F71B-4115-9A43-A5BC37A7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13</a:t>
            </a:fld>
            <a:endParaRPr lang="en-US"/>
          </a:p>
        </p:txBody>
      </p:sp>
      <p:pic>
        <p:nvPicPr>
          <p:cNvPr id="5" name="Tartalom helye 4" descr="H:\C\2 Luca\Luca 2016 MTA projekt\Feladatlapok\5 Elválasztás\alapanyag\képek\blokkdiagram 5.jpg">
            <a:extLst>
              <a:ext uri="{FF2B5EF4-FFF2-40B4-BE49-F238E27FC236}">
                <a16:creationId xmlns:a16="http://schemas.microsoft.com/office/drawing/2014/main" xmlns="" id="{EF9B9C73-D745-4583-A8AF-5C7DDDA3B17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57" y="964095"/>
            <a:ext cx="5257800" cy="4179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58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1" y="193881"/>
            <a:ext cx="8639382" cy="859665"/>
          </a:xfrm>
        </p:spPr>
        <p:txBody>
          <a:bodyPr/>
          <a:lstStyle/>
          <a:p>
            <a:pPr algn="ctr"/>
            <a:r>
              <a:rPr lang="hu-HU" dirty="0"/>
              <a:t>II.2.5. Elméleti kísérlettervezés </a:t>
            </a:r>
            <a:br>
              <a:rPr lang="hu-HU" dirty="0"/>
            </a:br>
            <a:r>
              <a:rPr lang="hu-HU" dirty="0"/>
              <a:t>(csak a </a:t>
            </a:r>
            <a:r>
              <a:rPr lang="hu-HU" dirty="0">
                <a:solidFill>
                  <a:srgbClr val="C00000"/>
                </a:solidFill>
              </a:rPr>
              <a:t>2. típusú </a:t>
            </a:r>
            <a:r>
              <a:rPr lang="hu-HU" dirty="0"/>
              <a:t>feladatlapon!)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B9A30DB0-F71B-4115-9A43-A5BC37A7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14</a:t>
            </a:fld>
            <a:endParaRPr lang="en-US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638F2E47-875C-483C-8254-9C9BA468A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84" y="1369022"/>
            <a:ext cx="7705725" cy="3335868"/>
          </a:xfrm>
        </p:spPr>
        <p:txBody>
          <a:bodyPr/>
          <a:lstStyle/>
          <a:p>
            <a:r>
              <a:rPr lang="hu-HU" sz="2000" b="1" dirty="0">
                <a:solidFill>
                  <a:srgbClr val="C00000"/>
                </a:solidFill>
              </a:rPr>
              <a:t>Gondolkodtató házi feladatok:</a:t>
            </a:r>
            <a:endParaRPr lang="hu-HU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000" b="1" dirty="0"/>
              <a:t>1. </a:t>
            </a:r>
            <a:r>
              <a:rPr lang="hu-HU" sz="2000" dirty="0"/>
              <a:t>A </a:t>
            </a:r>
            <a:r>
              <a:rPr lang="hu-HU" sz="2000" dirty="0" err="1"/>
              <a:t>Vegeta</a:t>
            </a:r>
            <a:r>
              <a:rPr lang="hu-HU" sz="2000" dirty="0"/>
              <a:t> ételízesítő főbb összetevői a következők: szárított zöldség, konyhasó, vízben oldódó ízfokozó vegyület, színező anyag. Gondold végig és írd le a saját füzetedbe, hogy a megismert módszerek közül melyek segítségével lehetne a keveréket minél jobban a komponenseire bontani.</a:t>
            </a:r>
          </a:p>
          <a:p>
            <a:pPr marL="0" indent="0">
              <a:buNone/>
            </a:pPr>
            <a:r>
              <a:rPr lang="hu-HU" sz="2000" b="1" dirty="0"/>
              <a:t>2. </a:t>
            </a:r>
            <a:r>
              <a:rPr lang="hu-HU" sz="2000" dirty="0"/>
              <a:t>A húsleveskockában az </a:t>
            </a:r>
            <a:r>
              <a:rPr lang="hu-HU" sz="2000" dirty="0" err="1"/>
              <a:t>előzőek</a:t>
            </a:r>
            <a:r>
              <a:rPr lang="hu-HU" sz="2000" dirty="0"/>
              <a:t> mellett, többek között még a húskivonatból és növényekből származó zsiradék is van. Milyen további elválasztási művelet kellene ennek az elkülönítéséhez? Gondolj az oldódással kapcsolatos korábbi kísérleteidre is. Írd le a tervedet a saját füzetedbe.</a:t>
            </a:r>
          </a:p>
        </p:txBody>
      </p:sp>
    </p:spTree>
    <p:extLst>
      <p:ext uri="{BB962C8B-B14F-4D97-AF65-F5344CB8AC3E}">
        <p14:creationId xmlns:p14="http://schemas.microsoft.com/office/powerpoint/2010/main" val="2503041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406" y="174003"/>
            <a:ext cx="7344499" cy="1048509"/>
          </a:xfrm>
        </p:spPr>
        <p:txBody>
          <a:bodyPr/>
          <a:lstStyle/>
          <a:p>
            <a:pPr algn="ctr"/>
            <a:r>
              <a:rPr lang="hu-HU" dirty="0"/>
              <a:t>II.2.6. Kísérlettervezés a gyakorlatban </a:t>
            </a:r>
            <a:br>
              <a:rPr lang="hu-HU" dirty="0"/>
            </a:br>
            <a:r>
              <a:rPr lang="hu-HU" dirty="0"/>
              <a:t>(csak a </a:t>
            </a:r>
            <a:r>
              <a:rPr lang="hu-HU" dirty="0">
                <a:solidFill>
                  <a:srgbClr val="C00000"/>
                </a:solidFill>
              </a:rPr>
              <a:t>3. típusú </a:t>
            </a:r>
            <a:r>
              <a:rPr lang="hu-HU" dirty="0"/>
              <a:t>feladatlapon!)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B9A30DB0-F71B-4115-9A43-A5BC37A7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15</a:t>
            </a:fld>
            <a:endParaRPr lang="en-US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638F2E47-875C-483C-8254-9C9BA468A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06" y="1222512"/>
            <a:ext cx="7424011" cy="3357058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/>
              <a:t>„Beszéljétek meg, hogy az eltérő fizikai tulajdonságaik alapján, milyen szétválasztási műveleteket és milyen sorrendben elvégezve tudnátok kinyerni az összetevőket ebből a keverékből. </a:t>
            </a:r>
          </a:p>
          <a:p>
            <a:pPr marL="0" indent="0">
              <a:buNone/>
            </a:pPr>
            <a:r>
              <a:rPr lang="hu-HU" sz="2000" dirty="0"/>
              <a:t>Ezeket a lépéseket – egy kivételével – az előző kísérletekben már megismertétek.</a:t>
            </a:r>
          </a:p>
          <a:p>
            <a:pPr marL="0" indent="0">
              <a:buNone/>
            </a:pPr>
            <a:r>
              <a:rPr lang="hu-HU" sz="2000" dirty="0">
                <a:solidFill>
                  <a:srgbClr val="C00000"/>
                </a:solidFill>
              </a:rPr>
              <a:t>Használjátok a tálcátokon lévő eszközöket és anyagokat. </a:t>
            </a:r>
            <a:r>
              <a:rPr lang="hu-HU" sz="2000" dirty="0"/>
              <a:t>Kell egy olyan elválasztási lépés is, amelyik az előzőekben nem szerepelt, de ezt a rendelkezésre álló eszközök ismeretében könnyen kitalálhatjátok.”</a:t>
            </a:r>
          </a:p>
          <a:p>
            <a:pPr marL="0" indent="0">
              <a:buNone/>
            </a:pPr>
            <a:r>
              <a:rPr lang="hu-HU" sz="2000" b="1" dirty="0"/>
              <a:t>(Megjegyzés: </a:t>
            </a:r>
            <a:r>
              <a:rPr lang="hu-HU" sz="2000" b="1" dirty="0">
                <a:solidFill>
                  <a:srgbClr val="C00000"/>
                </a:solidFill>
              </a:rPr>
              <a:t>A tervet a tanár jóváhagyása után végre is hajtják a csoportmunkában dolgozó tanulók.</a:t>
            </a:r>
            <a:r>
              <a:rPr lang="hu-HU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9603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1" y="37375"/>
            <a:ext cx="9034668" cy="847207"/>
          </a:xfrm>
        </p:spPr>
        <p:txBody>
          <a:bodyPr/>
          <a:lstStyle/>
          <a:p>
            <a:pPr algn="ctr"/>
            <a:r>
              <a:rPr lang="hu-HU" dirty="0"/>
              <a:t>II.2.4. Blokkdiagram a megoldás segítéséhez az </a:t>
            </a:r>
            <a:br>
              <a:rPr lang="hu-HU" dirty="0"/>
            </a:br>
            <a:r>
              <a:rPr lang="hu-HU" dirty="0">
                <a:solidFill>
                  <a:srgbClr val="C00000"/>
                </a:solidFill>
              </a:rPr>
              <a:t>3. típusú </a:t>
            </a:r>
            <a:r>
              <a:rPr lang="hu-HU" dirty="0"/>
              <a:t>feladatlapon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B9A30DB0-F71B-4115-9A43-A5BC37A7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16</a:t>
            </a:fld>
            <a:endParaRPr lang="en-US"/>
          </a:p>
        </p:txBody>
      </p:sp>
      <p:pic>
        <p:nvPicPr>
          <p:cNvPr id="6" name="Tartalom helye 5" descr="H:\C\8 Luca\blokkdiagram 2.jpg">
            <a:extLst>
              <a:ext uri="{FF2B5EF4-FFF2-40B4-BE49-F238E27FC236}">
                <a16:creationId xmlns:a16="http://schemas.microsoft.com/office/drawing/2014/main" xmlns="" id="{FE7A9F0F-0BD9-4B8B-BCAD-45F05F7DA13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65" y="992082"/>
            <a:ext cx="4179406" cy="4151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108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III. MTA-ELTE Kutatásalapú Kémiatanítás Kutatócsoport, </a:t>
            </a:r>
            <a:r>
              <a:rPr lang="hu-HU" dirty="0">
                <a:solidFill>
                  <a:srgbClr val="C00000"/>
                </a:solidFill>
              </a:rPr>
              <a:t>2017/2018. </a:t>
            </a:r>
            <a:r>
              <a:rPr lang="hu-HU" dirty="0"/>
              <a:t>tanév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/>
              <a:t>„Megvalósítható kutatásalapú kémiatanítás”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06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11790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682071" y="417126"/>
            <a:ext cx="3600873" cy="199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4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magyarázat a kísérletek </a:t>
            </a:r>
            <a:r>
              <a:rPr lang="hu-HU" sz="1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kísérlettervezés gyakorlatban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83076" y="2486731"/>
            <a:ext cx="1602380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84509" y="3541891"/>
            <a:ext cx="1494367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Adatgyűjtés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57780" y="3484637"/>
            <a:ext cx="724705" cy="56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5121224" y="3400057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5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</a:t>
            </a:r>
            <a:endParaRPr lang="en-GB" sz="1500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74787" y="2483342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74787" y="3366497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991060" y="3493471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7991061" y="2594182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5131363" y="2492747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kísérletek („kontroll”)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59359" y="2594183"/>
            <a:ext cx="710815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601816" y="1259640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1465799" y="3221581"/>
            <a:ext cx="7233" cy="3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2278876" y="2871325"/>
            <a:ext cx="295911" cy="94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104"/>
          <p:cNvCxnSpPr>
            <a:cxnSpLocks/>
            <a:stCxn id="9" idx="3"/>
          </p:cNvCxnSpPr>
          <p:nvPr/>
        </p:nvCxnSpPr>
        <p:spPr>
          <a:xfrm>
            <a:off x="2278876" y="3812324"/>
            <a:ext cx="312445" cy="189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B4E654DE-8874-4BA2-BF77-1EE445B3E77F}"/>
              </a:ext>
            </a:extLst>
          </p:cNvPr>
          <p:cNvSpPr txBox="1"/>
          <p:nvPr/>
        </p:nvSpPr>
        <p:spPr>
          <a:xfrm>
            <a:off x="-69573" y="-18127"/>
            <a:ext cx="94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1B5C93"/>
                </a:solidFill>
                <a:latin typeface="+mj-lt"/>
              </a:rPr>
              <a:t>III.1.A </a:t>
            </a:r>
            <a:r>
              <a:rPr lang="hu-HU" sz="2800" b="1" dirty="0">
                <a:solidFill>
                  <a:srgbClr val="C00000"/>
                </a:solidFill>
                <a:latin typeface="+mj-lt"/>
              </a:rPr>
              <a:t>2017/2018. </a:t>
            </a:r>
            <a:r>
              <a:rPr lang="hu-HU" sz="2800" b="1" dirty="0">
                <a:solidFill>
                  <a:srgbClr val="1B5C93"/>
                </a:solidFill>
                <a:latin typeface="+mj-lt"/>
              </a:rPr>
              <a:t>tanévben alkalmazott kutatási modell</a:t>
            </a:r>
          </a:p>
        </p:txBody>
      </p: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xmlns="" id="{56213ED2-26F7-4F8A-8961-FB7D80ADB199}"/>
              </a:ext>
            </a:extLst>
          </p:cNvPr>
          <p:cNvSpPr/>
          <p:nvPr/>
        </p:nvSpPr>
        <p:spPr>
          <a:xfrm>
            <a:off x="2561948" y="424062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:a16="http://schemas.microsoft.com/office/drawing/2014/main" xmlns="" id="{61B7222E-3AE2-488A-B4FB-333685A4CAC1}"/>
              </a:ext>
            </a:extLst>
          </p:cNvPr>
          <p:cNvSpPr/>
          <p:nvPr/>
        </p:nvSpPr>
        <p:spPr>
          <a:xfrm>
            <a:off x="4157780" y="4361340"/>
            <a:ext cx="724705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xmlns="" id="{E1D9C432-2041-4105-924F-DFAB4A31A7FC}"/>
              </a:ext>
            </a:extLst>
          </p:cNvPr>
          <p:cNvSpPr/>
          <p:nvPr/>
        </p:nvSpPr>
        <p:spPr>
          <a:xfrm>
            <a:off x="5121225" y="426240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kísérlettervezés gyakorlatban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xmlns="" id="{A48ABCB3-3FAC-4A33-BD4B-04520C49E1A2}"/>
              </a:ext>
            </a:extLst>
          </p:cNvPr>
          <p:cNvSpPr/>
          <p:nvPr/>
        </p:nvSpPr>
        <p:spPr>
          <a:xfrm>
            <a:off x="7991061" y="4358519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xmlns="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8876" y="3812324"/>
            <a:ext cx="283072" cy="81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:a16="http://schemas.microsoft.com/office/drawing/2014/main" xmlns="" id="{4A74B266-D0DB-4086-82C8-B13DD0891433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3898166" y="2861460"/>
            <a:ext cx="261193" cy="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:a16="http://schemas.microsoft.com/office/drawing/2014/main" xmlns="" id="{DD8DBE16-F069-4C42-823F-E80392DEEB7A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3861869" y="3767169"/>
            <a:ext cx="295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:a16="http://schemas.microsoft.com/office/drawing/2014/main" xmlns="" id="{F01403D4-9FDB-4881-9277-362C30DC6C31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>
            <a:off x="3898169" y="4624973"/>
            <a:ext cx="25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:a16="http://schemas.microsoft.com/office/drawing/2014/main" xmlns="" id="{9C891651-44C1-4126-8819-FAF3F08E0F01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4870174" y="2861460"/>
            <a:ext cx="26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:a16="http://schemas.microsoft.com/office/drawing/2014/main" xmlns="" id="{A6CF4223-F4DD-4366-B813-E562C800C06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4882485" y="3767168"/>
            <a:ext cx="238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:a16="http://schemas.microsoft.com/office/drawing/2014/main" xmlns="" id="{92BDEACB-CEB5-4214-ACAB-8724881C36F1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4882485" y="4624973"/>
            <a:ext cx="238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xmlns="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459" y="2861459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xmlns="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7752320" y="3761781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xmlns="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2320" y="4622152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xmlns="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2320" y="46249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:a16="http://schemas.microsoft.com/office/drawing/2014/main" xmlns="" id="{564BEDB7-FD86-4E9F-B756-2360393B08B7}"/>
              </a:ext>
            </a:extLst>
          </p:cNvPr>
          <p:cNvCxnSpPr/>
          <p:nvPr/>
        </p:nvCxnSpPr>
        <p:spPr>
          <a:xfrm flipV="1">
            <a:off x="5019261" y="2019325"/>
            <a:ext cx="0" cy="242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:a16="http://schemas.microsoft.com/office/drawing/2014/main" xmlns="" id="{9A5AD5E5-7CD0-41EB-AD4E-751AC5769C25}"/>
              </a:ext>
            </a:extLst>
          </p:cNvPr>
          <p:cNvCxnSpPr/>
          <p:nvPr/>
        </p:nvCxnSpPr>
        <p:spPr>
          <a:xfrm rot="5400000" flipH="1" flipV="1">
            <a:off x="4103746" y="2828346"/>
            <a:ext cx="1608458" cy="123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:a16="http://schemas.microsoft.com/office/drawing/2014/main" xmlns="" id="{319230F9-61FA-41C2-839D-66D0844A8067}"/>
              </a:ext>
            </a:extLst>
          </p:cNvPr>
          <p:cNvCxnSpPr/>
          <p:nvPr/>
        </p:nvCxnSpPr>
        <p:spPr>
          <a:xfrm flipH="1">
            <a:off x="4882485" y="3638731"/>
            <a:ext cx="38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:a16="http://schemas.microsoft.com/office/drawing/2014/main" xmlns="" id="{6C894C3E-6370-4970-994A-E26C0AC7BBFE}"/>
              </a:ext>
            </a:extLst>
          </p:cNvPr>
          <p:cNvCxnSpPr/>
          <p:nvPr/>
        </p:nvCxnSpPr>
        <p:spPr>
          <a:xfrm flipH="1">
            <a:off x="4870174" y="4442791"/>
            <a:ext cx="14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:a16="http://schemas.microsoft.com/office/drawing/2014/main" xmlns="" id="{257211E9-1804-40CC-8DEB-CC046D55063C}"/>
              </a:ext>
            </a:extLst>
          </p:cNvPr>
          <p:cNvCxnSpPr/>
          <p:nvPr/>
        </p:nvCxnSpPr>
        <p:spPr>
          <a:xfrm flipV="1">
            <a:off x="4810540" y="2019325"/>
            <a:ext cx="0" cy="56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xmlns="" id="{A35141B0-C6E9-44A3-B936-D19634346F49}"/>
              </a:ext>
            </a:extLst>
          </p:cNvPr>
          <p:cNvCxnSpPr/>
          <p:nvPr/>
        </p:nvCxnSpPr>
        <p:spPr>
          <a:xfrm flipV="1">
            <a:off x="8975034" y="1977903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xmlns="" id="{8EB70383-F9BD-41F1-9EFE-944FBE486510}"/>
              </a:ext>
            </a:extLst>
          </p:cNvPr>
          <p:cNvCxnSpPr/>
          <p:nvPr/>
        </p:nvCxnSpPr>
        <p:spPr>
          <a:xfrm flipV="1">
            <a:off x="8855765" y="1987760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xmlns="" id="{C7C45463-DC2B-44C4-93A0-CA20F8071CFA}"/>
              </a:ext>
            </a:extLst>
          </p:cNvPr>
          <p:cNvCxnSpPr/>
          <p:nvPr/>
        </p:nvCxnSpPr>
        <p:spPr>
          <a:xfrm flipV="1">
            <a:off x="8756374" y="1987760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xmlns="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2855443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xmlns="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8686799" y="3761781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xmlns="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8686802" y="4622152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361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3049"/>
            <a:ext cx="9144000" cy="549945"/>
          </a:xfrm>
        </p:spPr>
        <p:txBody>
          <a:bodyPr/>
          <a:lstStyle/>
          <a:p>
            <a:pPr algn="ctr"/>
            <a:r>
              <a:rPr lang="hu-HU" dirty="0"/>
              <a:t>III.2.1. </a:t>
            </a:r>
            <a:r>
              <a:rPr lang="hu-HU" dirty="0" err="1"/>
              <a:t>Jamie</a:t>
            </a:r>
            <a:r>
              <a:rPr lang="hu-HU" dirty="0"/>
              <a:t> Oliver tökéletes salátaöntete - 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3989700-A089-45A5-ACEE-F3EC8F55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117" y="724886"/>
            <a:ext cx="8250100" cy="3837175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/>
              <a:t>„</a:t>
            </a:r>
            <a:r>
              <a:rPr lang="hu-HU" sz="2000" dirty="0" err="1"/>
              <a:t>Jamie</a:t>
            </a:r>
            <a:r>
              <a:rPr lang="hu-HU" sz="2000" dirty="0"/>
              <a:t> Oliver, a híres angol mesterszakács sokféle salátaöntetet készít. Nagyon dicséri a szardellás változatot, amelyről magyar fordításban is megtekinthető az interneten egy videó.* Ehhez a recepthez </a:t>
            </a:r>
            <a:r>
              <a:rPr lang="hu-HU" sz="2000" dirty="0" err="1"/>
              <a:t>Jamie</a:t>
            </a:r>
            <a:r>
              <a:rPr lang="hu-HU" sz="2000" dirty="0"/>
              <a:t> két evőkanál borecetet használ. </a:t>
            </a:r>
          </a:p>
          <a:p>
            <a:pPr marL="0" indent="0">
              <a:buNone/>
            </a:pPr>
            <a:r>
              <a:rPr lang="hu-HU" sz="2000" dirty="0"/>
              <a:t>Az ételecetek jellegzetes ízüket változatos alapanyagaiknak köszönhetik. (Van pl. málnaecet is!) Az erjesztéssel készült ételecetek vizes oldatban 3-15% ecetsavat tartalmaznak. Ha épp nincs olyan ecet otthon, amilyenre szükség lenne, akkor </a:t>
            </a:r>
            <a:r>
              <a:rPr lang="hu-HU" sz="2000" dirty="0">
                <a:solidFill>
                  <a:srgbClr val="C00000"/>
                </a:solidFill>
              </a:rPr>
              <a:t>helyettesíthetjük más töménységűvel, ám abból nyilván más mennyiség kell</a:t>
            </a:r>
            <a:r>
              <a:rPr lang="hu-HU" sz="2000" dirty="0"/>
              <a:t>. </a:t>
            </a:r>
          </a:p>
          <a:p>
            <a:pPr marL="0" indent="0">
              <a:buNone/>
            </a:pPr>
            <a:r>
              <a:rPr lang="hu-HU" sz="2000" dirty="0"/>
              <a:t>De vajon </a:t>
            </a:r>
            <a:r>
              <a:rPr lang="hu-HU" sz="2000" dirty="0">
                <a:solidFill>
                  <a:srgbClr val="C00000"/>
                </a:solidFill>
              </a:rPr>
              <a:t>hogyan mérik meg, hogy mennyi ecetsavat tartalmaz egy ételecet</a:t>
            </a:r>
            <a:r>
              <a:rPr lang="hu-HU" sz="2000" dirty="0"/>
              <a:t>? Erről szól ez a feladatlap.”</a:t>
            </a:r>
          </a:p>
          <a:p>
            <a:pPr marL="0" indent="0">
              <a:buNone/>
            </a:pPr>
            <a:r>
              <a:rPr lang="hu-HU" sz="2000" dirty="0"/>
              <a:t>* A videó elérhetősége: </a:t>
            </a:r>
            <a:r>
              <a:rPr lang="hu-HU" sz="2000" u="sng" dirty="0">
                <a:hlinkClick r:id="rId3"/>
              </a:rPr>
              <a:t>https://www.youtube.com/watch?v=gOakIi6aKEA</a:t>
            </a:r>
            <a:r>
              <a:rPr lang="hu-HU" sz="2000" dirty="0"/>
              <a:t> </a:t>
            </a:r>
          </a:p>
          <a:p>
            <a:pPr marL="0" indent="0">
              <a:buNone/>
            </a:pPr>
            <a:r>
              <a:rPr lang="hu-HU" sz="2000" dirty="0"/>
              <a:t>(utolsó letöltés: 2017. 07. 10.)”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B9A30DB0-F71B-4115-9A43-A5BC37A7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3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09" y="87073"/>
            <a:ext cx="8064499" cy="491918"/>
          </a:xfrm>
        </p:spPr>
        <p:txBody>
          <a:bodyPr/>
          <a:lstStyle/>
          <a:p>
            <a:pPr algn="ctr"/>
            <a:r>
              <a:rPr lang="hu-HU" dirty="0"/>
              <a:t>Tartalom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139" y="563099"/>
            <a:ext cx="7817573" cy="4306161"/>
          </a:xfrm>
        </p:spPr>
        <p:txBody>
          <a:bodyPr/>
          <a:lstStyle/>
          <a:p>
            <a:pPr marL="0" indent="0">
              <a:spcBef>
                <a:spcPts val="700"/>
              </a:spcBef>
              <a:buNone/>
            </a:pPr>
            <a:r>
              <a:rPr lang="hu-HU" sz="2000" dirty="0">
                <a:latin typeface="Calibri" panose="020F0502020204030204" pitchFamily="34" charset="0"/>
              </a:rPr>
              <a:t>I. </a:t>
            </a:r>
            <a:r>
              <a:rPr lang="hu-HU" sz="2000" dirty="0"/>
              <a:t>MTA-ELTE Kutatásalapú Kémiatanítás Kutatócsoport, m</a:t>
            </a:r>
            <a:r>
              <a:rPr lang="hu-HU" sz="2000" dirty="0">
                <a:latin typeface="Calibri" panose="020F0502020204030204" pitchFamily="34" charset="0"/>
              </a:rPr>
              <a:t>inta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tesztfeladatok </a:t>
            </a:r>
            <a:r>
              <a:rPr lang="hu-HU" sz="2000" dirty="0">
                <a:latin typeface="Calibri" panose="020F0502020204030204" pitchFamily="34" charset="0"/>
              </a:rPr>
              <a:t>a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kísérlettervezési</a:t>
            </a:r>
            <a:r>
              <a:rPr lang="hu-HU" sz="2000" dirty="0">
                <a:latin typeface="Calibri" panose="020F0502020204030204" pitchFamily="34" charset="0"/>
              </a:rPr>
              <a:t>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képesség</a:t>
            </a:r>
            <a:r>
              <a:rPr lang="hu-HU" sz="2000" dirty="0">
                <a:latin typeface="Calibri" panose="020F0502020204030204" pitchFamily="34" charset="0"/>
              </a:rPr>
              <a:t> vizsgálatára</a:t>
            </a:r>
          </a:p>
          <a:p>
            <a:pPr marL="342900" lvl="1" indent="0">
              <a:spcBef>
                <a:spcPts val="700"/>
              </a:spcBef>
              <a:buNone/>
            </a:pPr>
            <a:r>
              <a:rPr lang="hu-HU" sz="2000" dirty="0"/>
              <a:t>1. Előteszt: kísérlettervező mintafeladat</a:t>
            </a:r>
          </a:p>
          <a:p>
            <a:pPr marL="342900" lvl="1" indent="0">
              <a:spcBef>
                <a:spcPts val="700"/>
              </a:spcBef>
              <a:buNone/>
            </a:pPr>
            <a:r>
              <a:rPr lang="hu-HU" sz="2000" dirty="0">
                <a:latin typeface="Calibri" panose="020F0502020204030204" pitchFamily="34" charset="0"/>
              </a:rPr>
              <a:t>2. </a:t>
            </a:r>
            <a:r>
              <a:rPr lang="hu-HU" sz="2000" dirty="0"/>
              <a:t>Előteszt: mintafeladat megoldása és pontozása</a:t>
            </a:r>
            <a:endParaRPr lang="hu-HU" sz="2000" dirty="0">
              <a:latin typeface="Calibri" panose="020F0502020204030204" pitchFamily="34" charset="0"/>
            </a:endParaRPr>
          </a:p>
          <a:p>
            <a:pPr marL="342900" lvl="1" indent="0">
              <a:spcBef>
                <a:spcPts val="700"/>
              </a:spcBef>
              <a:buNone/>
            </a:pPr>
            <a:r>
              <a:rPr lang="hu-HU" sz="2000" dirty="0"/>
              <a:t>3. Utóteszt 1.: kísérlettervező mintafeladat</a:t>
            </a:r>
          </a:p>
          <a:p>
            <a:pPr marL="342900" lvl="1" indent="0">
              <a:spcBef>
                <a:spcPts val="700"/>
              </a:spcBef>
              <a:buNone/>
            </a:pPr>
            <a:r>
              <a:rPr lang="hu-HU" sz="2000" dirty="0">
                <a:latin typeface="Calibri" panose="020F0502020204030204" pitchFamily="34" charset="0"/>
              </a:rPr>
              <a:t>4. Utó</a:t>
            </a:r>
            <a:r>
              <a:rPr lang="hu-HU" sz="2000" dirty="0"/>
              <a:t>teszt 1.: mintafeladat megoldása és pontozása</a:t>
            </a:r>
            <a:endParaRPr lang="hu-HU" sz="2000" dirty="0">
              <a:latin typeface="Calibri" panose="020F0502020204030204" pitchFamily="34" charset="0"/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hu-HU" sz="2000" dirty="0">
                <a:latin typeface="Calibri" panose="020F0502020204030204" pitchFamily="34" charset="0"/>
              </a:rPr>
              <a:t>II. </a:t>
            </a:r>
            <a:r>
              <a:rPr lang="hu-HU" sz="2000" dirty="0"/>
              <a:t>MTA-ELTE Kutatásalapú Kémiatanítás Kutatócsoport,</a:t>
            </a:r>
            <a:r>
              <a:rPr lang="hu-HU" sz="2000" dirty="0">
                <a:latin typeface="Calibri" panose="020F0502020204030204" pitchFamily="34" charset="0"/>
              </a:rPr>
              <a:t>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2016/2017. tanév</a:t>
            </a:r>
          </a:p>
          <a:p>
            <a:pPr marL="1143000" lvl="2" indent="-457200">
              <a:spcBef>
                <a:spcPts val="700"/>
              </a:spcBef>
              <a:buFont typeface="+mj-lt"/>
              <a:buAutoNum type="arabicPeriod"/>
            </a:pPr>
            <a:r>
              <a:rPr lang="hu-HU" sz="2000" dirty="0"/>
              <a:t>A 2016/2017. tanévben alkalmazott kutatási modell</a:t>
            </a:r>
          </a:p>
          <a:p>
            <a:pPr marL="1143000" lvl="2" indent="-457200">
              <a:spcBef>
                <a:spcPts val="700"/>
              </a:spcBef>
              <a:buFont typeface="+mj-lt"/>
              <a:buAutoNum type="arabicPeriod"/>
            </a:pPr>
            <a:r>
              <a:rPr lang="hu-HU" sz="2000" dirty="0">
                <a:latin typeface="Calibri" panose="020F0502020204030204" pitchFamily="34" charset="0"/>
              </a:rPr>
              <a:t>Minta feladatlap: </a:t>
            </a:r>
            <a:r>
              <a:rPr lang="hu-HU" sz="2000" i="1" dirty="0">
                <a:latin typeface="Calibri" panose="020F0502020204030204" pitchFamily="34" charset="0"/>
              </a:rPr>
              <a:t>Segítsünk Hamupipőkének!</a:t>
            </a:r>
          </a:p>
          <a:p>
            <a:pPr marL="0" lvl="2"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hu-HU" sz="2000" dirty="0">
                <a:latin typeface="Calibri" panose="020F0502020204030204" pitchFamily="34" charset="0"/>
              </a:rPr>
              <a:t>III. </a:t>
            </a:r>
            <a:r>
              <a:rPr lang="hu-HU" sz="2000" dirty="0"/>
              <a:t>MTA-ELTE Kutatásalapú Kémiatanítás Kutatócsoport,</a:t>
            </a:r>
            <a:r>
              <a:rPr lang="hu-HU" sz="2000" dirty="0">
                <a:latin typeface="Calibri" panose="020F0502020204030204" pitchFamily="34" charset="0"/>
              </a:rPr>
              <a:t> </a:t>
            </a:r>
            <a:r>
              <a:rPr lang="hu-HU" sz="2000" dirty="0">
                <a:solidFill>
                  <a:srgbClr val="C00000"/>
                </a:solidFill>
                <a:latin typeface="Calibri" panose="020F0502020204030204" pitchFamily="34" charset="0"/>
              </a:rPr>
              <a:t>2017/2018. tanév</a:t>
            </a:r>
          </a:p>
          <a:p>
            <a:pPr marL="1143000" lvl="2" indent="-457200">
              <a:spcBef>
                <a:spcPts val="700"/>
              </a:spcBef>
              <a:buFont typeface="+mj-lt"/>
              <a:buAutoNum type="arabicPeriod"/>
            </a:pPr>
            <a:r>
              <a:rPr lang="hu-HU" sz="2000" dirty="0"/>
              <a:t>A 2017/2018. tanévben alkalmazott kutatási modell</a:t>
            </a:r>
            <a:endParaRPr lang="hu-HU" sz="2000" dirty="0">
              <a:latin typeface="Calibri" panose="020F0502020204030204" pitchFamily="34" charset="0"/>
            </a:endParaRPr>
          </a:p>
          <a:p>
            <a:pPr marL="1143000" lvl="2" indent="-457200">
              <a:spcBef>
                <a:spcPts val="700"/>
              </a:spcBef>
              <a:buFont typeface="+mj-lt"/>
              <a:buAutoNum type="arabicPeriod"/>
            </a:pPr>
            <a:r>
              <a:rPr lang="hu-HU" sz="2000" dirty="0">
                <a:latin typeface="Calibri" panose="020F0502020204030204" pitchFamily="34" charset="0"/>
              </a:rPr>
              <a:t>Minta feladatlap: </a:t>
            </a:r>
            <a:r>
              <a:rPr lang="hu-HU" sz="2000" i="1" dirty="0" err="1">
                <a:latin typeface="Calibri" panose="020F0502020204030204" pitchFamily="34" charset="0"/>
              </a:rPr>
              <a:t>Jamie</a:t>
            </a:r>
            <a:r>
              <a:rPr lang="hu-HU" sz="2000" i="1" dirty="0">
                <a:latin typeface="Calibri" panose="020F0502020204030204" pitchFamily="34" charset="0"/>
              </a:rPr>
              <a:t> Oliver tökéletes salátaöntete</a:t>
            </a:r>
            <a:endParaRPr lang="hu-HU" sz="20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22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591309"/>
          </a:xfrm>
        </p:spPr>
        <p:txBody>
          <a:bodyPr/>
          <a:lstStyle/>
          <a:p>
            <a:pPr algn="ctr"/>
            <a:r>
              <a:rPr lang="hu-HU" dirty="0"/>
              <a:t>III.2.2. A problémamegoldó feladat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3989700-A089-45A5-ACEE-F3EC8F55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430" y="1034724"/>
            <a:ext cx="7071657" cy="3308675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/>
              <a:t>Az alábbi feladat a </a:t>
            </a:r>
            <a:r>
              <a:rPr lang="hu-HU" sz="2000" b="1" dirty="0" err="1"/>
              <a:t>receptszerűen</a:t>
            </a:r>
            <a:r>
              <a:rPr lang="hu-HU" sz="2000" b="1" dirty="0"/>
              <a:t> leírt, a </a:t>
            </a:r>
            <a:r>
              <a:rPr lang="hu-HU" sz="2000" b="1" dirty="0">
                <a:solidFill>
                  <a:srgbClr val="C00000"/>
                </a:solidFill>
              </a:rPr>
              <a:t>szükséges előzetes tudást biztosító</a:t>
            </a:r>
            <a:r>
              <a:rPr lang="hu-HU" sz="2000" b="1" dirty="0"/>
              <a:t> egyszerű kísérletek elvégzése után következik </a:t>
            </a:r>
            <a:r>
              <a:rPr lang="hu-HU" sz="2000" b="1" dirty="0">
                <a:solidFill>
                  <a:srgbClr val="C00000"/>
                </a:solidFill>
              </a:rPr>
              <a:t>mind a háromféle típusú </a:t>
            </a:r>
            <a:r>
              <a:rPr lang="hu-HU" sz="2000" b="1" dirty="0"/>
              <a:t>feladatlapon:</a:t>
            </a:r>
          </a:p>
          <a:p>
            <a:pPr marL="0" indent="0">
              <a:buNone/>
            </a:pPr>
            <a:endParaRPr lang="hu-HU" sz="2000" b="1" dirty="0"/>
          </a:p>
          <a:p>
            <a:pPr marL="0" indent="0">
              <a:buNone/>
            </a:pPr>
            <a:r>
              <a:rPr lang="hu-HU" sz="2000" dirty="0"/>
              <a:t>»Az „A” és a „B” jelű pohárban is ecetoldat van. Ezek úgy készültek, hogy mindkét pohárba azonos térfogatú vizet öntöttünk, majd az egyikbe 1 csepp, a másikba 2 csepp 6%-os fehérborecetet cseppentettünk. </a:t>
            </a:r>
          </a:p>
          <a:p>
            <a:pPr marL="0" indent="0">
              <a:buNone/>
            </a:pPr>
            <a:r>
              <a:rPr lang="hu-HU" sz="2000" dirty="0"/>
              <a:t>Határozzátok meg,</a:t>
            </a:r>
            <a:r>
              <a:rPr lang="hu-HU" sz="2000" b="1" dirty="0"/>
              <a:t> </a:t>
            </a:r>
            <a:r>
              <a:rPr lang="hu-HU" sz="2000" b="1" dirty="0">
                <a:solidFill>
                  <a:srgbClr val="C00000"/>
                </a:solidFill>
              </a:rPr>
              <a:t>melyik pohárban van 2 csepp ecet</a:t>
            </a:r>
            <a:r>
              <a:rPr lang="hu-HU" sz="2000" dirty="0"/>
              <a:t>!«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B9A30DB0-F71B-4115-9A43-A5BC37A7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54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39" y="185458"/>
            <a:ext cx="8064499" cy="937663"/>
          </a:xfrm>
        </p:spPr>
        <p:txBody>
          <a:bodyPr/>
          <a:lstStyle/>
          <a:p>
            <a:pPr algn="ctr"/>
            <a:r>
              <a:rPr lang="hu-HU" dirty="0"/>
              <a:t>II.2.3. Receptszerű instrukciók az </a:t>
            </a:r>
            <a:r>
              <a:rPr lang="hu-HU" dirty="0">
                <a:solidFill>
                  <a:srgbClr val="C00000"/>
                </a:solidFill>
              </a:rPr>
              <a:t>1. és a 2. típusú </a:t>
            </a:r>
            <a:r>
              <a:rPr lang="hu-HU" dirty="0"/>
              <a:t>feladatlapokon a feladat megoldásához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3989700-A089-45A5-ACEE-F3EC8F55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570" y="1556921"/>
            <a:ext cx="7643813" cy="2627453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/>
              <a:t>„</a:t>
            </a:r>
            <a:r>
              <a:rPr lang="hu-HU" sz="2000" dirty="0"/>
              <a:t>Adjatok </a:t>
            </a:r>
            <a:r>
              <a:rPr lang="hu-HU" sz="2000" dirty="0">
                <a:solidFill>
                  <a:srgbClr val="C00000"/>
                </a:solidFill>
              </a:rPr>
              <a:t>mindkét </a:t>
            </a:r>
            <a:r>
              <a:rPr lang="hu-HU" sz="2000" dirty="0"/>
              <a:t>pohár tartalmához 1-1 csepp fenolftaleint. </a:t>
            </a:r>
          </a:p>
          <a:p>
            <a:pPr marL="0" indent="0">
              <a:buNone/>
            </a:pPr>
            <a:r>
              <a:rPr lang="hu-HU" sz="2000" dirty="0"/>
              <a:t>Csöpögtessetek az „A” jelű pohárba a nátrium-hidroxid-oldatból úgy, hogy számoljátok, hány cseppet adtok hozzá addig, amíg maradandó színt tapasztaltok. </a:t>
            </a:r>
          </a:p>
          <a:p>
            <a:pPr marL="0" indent="0">
              <a:buNone/>
            </a:pPr>
            <a:r>
              <a:rPr lang="hu-HU" sz="2000" dirty="0"/>
              <a:t>Minden csepp nátrium-hidroxid-oldat hozzáadása után keverjétek meg az oldatot. </a:t>
            </a:r>
          </a:p>
          <a:p>
            <a:pPr marL="0" indent="0">
              <a:buNone/>
            </a:pPr>
            <a:r>
              <a:rPr lang="hu-HU" sz="2000" dirty="0"/>
              <a:t>Utána tegyetek </a:t>
            </a:r>
            <a:r>
              <a:rPr lang="hu-HU" sz="2000" dirty="0">
                <a:solidFill>
                  <a:srgbClr val="C00000"/>
                </a:solidFill>
              </a:rPr>
              <a:t>ugyanígy</a:t>
            </a:r>
            <a:r>
              <a:rPr lang="hu-HU" sz="2000" dirty="0"/>
              <a:t> a „B” jelű pohárban található oldattal is.”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B9A30DB0-F71B-4115-9A43-A5BC37A7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16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1" y="37376"/>
            <a:ext cx="8639382" cy="531674"/>
          </a:xfrm>
        </p:spPr>
        <p:txBody>
          <a:bodyPr/>
          <a:lstStyle/>
          <a:p>
            <a:pPr algn="ctr"/>
            <a:r>
              <a:rPr lang="hu-HU" dirty="0"/>
              <a:t>III.2.5. A kísérlettervezés </a:t>
            </a:r>
            <a:r>
              <a:rPr lang="hu-HU" dirty="0">
                <a:solidFill>
                  <a:srgbClr val="C00000"/>
                </a:solidFill>
              </a:rPr>
              <a:t>UTÁN</a:t>
            </a:r>
            <a:r>
              <a:rPr lang="hu-HU" dirty="0"/>
              <a:t> (csak </a:t>
            </a:r>
            <a:r>
              <a:rPr lang="hu-HU" dirty="0">
                <a:solidFill>
                  <a:srgbClr val="C00000"/>
                </a:solidFill>
              </a:rPr>
              <a:t>2. típus</a:t>
            </a:r>
            <a:r>
              <a:rPr lang="hu-HU" dirty="0"/>
              <a:t>!)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B9A30DB0-F71B-4115-9A43-A5BC37A7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22</a:t>
            </a:fld>
            <a:endParaRPr lang="en-US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638F2E47-875C-483C-8254-9C9BA468A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457926"/>
            <a:ext cx="8726556" cy="43855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u-HU" sz="2000" dirty="0"/>
              <a:t>»A 4. kísérlet elvégzésekor </a:t>
            </a:r>
            <a:r>
              <a:rPr lang="hu-HU" sz="2000" b="1" dirty="0">
                <a:solidFill>
                  <a:srgbClr val="C00000"/>
                </a:solidFill>
              </a:rPr>
              <a:t>mindkét pohár esetében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b="1" dirty="0">
                <a:solidFill>
                  <a:srgbClr val="C00000"/>
                </a:solidFill>
              </a:rPr>
              <a:t>pontosan ugyanazt az eljárást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dirty="0"/>
              <a:t>kellett követnünk: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ugyanannyi fenolftaleint csöppentettünk mind a két oldatba, ugyanazzal a cseppentővel;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ugyanolyan töménységű nátrium-hidroxidot csöpögtettünk hozzájuk, ugyanazzal a cseppentővel;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ugyanúgy megkevertük az </a:t>
            </a:r>
            <a:r>
              <a:rPr lang="hu-HU" sz="2000" dirty="0" err="1"/>
              <a:t>oldatokat</a:t>
            </a:r>
            <a:r>
              <a:rPr lang="hu-HU" sz="2000" dirty="0"/>
              <a:t> minden lúgcsepp után;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ugyanolyan szín eléréséig csöpögtettük a nátrium-hidroxid-oldatot.</a:t>
            </a:r>
          </a:p>
          <a:p>
            <a:pPr>
              <a:spcBef>
                <a:spcPts val="0"/>
              </a:spcBef>
            </a:pPr>
            <a:r>
              <a:rPr lang="hu-HU" sz="2000" dirty="0"/>
              <a:t>A kísérlet megtervezéséhez az „</a:t>
            </a:r>
            <a:r>
              <a:rPr lang="hu-HU" sz="2000" b="1" dirty="0">
                <a:solidFill>
                  <a:srgbClr val="C00000"/>
                </a:solidFill>
              </a:rPr>
              <a:t>egyszerre csak egy tényezőt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b="1" dirty="0">
                <a:solidFill>
                  <a:srgbClr val="C00000"/>
                </a:solidFill>
              </a:rPr>
              <a:t>változtatunk</a:t>
            </a:r>
            <a:r>
              <a:rPr lang="hu-HU" sz="2000" dirty="0"/>
              <a:t>”</a:t>
            </a:r>
            <a:r>
              <a:rPr lang="hu-HU" sz="2000" b="1" dirty="0"/>
              <a:t> elvet</a:t>
            </a:r>
            <a:r>
              <a:rPr lang="hu-HU" sz="2000" dirty="0"/>
              <a:t> használtuk. Az „A” és a „B” jelű poharak esetében egyedül az ecetsavtartalom különbözött, minden más tényező azonos volt. Így csak az ecetsav mennyiségének különbözősége okozhatta azt, hogy a 2 csepp ecet esetében több csepp nátrium-hidroxid-oldat kellett az adott szín eléréséhez. Az </a:t>
            </a:r>
            <a:r>
              <a:rPr lang="hu-HU" sz="2000" b="1" dirty="0"/>
              <a:t>ecetsavtartalom</a:t>
            </a:r>
            <a:r>
              <a:rPr lang="hu-HU" sz="2000" dirty="0"/>
              <a:t> volt tehát az </a:t>
            </a:r>
            <a:r>
              <a:rPr lang="hu-HU" sz="2000" b="1" dirty="0"/>
              <a:t>egyetlen változó</a:t>
            </a:r>
            <a:r>
              <a:rPr lang="hu-HU" sz="2000" dirty="0"/>
              <a:t> </a:t>
            </a:r>
            <a:r>
              <a:rPr lang="hu-HU" sz="2000" b="1" dirty="0"/>
              <a:t>tényező</a:t>
            </a:r>
            <a:r>
              <a:rPr lang="hu-HU" sz="2000" dirty="0"/>
              <a:t>. Csak ettől </a:t>
            </a:r>
            <a:r>
              <a:rPr lang="hu-HU" sz="2000" b="1" dirty="0"/>
              <a:t>függött,</a:t>
            </a:r>
            <a:r>
              <a:rPr lang="hu-HU" sz="2000" dirty="0"/>
              <a:t> hogy </a:t>
            </a:r>
            <a:r>
              <a:rPr lang="hu-HU" sz="2000" b="1" dirty="0"/>
              <a:t>milyen térfogatú nátrium-hidroxid-oldatra</a:t>
            </a:r>
            <a:r>
              <a:rPr lang="hu-HU" sz="2000" dirty="0"/>
              <a:t> volt szükség, mert a </a:t>
            </a:r>
            <a:r>
              <a:rPr lang="hu-HU" sz="2000" b="1" dirty="0"/>
              <a:t>többi tényező állandó</a:t>
            </a:r>
            <a:r>
              <a:rPr lang="hu-HU" sz="2000" dirty="0"/>
              <a:t> volt.«</a:t>
            </a:r>
          </a:p>
        </p:txBody>
      </p:sp>
    </p:spTree>
    <p:extLst>
      <p:ext uri="{BB962C8B-B14F-4D97-AF65-F5344CB8AC3E}">
        <p14:creationId xmlns:p14="http://schemas.microsoft.com/office/powerpoint/2010/main" val="2991760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303213"/>
            <a:ext cx="8945217" cy="531674"/>
          </a:xfrm>
        </p:spPr>
        <p:txBody>
          <a:bodyPr/>
          <a:lstStyle/>
          <a:p>
            <a:pPr algn="ctr"/>
            <a:r>
              <a:rPr lang="hu-HU" dirty="0"/>
              <a:t>III.2.6. A kísérlettervezés </a:t>
            </a:r>
            <a:r>
              <a:rPr lang="hu-HU" dirty="0">
                <a:solidFill>
                  <a:srgbClr val="C00000"/>
                </a:solidFill>
              </a:rPr>
              <a:t>ELŐTT</a:t>
            </a:r>
            <a:r>
              <a:rPr lang="hu-HU" dirty="0"/>
              <a:t>(csak </a:t>
            </a:r>
            <a:r>
              <a:rPr lang="hu-HU" dirty="0">
                <a:solidFill>
                  <a:srgbClr val="C00000"/>
                </a:solidFill>
              </a:rPr>
              <a:t>3. típus</a:t>
            </a:r>
            <a:r>
              <a:rPr lang="hu-HU" dirty="0"/>
              <a:t>!)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B9A30DB0-F71B-4115-9A43-A5BC37A7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23</a:t>
            </a:fld>
            <a:endParaRPr lang="en-US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638F2E47-875C-483C-8254-9C9BA468A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06" y="1016159"/>
            <a:ext cx="7821578" cy="3327241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/>
              <a:t>»Az „A” és a „B” jelű poharak esetében is </a:t>
            </a:r>
            <a:r>
              <a:rPr lang="hu-HU" sz="2000" dirty="0">
                <a:solidFill>
                  <a:srgbClr val="C00000"/>
                </a:solidFill>
              </a:rPr>
              <a:t>mindent pontosan ugyanúgy </a:t>
            </a:r>
            <a:r>
              <a:rPr lang="hu-HU" sz="2000" dirty="0"/>
              <a:t>kell tennetek. </a:t>
            </a:r>
            <a:r>
              <a:rPr lang="hu-HU" sz="2000" b="1" dirty="0">
                <a:solidFill>
                  <a:srgbClr val="C00000"/>
                </a:solidFill>
              </a:rPr>
              <a:t>Ugyanazokat az eszközöket és anyagokat (</a:t>
            </a:r>
            <a:r>
              <a:rPr lang="hu-HU" sz="2000" b="1" dirty="0" err="1">
                <a:solidFill>
                  <a:srgbClr val="C00000"/>
                </a:solidFill>
              </a:rPr>
              <a:t>oldatokat</a:t>
            </a:r>
            <a:r>
              <a:rPr lang="hu-HU" sz="2000" b="1" dirty="0">
                <a:solidFill>
                  <a:srgbClr val="C00000"/>
                </a:solidFill>
              </a:rPr>
              <a:t>)</a:t>
            </a:r>
            <a:r>
              <a:rPr lang="hu-HU" sz="2000" dirty="0"/>
              <a:t> kell használnotok, és </a:t>
            </a:r>
            <a:r>
              <a:rPr lang="hu-HU" sz="2000" b="1" dirty="0">
                <a:solidFill>
                  <a:srgbClr val="C00000"/>
                </a:solidFill>
              </a:rPr>
              <a:t>ugyanolyan műveleteket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dirty="0"/>
              <a:t>kell végeznetek. Tehát a kísérlet megtervezéséhez az „</a:t>
            </a:r>
            <a:r>
              <a:rPr lang="hu-HU" sz="2000" b="1" dirty="0">
                <a:solidFill>
                  <a:srgbClr val="C00000"/>
                </a:solidFill>
              </a:rPr>
              <a:t>egyszerre csak egy tényezőt változtatunk</a:t>
            </a:r>
            <a:r>
              <a:rPr lang="hu-HU" sz="2000" dirty="0"/>
              <a:t>” elvet használjátok. </a:t>
            </a:r>
          </a:p>
          <a:p>
            <a:pPr marL="0" indent="0">
              <a:buNone/>
            </a:pPr>
            <a:r>
              <a:rPr lang="hu-HU" sz="2000" dirty="0"/>
              <a:t>Ha egyedül az </a:t>
            </a:r>
            <a:r>
              <a:rPr lang="hu-HU" sz="2000" b="1" dirty="0"/>
              <a:t>ecetsav mennyisége</a:t>
            </a:r>
            <a:r>
              <a:rPr lang="hu-HU" sz="2000" dirty="0"/>
              <a:t> különbözik, akkor ez</a:t>
            </a:r>
            <a:r>
              <a:rPr lang="hu-HU" sz="2000" b="1" dirty="0"/>
              <a:t> az egyetlen tényező, ami változik,</a:t>
            </a:r>
            <a:r>
              <a:rPr lang="hu-HU" sz="2000" dirty="0"/>
              <a:t> ezért ez </a:t>
            </a:r>
            <a:r>
              <a:rPr lang="hu-HU" sz="2000" b="1" dirty="0"/>
              <a:t>okozza a két pohár esetében a különböző tapasztalatokat</a:t>
            </a:r>
            <a:r>
              <a:rPr lang="hu-HU" sz="2000" dirty="0"/>
              <a:t>.</a:t>
            </a:r>
            <a:r>
              <a:rPr lang="hu-HU" sz="2000" b="1" dirty="0"/>
              <a:t> </a:t>
            </a:r>
            <a:r>
              <a:rPr lang="hu-HU" sz="2000" dirty="0"/>
              <a:t>Minden </a:t>
            </a:r>
            <a:r>
              <a:rPr lang="hu-HU" sz="2000" b="1" dirty="0"/>
              <a:t>más tényezőnek állandónak</a:t>
            </a:r>
            <a:r>
              <a:rPr lang="hu-HU" sz="2000" dirty="0"/>
              <a:t> kell lennie. </a:t>
            </a:r>
          </a:p>
          <a:p>
            <a:pPr marL="0" indent="0">
              <a:buNone/>
            </a:pPr>
            <a:r>
              <a:rPr lang="hu-HU" sz="2000" dirty="0"/>
              <a:t>Az 1.-3. kísérlet alapján </a:t>
            </a:r>
            <a:r>
              <a:rPr lang="hu-HU" sz="2000" b="1" dirty="0">
                <a:solidFill>
                  <a:srgbClr val="C00000"/>
                </a:solidFill>
              </a:rPr>
              <a:t>mi lehetne az az eltérő tapasztalat, ami kizárólag az ecetsav mennyiségétől függ</a:t>
            </a:r>
            <a:r>
              <a:rPr lang="hu-HU" sz="2000" dirty="0"/>
              <a:t>?«</a:t>
            </a:r>
          </a:p>
        </p:txBody>
      </p:sp>
    </p:spTree>
    <p:extLst>
      <p:ext uri="{BB962C8B-B14F-4D97-AF65-F5344CB8AC3E}">
        <p14:creationId xmlns:p14="http://schemas.microsoft.com/office/powerpoint/2010/main" val="446867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575" y="0"/>
            <a:ext cx="3389242" cy="5143500"/>
          </a:xfrm>
        </p:spPr>
        <p:txBody>
          <a:bodyPr/>
          <a:lstStyle/>
          <a:p>
            <a:r>
              <a:rPr lang="hu-HU" sz="2000" dirty="0"/>
              <a:t>Az elődás elkészítését a Magyar Tudományos Akadémia Tantárgypedagógiai Kutatási Programja támogatta.</a:t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MTA-ELTE Kutatásalapú Kémiatanítás Kutatócsoport</a:t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„Megvalósítható kutatásalapú kémiatanítás” projekt</a:t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Honlap: http://ttomc.elte.hu/kiadvany/az-mta-elte-kutatasalapu-kemiatanitas-kutatocsoport-publikacioi</a:t>
            </a:r>
            <a:endParaRPr lang="en-US" dirty="0"/>
          </a:p>
        </p:txBody>
      </p:sp>
      <p:pic>
        <p:nvPicPr>
          <p:cNvPr id="11" name="Kép helye 10">
            <a:extLst>
              <a:ext uri="{FF2B5EF4-FFF2-40B4-BE49-F238E27FC236}">
                <a16:creationId xmlns:a16="http://schemas.microsoft.com/office/drawing/2014/main" xmlns="" id="{2ED3644D-D7B1-4A7F-9FA4-F1B359EF16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586" r="2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9175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5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745436"/>
            <a:ext cx="8064499" cy="1462056"/>
          </a:xfrm>
        </p:spPr>
        <p:txBody>
          <a:bodyPr/>
          <a:lstStyle/>
          <a:p>
            <a:pPr algn="ctr"/>
            <a:r>
              <a:rPr lang="hu-HU" dirty="0"/>
              <a:t>I. MTA-ELTE Kutatásalapú Kémiatanítás Kutatócsoport, minta</a:t>
            </a:r>
            <a:r>
              <a:rPr lang="hu-HU" dirty="0">
                <a:solidFill>
                  <a:srgbClr val="C00000"/>
                </a:solidFill>
              </a:rPr>
              <a:t> tesztfeladatok 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a </a:t>
            </a:r>
            <a:r>
              <a:rPr lang="hu-HU" dirty="0">
                <a:solidFill>
                  <a:srgbClr val="C00000"/>
                </a:solidFill>
              </a:rPr>
              <a:t>kísérlettervezési képesség </a:t>
            </a:r>
            <a:r>
              <a:rPr lang="hu-HU" dirty="0"/>
              <a:t>vizsgálatára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/>
              <a:t>„Megvalósítható kutatásalapú kémiatanítás”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7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40073"/>
            <a:ext cx="8064499" cy="856853"/>
          </a:xfrm>
        </p:spPr>
        <p:txBody>
          <a:bodyPr/>
          <a:lstStyle/>
          <a:p>
            <a:pPr algn="ctr"/>
            <a:r>
              <a:rPr lang="hu-HU" dirty="0"/>
              <a:t>I.1. Előteszt: kísérlettervező mintafeladat</a:t>
            </a:r>
            <a:br>
              <a:rPr lang="hu-HU" dirty="0"/>
            </a:br>
            <a:r>
              <a:rPr lang="hu-HU" dirty="0"/>
              <a:t>(2016 szeptember)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3989700-A089-45A5-ACEE-F3EC8F55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365085"/>
            <a:ext cx="7705725" cy="2849107"/>
          </a:xfrm>
        </p:spPr>
        <p:txBody>
          <a:bodyPr/>
          <a:lstStyle/>
          <a:p>
            <a:r>
              <a:rPr lang="hu-HU" sz="2000" dirty="0"/>
              <a:t>„A víz térfogata megnő, amikor jéggé fagy. Hogyan tudnád meghatározni, hogy hányszorosa lesz a jég térfogata a víz térfogatának? </a:t>
            </a:r>
          </a:p>
          <a:p>
            <a:r>
              <a:rPr lang="hu-HU" sz="2000" u="sng" dirty="0">
                <a:solidFill>
                  <a:srgbClr val="C00000"/>
                </a:solidFill>
              </a:rPr>
              <a:t>Válaszd ki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dirty="0"/>
              <a:t>az alábbi eszközök és anyagok közül azokat, amelyekre szükséged van! (Vigyázat - nem kell mindegyik!) </a:t>
            </a:r>
          </a:p>
          <a:p>
            <a:r>
              <a:rPr lang="hu-HU" sz="2000" dirty="0"/>
              <a:t>Írd le, hogyan végeznéd a kísérletet és a számolást!</a:t>
            </a:r>
          </a:p>
          <a:p>
            <a:pPr lvl="0"/>
            <a:r>
              <a:rPr lang="hu-HU" sz="2000" dirty="0">
                <a:solidFill>
                  <a:srgbClr val="C00000"/>
                </a:solidFill>
              </a:rPr>
              <a:t>Víz, konyhasó, jégkocka, jégkockatartó, fagyasztószekrény, vonalzó, alkoholos filctoll, spárga, térfogatmérő edény, befőttes üveg (henger alakú, tető nélkül), kanál.</a:t>
            </a:r>
            <a:r>
              <a:rPr lang="hu-HU" sz="2000" dirty="0"/>
              <a:t>”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B9A30DB0-F71B-4115-9A43-A5BC37A7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2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B6C82E-3587-42F4-B1D5-283B854C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34" y="101245"/>
            <a:ext cx="8666921" cy="657424"/>
          </a:xfrm>
        </p:spPr>
        <p:txBody>
          <a:bodyPr/>
          <a:lstStyle/>
          <a:p>
            <a:pPr algn="ctr"/>
            <a:r>
              <a:rPr lang="hu-HU" dirty="0"/>
              <a:t>I.2. Előteszt: mintafeladat megoldása és pontozása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3989700-A089-45A5-ACEE-F3EC8F55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720353"/>
            <a:ext cx="8340517" cy="3815571"/>
          </a:xfrm>
        </p:spPr>
        <p:txBody>
          <a:bodyPr/>
          <a:lstStyle/>
          <a:p>
            <a:r>
              <a:rPr lang="hu-HU" sz="2000" b="1" dirty="0">
                <a:solidFill>
                  <a:srgbClr val="C00000"/>
                </a:solidFill>
              </a:rPr>
              <a:t>Pl. egy lehetséges megoldás:</a:t>
            </a:r>
          </a:p>
          <a:p>
            <a:pPr marL="0" indent="0">
              <a:buNone/>
            </a:pPr>
            <a:r>
              <a:rPr lang="hu-HU" sz="2000" dirty="0"/>
              <a:t>1. A térfogatmérő edénybe vizet öntök, és megmérem a térfogatát. (1 pont)</a:t>
            </a:r>
          </a:p>
          <a:p>
            <a:pPr marL="0" indent="0">
              <a:buNone/>
            </a:pPr>
            <a:r>
              <a:rPr lang="hu-HU" sz="2000" dirty="0"/>
              <a:t>2. A vizet tartalmazó térfogatmérő edényt a fagyasztóba teszem annyi időre, hogy megfagyjon benne a víz. Utána megmérem a jég térfogatát. (1 pont)</a:t>
            </a:r>
          </a:p>
          <a:p>
            <a:pPr marL="0" indent="0">
              <a:buNone/>
            </a:pPr>
            <a:r>
              <a:rPr lang="hu-HU" sz="2000" dirty="0"/>
              <a:t>3. A jég térfogatát elosztom a víz térfogatával. (1 pont)</a:t>
            </a:r>
          </a:p>
          <a:p>
            <a:r>
              <a:rPr lang="hu-HU" sz="2000" b="1" dirty="0">
                <a:solidFill>
                  <a:srgbClr val="C00000"/>
                </a:solidFill>
              </a:rPr>
              <a:t>A 3 pontot a következőkre lehet kapni:</a:t>
            </a:r>
          </a:p>
          <a:p>
            <a:pPr marL="0" indent="0">
              <a:buNone/>
            </a:pPr>
            <a:r>
              <a:rPr lang="hu-HU" sz="2000" dirty="0"/>
              <a:t>1. A víz térfogatának / (azonos alapterület esetén) magasságának mérése.</a:t>
            </a:r>
          </a:p>
          <a:p>
            <a:pPr marL="0" indent="0">
              <a:buNone/>
            </a:pPr>
            <a:r>
              <a:rPr lang="hu-HU" sz="2000" dirty="0"/>
              <a:t>2. A jég térfogatának / (azonos alapterület esetén) magasságának mérése.</a:t>
            </a:r>
          </a:p>
          <a:p>
            <a:pPr marL="0" indent="0">
              <a:buNone/>
            </a:pPr>
            <a:r>
              <a:rPr lang="hu-HU" sz="2000" dirty="0"/>
              <a:t>3. A jég térfogatának, ill. magasságának elosztása a víz térfogatával, ill. magasságával.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B9A30DB0-F71B-4115-9A43-A5BC37A7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99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E188D58-D90A-4238-A16D-EF5A228B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I.3. Utóteszt 1.: kísérlettervező mintafeladat</a:t>
            </a:r>
            <a:br>
              <a:rPr lang="hu-HU" dirty="0"/>
            </a:br>
            <a:r>
              <a:rPr lang="hu-HU" dirty="0"/>
              <a:t>(2017 május-június)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6D7993A-7AD9-449B-A83E-65342CAC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621134"/>
            <a:ext cx="7385395" cy="2354518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/>
              <a:t>„A tengervíz elpárologtatásakor először homokkal szennyezett tengeri só marad vissza. A további feldolgozáshoz fontos tudni, hogy mekkora tömegű sót tartalmaz a homokkal szennyezett só 100 grammja. </a:t>
            </a:r>
          </a:p>
          <a:p>
            <a:pPr marL="0" indent="0">
              <a:buNone/>
            </a:pPr>
            <a:r>
              <a:rPr lang="hu-HU" sz="2000" dirty="0"/>
              <a:t>Hogyan tudnád a sót elválasztani a homoktól, és meghatározni az így tisztított só tömegét? 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C00000"/>
                </a:solidFill>
              </a:rPr>
              <a:t>Írd le a tervezett folyamat lépéseit!</a:t>
            </a:r>
            <a:r>
              <a:rPr lang="hu-HU" sz="2000" b="1" dirty="0"/>
              <a:t>”</a:t>
            </a:r>
            <a:endParaRPr lang="hu-HU" sz="20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FCB757A7-AD6B-4740-A8E5-7FD458F2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647543F-0756-48B6-B420-06A6B6F6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147161"/>
            <a:ext cx="8925339" cy="642037"/>
          </a:xfrm>
        </p:spPr>
        <p:txBody>
          <a:bodyPr/>
          <a:lstStyle/>
          <a:p>
            <a:pPr algn="ctr"/>
            <a:r>
              <a:rPr lang="hu-HU" dirty="0"/>
              <a:t>I.4. Utóteszt 1.: mintafeladat megoldása és pontozása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706A716-DCD6-49A0-8335-1EF2CCF27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599" y="915455"/>
            <a:ext cx="7705725" cy="3507457"/>
          </a:xfrm>
        </p:spPr>
        <p:txBody>
          <a:bodyPr/>
          <a:lstStyle/>
          <a:p>
            <a:r>
              <a:rPr lang="hu-HU" sz="2000" b="1" dirty="0">
                <a:solidFill>
                  <a:srgbClr val="C00000"/>
                </a:solidFill>
              </a:rPr>
              <a:t>Pl. egy lehetséges megoldás:</a:t>
            </a:r>
          </a:p>
          <a:p>
            <a:r>
              <a:rPr lang="hu-HU" sz="2000" dirty="0"/>
              <a:t>1. lépés: A keverékhez vizet öntök [és kevergetem]. (1 pont)</a:t>
            </a:r>
          </a:p>
          <a:p>
            <a:r>
              <a:rPr lang="hu-HU" sz="2000" dirty="0"/>
              <a:t>2. lépés: A homokot [tölcsérrel és szűrőpapírral] kiszűröm./Megvárom, amíg a homok leülepszik, és leöntöm a fölötte lévő folyadékot egy másik edénybe. (1 pont)</a:t>
            </a:r>
          </a:p>
          <a:p>
            <a:r>
              <a:rPr lang="hu-HU" sz="2000" dirty="0"/>
              <a:t>3. lépés: A folyadékot/oldatot [vízfürdőn] bepárolom/megszárítom a homokot. (1 pont)</a:t>
            </a:r>
          </a:p>
          <a:p>
            <a:r>
              <a:rPr lang="hu-HU" sz="2000" dirty="0"/>
              <a:t>4. lépés: Megmérem a bepárlás és szárítás után a só tömegét./Megmérem a megszárított homok tömegét, és kivonom a keverék 100 g-os tömegéből. (1 pont)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899CF31C-AA30-4E7E-9A7A-5DAD5318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47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II. MTA-ELTE Kutatásalapú Kémiatanítás Kutatócsoport, </a:t>
            </a:r>
            <a:r>
              <a:rPr lang="hu-HU" dirty="0">
                <a:solidFill>
                  <a:srgbClr val="C00000"/>
                </a:solidFill>
              </a:rPr>
              <a:t>2016/2017. </a:t>
            </a:r>
            <a:r>
              <a:rPr lang="hu-HU" dirty="0"/>
              <a:t>tanév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/>
              <a:t>„Megvalósítható kutatásalapú kémiatanítás”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4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11790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682071" y="417126"/>
            <a:ext cx="3600873" cy="199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receptszerű kísérletek + </a:t>
            </a:r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elméleti kísérlettervezés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kísérlettervezés a gyakorlatban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83076" y="2486731"/>
            <a:ext cx="1602380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84509" y="3541891"/>
            <a:ext cx="1494367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Adatgyűjtés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57780" y="3484637"/>
            <a:ext cx="724705" cy="56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5121224" y="3400057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elméleti kísérlettervezés</a:t>
            </a:r>
            <a:endParaRPr lang="en-GB" sz="1500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74787" y="2483342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74787" y="3366497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991060" y="3493471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7991061" y="2594182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5131363" y="2492747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kísérletek („kontroll”)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59359" y="2594183"/>
            <a:ext cx="710815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601816" y="1259640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1465799" y="3221581"/>
            <a:ext cx="7233" cy="3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2278876" y="2871325"/>
            <a:ext cx="295911" cy="94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104"/>
          <p:cNvCxnSpPr>
            <a:cxnSpLocks/>
            <a:stCxn id="9" idx="3"/>
          </p:cNvCxnSpPr>
          <p:nvPr/>
        </p:nvCxnSpPr>
        <p:spPr>
          <a:xfrm>
            <a:off x="2278876" y="3812324"/>
            <a:ext cx="312445" cy="189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B4E654DE-8874-4BA2-BF77-1EE445B3E77F}"/>
              </a:ext>
            </a:extLst>
          </p:cNvPr>
          <p:cNvSpPr txBox="1"/>
          <p:nvPr/>
        </p:nvSpPr>
        <p:spPr>
          <a:xfrm>
            <a:off x="1" y="-8188"/>
            <a:ext cx="9293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1B5C93"/>
                </a:solidFill>
                <a:latin typeface="+mj-lt"/>
              </a:rPr>
              <a:t>II.1. A </a:t>
            </a:r>
            <a:r>
              <a:rPr lang="hu-HU" sz="2800" b="1" dirty="0">
                <a:solidFill>
                  <a:srgbClr val="C00000"/>
                </a:solidFill>
                <a:latin typeface="+mj-lt"/>
              </a:rPr>
              <a:t>2016/2017. </a:t>
            </a:r>
            <a:r>
              <a:rPr lang="hu-HU" sz="2800" b="1" dirty="0">
                <a:solidFill>
                  <a:srgbClr val="1B5C93"/>
                </a:solidFill>
                <a:latin typeface="+mj-lt"/>
              </a:rPr>
              <a:t>tanévben alkalmazott kutatási modell</a:t>
            </a:r>
          </a:p>
        </p:txBody>
      </p: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xmlns="" id="{56213ED2-26F7-4F8A-8961-FB7D80ADB199}"/>
              </a:ext>
            </a:extLst>
          </p:cNvPr>
          <p:cNvSpPr/>
          <p:nvPr/>
        </p:nvSpPr>
        <p:spPr>
          <a:xfrm>
            <a:off x="2561948" y="424062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:a16="http://schemas.microsoft.com/office/drawing/2014/main" xmlns="" id="{61B7222E-3AE2-488A-B4FB-333685A4CAC1}"/>
              </a:ext>
            </a:extLst>
          </p:cNvPr>
          <p:cNvSpPr/>
          <p:nvPr/>
        </p:nvSpPr>
        <p:spPr>
          <a:xfrm>
            <a:off x="4157780" y="4361340"/>
            <a:ext cx="724705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xmlns="" id="{E1D9C432-2041-4105-924F-DFAB4A31A7FC}"/>
              </a:ext>
            </a:extLst>
          </p:cNvPr>
          <p:cNvSpPr/>
          <p:nvPr/>
        </p:nvSpPr>
        <p:spPr>
          <a:xfrm>
            <a:off x="5121225" y="426240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kísérlettervezés a gyakorlatban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xmlns="" id="{A48ABCB3-3FAC-4A33-BD4B-04520C49E1A2}"/>
              </a:ext>
            </a:extLst>
          </p:cNvPr>
          <p:cNvSpPr/>
          <p:nvPr/>
        </p:nvSpPr>
        <p:spPr>
          <a:xfrm>
            <a:off x="7991061" y="4358519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xmlns="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8876" y="3812324"/>
            <a:ext cx="283072" cy="81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:a16="http://schemas.microsoft.com/office/drawing/2014/main" xmlns="" id="{4A74B266-D0DB-4086-82C8-B13DD0891433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3898166" y="2861460"/>
            <a:ext cx="261193" cy="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:a16="http://schemas.microsoft.com/office/drawing/2014/main" xmlns="" id="{DD8DBE16-F069-4C42-823F-E80392DEEB7A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3861869" y="3767169"/>
            <a:ext cx="295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:a16="http://schemas.microsoft.com/office/drawing/2014/main" xmlns="" id="{F01403D4-9FDB-4881-9277-362C30DC6C31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>
            <a:off x="3898169" y="4624973"/>
            <a:ext cx="25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:a16="http://schemas.microsoft.com/office/drawing/2014/main" xmlns="" id="{9C891651-44C1-4126-8819-FAF3F08E0F01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4870174" y="2861460"/>
            <a:ext cx="26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:a16="http://schemas.microsoft.com/office/drawing/2014/main" xmlns="" id="{A6CF4223-F4DD-4366-B813-E562C800C06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4882485" y="3767168"/>
            <a:ext cx="238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:a16="http://schemas.microsoft.com/office/drawing/2014/main" xmlns="" id="{92BDEACB-CEB5-4214-ACAB-8724881C36F1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4882485" y="4624973"/>
            <a:ext cx="238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xmlns="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459" y="2861459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xmlns="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7752320" y="3761781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xmlns="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2320" y="4622152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xmlns="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2320" y="46249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:a16="http://schemas.microsoft.com/office/drawing/2014/main" xmlns="" id="{564BEDB7-FD86-4E9F-B756-2360393B08B7}"/>
              </a:ext>
            </a:extLst>
          </p:cNvPr>
          <p:cNvCxnSpPr/>
          <p:nvPr/>
        </p:nvCxnSpPr>
        <p:spPr>
          <a:xfrm flipV="1">
            <a:off x="5019261" y="2019325"/>
            <a:ext cx="0" cy="242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:a16="http://schemas.microsoft.com/office/drawing/2014/main" xmlns="" id="{9A5AD5E5-7CD0-41EB-AD4E-751AC5769C25}"/>
              </a:ext>
            </a:extLst>
          </p:cNvPr>
          <p:cNvCxnSpPr/>
          <p:nvPr/>
        </p:nvCxnSpPr>
        <p:spPr>
          <a:xfrm rot="5400000" flipH="1" flipV="1">
            <a:off x="4103746" y="2828346"/>
            <a:ext cx="1608458" cy="123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:a16="http://schemas.microsoft.com/office/drawing/2014/main" xmlns="" id="{319230F9-61FA-41C2-839D-66D0844A8067}"/>
              </a:ext>
            </a:extLst>
          </p:cNvPr>
          <p:cNvCxnSpPr/>
          <p:nvPr/>
        </p:nvCxnSpPr>
        <p:spPr>
          <a:xfrm flipH="1">
            <a:off x="4882485" y="3638731"/>
            <a:ext cx="38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:a16="http://schemas.microsoft.com/office/drawing/2014/main" xmlns="" id="{6C894C3E-6370-4970-994A-E26C0AC7BBFE}"/>
              </a:ext>
            </a:extLst>
          </p:cNvPr>
          <p:cNvCxnSpPr/>
          <p:nvPr/>
        </p:nvCxnSpPr>
        <p:spPr>
          <a:xfrm flipH="1">
            <a:off x="4870174" y="4442791"/>
            <a:ext cx="14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:a16="http://schemas.microsoft.com/office/drawing/2014/main" xmlns="" id="{257211E9-1804-40CC-8DEB-CC046D55063C}"/>
              </a:ext>
            </a:extLst>
          </p:cNvPr>
          <p:cNvCxnSpPr/>
          <p:nvPr/>
        </p:nvCxnSpPr>
        <p:spPr>
          <a:xfrm flipV="1">
            <a:off x="4810540" y="2019325"/>
            <a:ext cx="0" cy="56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xmlns="" id="{A35141B0-C6E9-44A3-B936-D19634346F49}"/>
              </a:ext>
            </a:extLst>
          </p:cNvPr>
          <p:cNvCxnSpPr/>
          <p:nvPr/>
        </p:nvCxnSpPr>
        <p:spPr>
          <a:xfrm flipV="1">
            <a:off x="8975034" y="1977903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xmlns="" id="{8EB70383-F9BD-41F1-9EFE-944FBE486510}"/>
              </a:ext>
            </a:extLst>
          </p:cNvPr>
          <p:cNvCxnSpPr/>
          <p:nvPr/>
        </p:nvCxnSpPr>
        <p:spPr>
          <a:xfrm flipV="1">
            <a:off x="8855765" y="1987760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xmlns="" id="{C7C45463-DC2B-44C4-93A0-CA20F8071CFA}"/>
              </a:ext>
            </a:extLst>
          </p:cNvPr>
          <p:cNvCxnSpPr/>
          <p:nvPr/>
        </p:nvCxnSpPr>
        <p:spPr>
          <a:xfrm flipV="1">
            <a:off x="8756374" y="1987760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xmlns="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2855443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xmlns="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8686799" y="3761781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xmlns="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8686802" y="4622152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59349"/>
      </p:ext>
    </p:extLst>
  </p:cSld>
  <p:clrMapOvr>
    <a:masterClrMapping/>
  </p:clrMapOvr>
</p:sld>
</file>

<file path=ppt/theme/theme1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6491D140-7A07-494D-AD92-66B74C3EA49B}" vid="{6B675F42-7B98-BA47-A1FF-01BE8393B3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MTÜ - előadás PowerPoint sablon 2017 - színhelyes</Template>
  <TotalTime>1815</TotalTime>
  <Words>1916</Words>
  <Application>Microsoft Office PowerPoint</Application>
  <PresentationFormat>Diavetítés a képernyőre (16:9 oldalarány)</PresentationFormat>
  <Paragraphs>190</Paragraphs>
  <Slides>25</Slides>
  <Notes>25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Constantia</vt:lpstr>
      <vt:lpstr>Franklin Gothic Book</vt:lpstr>
      <vt:lpstr>Wingdings</vt:lpstr>
      <vt:lpstr>MTÜ - előadás PowerPoint sablon 2017 - színhelyes</vt:lpstr>
      <vt:lpstr>Hogyan lehet tanítani a kísérlettervezést? </vt:lpstr>
      <vt:lpstr>Tartalom</vt:lpstr>
      <vt:lpstr>I. MTA-ELTE Kutatásalapú Kémiatanítás Kutatócsoport, minta tesztfeladatok  a kísérlettervezési képesség vizsgálatára</vt:lpstr>
      <vt:lpstr>I.1. Előteszt: kísérlettervező mintafeladat (2016 szeptember)</vt:lpstr>
      <vt:lpstr>I.2. Előteszt: mintafeladat megoldása és pontozása</vt:lpstr>
      <vt:lpstr>I.3. Utóteszt 1.: kísérlettervező mintafeladat (2017 május-június)</vt:lpstr>
      <vt:lpstr>I.4. Utóteszt 1.: mintafeladat megoldása és pontozása</vt:lpstr>
      <vt:lpstr>II. MTA-ELTE Kutatásalapú Kémiatanítás Kutatócsoport, 2016/2017. tanév</vt:lpstr>
      <vt:lpstr>3.3 kutatási módszer –  a modell</vt:lpstr>
      <vt:lpstr>II.2.1. Segítsünk Hamupipőkének! - Bevezetés</vt:lpstr>
      <vt:lpstr>II.2.2. Az összetett szétválasztási feladat</vt:lpstr>
      <vt:lpstr>II.2.3. Receptszerű instrukciók az 1. és a 2. típusú feladatlapokon a feladat megoldásához</vt:lpstr>
      <vt:lpstr>II.2.4. Blokkdiagram a megoldás segítéséhez az  1. és a 2. típusú feladatlapokon</vt:lpstr>
      <vt:lpstr>II.2.5. Elméleti kísérlettervezés  (csak a 2. típusú feladatlapon!)</vt:lpstr>
      <vt:lpstr>II.2.6. Kísérlettervezés a gyakorlatban  (csak a 3. típusú feladatlapon!)</vt:lpstr>
      <vt:lpstr>II.2.4. Blokkdiagram a megoldás segítéséhez az  3. típusú feladatlapon</vt:lpstr>
      <vt:lpstr>III. MTA-ELTE Kutatásalapú Kémiatanítás Kutatócsoport, 2017/2018. tanév</vt:lpstr>
      <vt:lpstr>3.3 kutatási módszer –  a modell</vt:lpstr>
      <vt:lpstr>III.2.1. Jamie Oliver tökéletes salátaöntete - Bevezetés</vt:lpstr>
      <vt:lpstr>III.2.2. A problémamegoldó feladat </vt:lpstr>
      <vt:lpstr>II.2.3. Receptszerű instrukciók az 1. és a 2. típusú feladatlapokon a feladat megoldásához</vt:lpstr>
      <vt:lpstr>III.2.5. A kísérlettervezés UTÁN (csak 2. típus!)</vt:lpstr>
      <vt:lpstr>III.2.6. A kísérlettervezés ELŐTT(csak 3. típus!)</vt:lpstr>
      <vt:lpstr>Az elődás elkészítését a Magyar Tudományos Akadémia Tantárgypedagógiai Kutatási Programja támogatta.  MTA-ELTE Kutatásalapú Kémiatanítás Kutatócsoport  „Megvalósítható kutatásalapú kémiatanítás” projekt  Honlap: http://ttomc.elte.hu/kiadvany/az-mta-elte-kutatasalapu-kemiatanitas-kutatocsoport-publikacioi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Rédey Soma</dc:creator>
  <cp:lastModifiedBy>Luca</cp:lastModifiedBy>
  <cp:revision>115</cp:revision>
  <cp:lastPrinted>2017-11-13T19:12:15Z</cp:lastPrinted>
  <dcterms:created xsi:type="dcterms:W3CDTF">2017-09-14T12:49:53Z</dcterms:created>
  <dcterms:modified xsi:type="dcterms:W3CDTF">2017-11-17T09:47:35Z</dcterms:modified>
</cp:coreProperties>
</file>