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4" r:id="rId2"/>
    <p:sldId id="265" r:id="rId3"/>
    <p:sldId id="278" r:id="rId4"/>
    <p:sldId id="281" r:id="rId5"/>
    <p:sldId id="279" r:id="rId6"/>
    <p:sldId id="280" r:id="rId7"/>
    <p:sldId id="266" r:id="rId8"/>
    <p:sldId id="282" r:id="rId9"/>
    <p:sldId id="267" r:id="rId10"/>
    <p:sldId id="268" r:id="rId11"/>
    <p:sldId id="269" r:id="rId12"/>
    <p:sldId id="284" r:id="rId13"/>
    <p:sldId id="270" r:id="rId14"/>
    <p:sldId id="295" r:id="rId15"/>
    <p:sldId id="271" r:id="rId16"/>
    <p:sldId id="296" r:id="rId17"/>
    <p:sldId id="303" r:id="rId18"/>
    <p:sldId id="297" r:id="rId19"/>
    <p:sldId id="273" r:id="rId20"/>
    <p:sldId id="275" r:id="rId21"/>
    <p:sldId id="298" r:id="rId22"/>
    <p:sldId id="299" r:id="rId23"/>
    <p:sldId id="300" r:id="rId24"/>
    <p:sldId id="301" r:id="rId25"/>
    <p:sldId id="302" r:id="rId26"/>
    <p:sldId id="276" r:id="rId27"/>
    <p:sldId id="277" r:id="rId28"/>
    <p:sldId id="285" r:id="rId29"/>
    <p:sldId id="262" r:id="rId30"/>
    <p:sldId id="263" r:id="rId31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50057"/>
  </p:normalViewPr>
  <p:slideViewPr>
    <p:cSldViewPr snapToGrid="0" snapToObjects="1" showGuides="1">
      <p:cViewPr varScale="1">
        <p:scale>
          <a:sx n="98" d="100"/>
          <a:sy n="98" d="100"/>
        </p:scale>
        <p:origin x="31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1834-6DA1-4C13-B6A4-21CC21027725}" type="datetimeFigureOut">
              <a:rPr lang="hu-HU" smtClean="0"/>
              <a:t>2017.11.15.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AE7F-BCAB-4BE8-A38B-C073E76979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64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62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Kell-e tanítani a kísérlettervezést?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7" y="2865483"/>
            <a:ext cx="4968875" cy="786629"/>
          </a:xfrm>
        </p:spPr>
        <p:txBody>
          <a:bodyPr/>
          <a:lstStyle/>
          <a:p>
            <a:r>
              <a:rPr lang="hu-HU" dirty="0"/>
              <a:t>Szalay Luca</a:t>
            </a:r>
            <a:r>
              <a:rPr lang="hu-HU" baseline="30000" dirty="0"/>
              <a:t>1</a:t>
            </a:r>
            <a:r>
              <a:rPr lang="hu-HU" dirty="0"/>
              <a:t>, Kiss edina</a:t>
            </a:r>
            <a:r>
              <a:rPr lang="hu-HU" baseline="30000" dirty="0"/>
              <a:t>1</a:t>
            </a:r>
            <a:endParaRPr lang="hu-HU" dirty="0"/>
          </a:p>
          <a:p>
            <a:r>
              <a:rPr lang="hu-HU" dirty="0" err="1"/>
              <a:t>tóth</a:t>
            </a:r>
            <a:r>
              <a:rPr lang="hu-HU" dirty="0"/>
              <a:t> zoltán</a:t>
            </a:r>
            <a:r>
              <a:rPr lang="hu-HU" baseline="30000" dirty="0"/>
              <a:t>2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6" y="3652111"/>
            <a:ext cx="5364163" cy="963507"/>
          </a:xfrm>
        </p:spPr>
        <p:txBody>
          <a:bodyPr/>
          <a:lstStyle/>
          <a:p>
            <a:r>
              <a:rPr lang="hu-HU" baseline="30000" dirty="0"/>
              <a:t>1</a:t>
            </a:r>
            <a:r>
              <a:rPr lang="hu-HU" dirty="0"/>
              <a:t>Eötvös Loránd Tudományegyetem, Kémiai intézet</a:t>
            </a:r>
          </a:p>
          <a:p>
            <a:r>
              <a:rPr lang="hu-HU" dirty="0"/>
              <a:t>luca@chem.elte.hu</a:t>
            </a:r>
          </a:p>
          <a:p>
            <a:r>
              <a:rPr lang="hu-HU" baseline="30000" dirty="0"/>
              <a:t>2</a:t>
            </a:r>
            <a:r>
              <a:rPr lang="hu-HU" dirty="0"/>
              <a:t>Debreceni Egyetem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779838" y="4615619"/>
            <a:ext cx="2128043" cy="239950"/>
          </a:xfrm>
        </p:spPr>
        <p:txBody>
          <a:bodyPr/>
          <a:lstStyle/>
          <a:p>
            <a:r>
              <a:rPr lang="hu-HU" dirty="0"/>
              <a:t>2017. November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521735"/>
          </a:xfrm>
        </p:spPr>
        <p:txBody>
          <a:bodyPr/>
          <a:lstStyle/>
          <a:p>
            <a:pPr algn="ctr"/>
            <a:r>
              <a:rPr lang="hu-HU" sz="2400" dirty="0"/>
              <a:t>III.2. Kutatócsoport és kutatási módszer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835942"/>
            <a:ext cx="7705725" cy="3616788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Kutatócsoport: </a:t>
            </a:r>
          </a:p>
          <a:p>
            <a:pPr lvl="1"/>
            <a:r>
              <a:rPr lang="hu-HU" sz="2000" dirty="0"/>
              <a:t>24 kémia tanár</a:t>
            </a:r>
          </a:p>
          <a:p>
            <a:pPr lvl="1"/>
            <a:r>
              <a:rPr lang="hu-HU" sz="2000" dirty="0"/>
              <a:t>5 egyetemi oktató</a:t>
            </a:r>
          </a:p>
          <a:p>
            <a:pPr lvl="1"/>
            <a:r>
              <a:rPr lang="hu-HU" sz="2000" dirty="0"/>
              <a:t>3 egyetemi hallgató (később csatlakoztak: TDK-sok, ill. szakdolgozók).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módszer:</a:t>
            </a:r>
          </a:p>
          <a:p>
            <a:pPr lvl="1"/>
            <a:r>
              <a:rPr lang="hu-HU" sz="2000" dirty="0"/>
              <a:t>4 tanév</a:t>
            </a:r>
          </a:p>
          <a:p>
            <a:pPr lvl="1"/>
            <a:r>
              <a:rPr lang="hu-HU" sz="2000" dirty="0"/>
              <a:t>4 x 6 = 24 db tanulói feladatlap és tanári útmutató (</a:t>
            </a:r>
            <a:r>
              <a:rPr lang="hu-HU" sz="2000" dirty="0" err="1"/>
              <a:t>tanévente</a:t>
            </a:r>
            <a:r>
              <a:rPr lang="hu-HU" sz="2000" dirty="0"/>
              <a:t> 6 db)</a:t>
            </a:r>
          </a:p>
          <a:p>
            <a:pPr lvl="1"/>
            <a:r>
              <a:rPr lang="hu-HU" sz="2000" dirty="0"/>
              <a:t>Előteszt: 2016 ősze; 4 utóteszt: minden tanév végén</a:t>
            </a:r>
          </a:p>
          <a:p>
            <a:pPr lvl="2"/>
            <a:r>
              <a:rPr lang="hu-HU" sz="2000" dirty="0"/>
              <a:t>Kísérlettervező készség, egyéb ismeretek és tudás, attitűd</a:t>
            </a:r>
          </a:p>
          <a:p>
            <a:pPr lvl="2"/>
            <a:r>
              <a:rPr lang="hu-HU" sz="2000" dirty="0"/>
              <a:t>A tesztkérdések a Bloom-taxonómia szerint strukturálva</a:t>
            </a:r>
          </a:p>
          <a:p>
            <a:pPr lvl="2"/>
            <a:r>
              <a:rPr lang="hu-HU" sz="2000" dirty="0"/>
              <a:t>Az adatok statisztikai módszerekkel elemezve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7383"/>
            <a:ext cx="8064499" cy="491659"/>
          </a:xfrm>
        </p:spPr>
        <p:txBody>
          <a:bodyPr/>
          <a:lstStyle/>
          <a:p>
            <a:pPr algn="ctr"/>
            <a:r>
              <a:rPr lang="hu-HU" sz="2400" dirty="0"/>
              <a:t>III. 3. Minta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86" y="491678"/>
            <a:ext cx="8218214" cy="4362424"/>
          </a:xfrm>
        </p:spPr>
        <p:txBody>
          <a:bodyPr/>
          <a:lstStyle/>
          <a:p>
            <a:r>
              <a:rPr lang="hu-HU" sz="2000" dirty="0"/>
              <a:t>18 gimnázium (6 vagy 8 osztályos) </a:t>
            </a:r>
          </a:p>
          <a:p>
            <a:r>
              <a:rPr lang="hu-HU" sz="2000" dirty="0"/>
              <a:t>31 osztály/tanulói csoport</a:t>
            </a:r>
          </a:p>
          <a:p>
            <a:r>
              <a:rPr lang="hu-HU" sz="2000" dirty="0">
                <a:solidFill>
                  <a:srgbClr val="C00000"/>
                </a:solidFill>
              </a:rPr>
              <a:t>883 hetedik osztályos tanuló (12-13 évesek)</a:t>
            </a:r>
          </a:p>
          <a:p>
            <a:r>
              <a:rPr lang="hu-HU" sz="2000" dirty="0"/>
              <a:t>A tanulók véletlenszerűen szétválogatva 3 csoportra:</a:t>
            </a:r>
          </a:p>
          <a:p>
            <a:pPr lvl="1"/>
            <a:r>
              <a:rPr lang="hu-HU" sz="2000" dirty="0"/>
              <a:t>1.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(</a:t>
            </a:r>
            <a:r>
              <a:rPr lang="hu-HU" sz="2000" dirty="0">
                <a:solidFill>
                  <a:srgbClr val="C00000"/>
                </a:solidFill>
              </a:rPr>
              <a:t>kontroll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2.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+ </a:t>
            </a:r>
            <a:r>
              <a:rPr lang="hu-HU" sz="2000" dirty="0">
                <a:solidFill>
                  <a:srgbClr val="C00000"/>
                </a:solidFill>
              </a:rPr>
              <a:t>elméletben tervez</a:t>
            </a:r>
          </a:p>
          <a:p>
            <a:pPr lvl="1"/>
            <a:r>
              <a:rPr lang="hu-HU" sz="2000" dirty="0"/>
              <a:t>3. csoport: </a:t>
            </a:r>
            <a:r>
              <a:rPr lang="hu-HU" sz="2000" b="1" dirty="0">
                <a:solidFill>
                  <a:srgbClr val="C00000"/>
                </a:solidFill>
              </a:rPr>
              <a:t>megtervezi és el is végzi </a:t>
            </a:r>
            <a:r>
              <a:rPr lang="hu-HU" sz="2000" dirty="0"/>
              <a:t>ugyanazokat a kísérleteket</a:t>
            </a:r>
          </a:p>
          <a:p>
            <a:r>
              <a:rPr lang="hu-HU" sz="2000" dirty="0"/>
              <a:t>Az első </a:t>
            </a:r>
            <a:r>
              <a:rPr lang="hu-HU" sz="2000" dirty="0">
                <a:solidFill>
                  <a:srgbClr val="C00000"/>
                </a:solidFill>
              </a:rPr>
              <a:t>utótesztet már csak 853 tanuló </a:t>
            </a:r>
            <a:r>
              <a:rPr lang="hu-HU" sz="2000" dirty="0"/>
              <a:t>oldotta meg:</a:t>
            </a:r>
          </a:p>
          <a:p>
            <a:r>
              <a:rPr lang="hu-HU" sz="2000" dirty="0"/>
              <a:t>1. csoport: 289 fő, 2. csoport: 277 fő, 3. csoport: 287 </a:t>
            </a:r>
            <a:r>
              <a:rPr lang="hu-HU" sz="2000" dirty="0" smtClean="0"/>
              <a:t>fő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Újraszámolás kontrollcsoport-illesztéssel („</a:t>
            </a:r>
            <a:r>
              <a:rPr lang="hu-HU" sz="2000" b="1" i="1" dirty="0" err="1" smtClean="0">
                <a:solidFill>
                  <a:srgbClr val="C00000"/>
                </a:solidFill>
              </a:rPr>
              <a:t>matched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i="1" dirty="0" err="1">
                <a:solidFill>
                  <a:srgbClr val="C00000"/>
                </a:solidFill>
              </a:rPr>
              <a:t>pairs</a:t>
            </a:r>
            <a:r>
              <a:rPr lang="hu-HU" sz="2000" b="1" i="1" dirty="0">
                <a:solidFill>
                  <a:srgbClr val="C00000"/>
                </a:solidFill>
              </a:rPr>
              <a:t> </a:t>
            </a:r>
            <a:r>
              <a:rPr lang="hu-HU" sz="2000" b="1" i="1" dirty="0" smtClean="0">
                <a:solidFill>
                  <a:srgbClr val="C00000"/>
                </a:solidFill>
              </a:rPr>
              <a:t>design</a:t>
            </a:r>
            <a:r>
              <a:rPr lang="hu-HU" sz="2000" b="1" dirty="0" smtClean="0">
                <a:solidFill>
                  <a:srgbClr val="C00000"/>
                </a:solidFill>
              </a:rPr>
              <a:t>”):</a:t>
            </a:r>
            <a:endParaRPr lang="hu-HU" sz="2000" b="1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</a:t>
            </a:r>
            <a:r>
              <a:rPr lang="hu-HU" sz="2000" dirty="0" err="1"/>
              <a:t>előteszt</a:t>
            </a:r>
            <a:r>
              <a:rPr lang="hu-HU" sz="2000" dirty="0"/>
              <a:t> eredménye és a tanuló neme alapján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</a:rPr>
              <a:t>Csoportonként 209 fő</a:t>
            </a:r>
          </a:p>
          <a:p>
            <a:pPr lvl="1"/>
            <a:endParaRPr lang="hu-HU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560791" y="17731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III.4.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2016/2017.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=""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=""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=""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=""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=""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=""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=""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=""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=""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=""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=""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=""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=""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=""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=""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=""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=""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=""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=""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=""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=""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=""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=""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=""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=""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=""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6" y="381232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03513"/>
            <a:ext cx="8064499" cy="589284"/>
          </a:xfrm>
        </p:spPr>
        <p:txBody>
          <a:bodyPr/>
          <a:lstStyle/>
          <a:p>
            <a:pPr algn="ctr"/>
            <a:r>
              <a:rPr lang="hu-HU" sz="2400" dirty="0"/>
              <a:t>III.5.A) Eredmények – összes </a:t>
            </a:r>
            <a:r>
              <a:rPr lang="hu-HU" sz="2400" dirty="0" smtClean="0"/>
              <a:t>fela</a:t>
            </a:r>
            <a:r>
              <a:rPr lang="hu-HU" dirty="0" smtClean="0"/>
              <a:t>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4030514"/>
            <a:ext cx="7961864" cy="1112986"/>
          </a:xfrm>
        </p:spPr>
        <p:txBody>
          <a:bodyPr/>
          <a:lstStyle/>
          <a:p>
            <a:r>
              <a:rPr lang="hu-HU" sz="2000" b="1" dirty="0">
                <a:latin typeface="Calibri" panose="020F0502020204030204" pitchFamily="34" charset="0"/>
              </a:rPr>
              <a:t>*</a:t>
            </a:r>
            <a:r>
              <a:rPr lang="hu-HU" sz="2000" dirty="0"/>
              <a:t>Relatív különbség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 err="1"/>
              <a:t>-M</a:t>
            </a:r>
            <a:r>
              <a:rPr lang="hu-HU" sz="2000" baseline="-25000" dirty="0" err="1"/>
              <a:t>előteszt</a:t>
            </a:r>
            <a:r>
              <a:rPr lang="hu-HU" sz="2000" dirty="0"/>
              <a:t>)/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endParaRPr lang="hu-HU" sz="2000" baseline="-25000" dirty="0"/>
          </a:p>
          <a:p>
            <a:r>
              <a:rPr lang="hu-HU" sz="2000" dirty="0">
                <a:solidFill>
                  <a:srgbClr val="C00000"/>
                </a:solidFill>
              </a:rPr>
              <a:t>A kísérleti csoportokban </a:t>
            </a:r>
            <a:r>
              <a:rPr lang="hu-HU" sz="2000" b="1" dirty="0">
                <a:solidFill>
                  <a:srgbClr val="C00000"/>
                </a:solidFill>
              </a:rPr>
              <a:t>szignifikánsan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rosszabb</a:t>
            </a:r>
            <a:r>
              <a:rPr lang="hu-HU" sz="2000" dirty="0">
                <a:solidFill>
                  <a:srgbClr val="C00000"/>
                </a:solidFill>
              </a:rPr>
              <a:t> eredmény az utóteszten!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rtalom helye 1">
            <a:extLst>
              <a:ext uri="{FF2B5EF4-FFF2-40B4-BE49-F238E27FC236}">
                <a16:creationId xmlns="" xmlns:a16="http://schemas.microsoft.com/office/drawing/2014/main" id="{FE942327-2879-41D2-A9BA-E92797DCB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17117"/>
              </p:ext>
            </p:extLst>
          </p:nvPr>
        </p:nvGraphicFramePr>
        <p:xfrm>
          <a:off x="0" y="830114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973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83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Csoportok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noProof="0" dirty="0" err="1"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különbség*</a:t>
                      </a:r>
                      <a:endParaRPr lang="en-US" sz="1800" b="1" noProof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 csoport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(kontroll)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-0.0561</a:t>
                      </a: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nem</a:t>
                      </a:r>
                      <a:r>
                        <a:rPr lang="hu-HU" sz="1800" b="1" baseline="0" noProof="0" dirty="0" smtClean="0"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 smtClean="0"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 csoport</a:t>
                      </a: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-0.0657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 csoport</a:t>
                      </a: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1. csoport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-0.0817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801"/>
            <a:ext cx="8064499" cy="487404"/>
          </a:xfrm>
        </p:spPr>
        <p:txBody>
          <a:bodyPr/>
          <a:lstStyle/>
          <a:p>
            <a:pPr algn="ctr"/>
            <a:r>
              <a:rPr lang="hu-HU" sz="2400" dirty="0"/>
              <a:t>III.5.A) Eredmények – összes </a:t>
            </a:r>
            <a:r>
              <a:rPr lang="hu-HU" sz="2400" dirty="0" smtClean="0"/>
              <a:t>feladat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4" y="564205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87" y="2497227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739318" y="1259249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73185" y="3557107"/>
            <a:ext cx="2388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Csak a 2. csoportban nincs szignifikáns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7" y="154126"/>
            <a:ext cx="8796130" cy="501857"/>
          </a:xfrm>
        </p:spPr>
        <p:txBody>
          <a:bodyPr/>
          <a:lstStyle/>
          <a:p>
            <a:pPr algn="ctr"/>
            <a:r>
              <a:rPr lang="hu-HU" sz="2400" dirty="0"/>
              <a:t>III.5.B) Eredmények – kísérlettervező feladatok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4007394"/>
            <a:ext cx="7705725" cy="998788"/>
          </a:xfrm>
        </p:spPr>
        <p:txBody>
          <a:bodyPr/>
          <a:lstStyle/>
          <a:p>
            <a:r>
              <a:rPr lang="hu-HU" sz="2000" b="1" dirty="0">
                <a:latin typeface="Calibri" panose="020F0502020204030204" pitchFamily="34" charset="0"/>
              </a:rPr>
              <a:t>*</a:t>
            </a:r>
            <a:r>
              <a:rPr lang="hu-HU" sz="2000" dirty="0"/>
              <a:t>g-faktor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/>
              <a:t> -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)/(100 –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</a:t>
            </a:r>
          </a:p>
          <a:p>
            <a:r>
              <a:rPr lang="hu-HU" sz="2000" dirty="0">
                <a:solidFill>
                  <a:srgbClr val="C00000"/>
                </a:solidFill>
              </a:rPr>
              <a:t>Szignifikáns pozitív változás minden csoportban, </a:t>
            </a:r>
            <a:r>
              <a:rPr lang="hu-HU" sz="2000" b="1" dirty="0">
                <a:solidFill>
                  <a:srgbClr val="C00000"/>
                </a:solidFill>
              </a:rPr>
              <a:t>de a 3.-ban a legkisebb</a:t>
            </a:r>
            <a:r>
              <a:rPr lang="hu-HU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3151"/>
              </p:ext>
            </p:extLst>
          </p:nvPr>
        </p:nvGraphicFramePr>
        <p:xfrm>
          <a:off x="-1" y="783657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97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g-faktor*</a:t>
                      </a:r>
                      <a:endParaRPr lang="en-US" sz="1800" b="1" noProof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(kontroll)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0.122</a:t>
                      </a:r>
                    </a:p>
                    <a:p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err="1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1. csoport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/>
              <a:t>III.5.B) Eredmények – kísérlettervező </a:t>
            </a:r>
            <a:r>
              <a:rPr lang="hu-HU" sz="2400" dirty="0" smtClean="0"/>
              <a:t>feladatok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739318" y="1259249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7" y="66811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41595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20955" y="3387836"/>
            <a:ext cx="2913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növekedés, de a 2. csoportban a legnagyobb.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11"/>
            <a:ext cx="9143999" cy="413078"/>
          </a:xfrm>
        </p:spPr>
        <p:txBody>
          <a:bodyPr/>
          <a:lstStyle/>
          <a:p>
            <a:r>
              <a:rPr lang="hu-HU" dirty="0"/>
              <a:t>III.5.C) Eredmények: kísérlettervező feladatok/</a:t>
            </a:r>
            <a:r>
              <a:rPr lang="hu-HU" dirty="0" err="1"/>
              <a:t>tercilis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4062977"/>
            <a:ext cx="7705725" cy="669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96580"/>
              </p:ext>
            </p:extLst>
          </p:nvPr>
        </p:nvGraphicFramePr>
        <p:xfrm>
          <a:off x="0" y="466289"/>
          <a:ext cx="9144000" cy="42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1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5312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  /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Tercilisek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 előteszten nyújtott teljesítmény alapján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err="1"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különbség</a:t>
                      </a: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g-faktor</a:t>
                      </a:r>
                      <a:endParaRPr lang="en-US" sz="1800" b="1" noProof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0.146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0.175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>
                          <a:latin typeface="Calibri" panose="020F0502020204030204" pitchFamily="34" charset="0"/>
                        </a:rPr>
                        <a:t>21.4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-0.032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0.161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0.157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-0.091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20.65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0.130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47.9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0.049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1173F1A-653D-4EDB-A11D-28416DB2E801}"/>
              </a:ext>
            </a:extLst>
          </p:cNvPr>
          <p:cNvSpPr txBox="1"/>
          <p:nvPr/>
        </p:nvSpPr>
        <p:spPr>
          <a:xfrm>
            <a:off x="2107096" y="4732339"/>
            <a:ext cx="693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Legjobb </a:t>
            </a:r>
            <a:r>
              <a:rPr lang="hu-HU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tercilisek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: nincs szignifikánsan jobb eredmény!</a:t>
            </a:r>
          </a:p>
        </p:txBody>
      </p:sp>
    </p:spTree>
    <p:extLst>
      <p:ext uri="{BB962C8B-B14F-4D97-AF65-F5344CB8AC3E}">
        <p14:creationId xmlns:p14="http://schemas.microsoft.com/office/powerpoint/2010/main" val="2489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/>
              <a:t>III.5.C) Eredmények: kísérlettervező </a:t>
            </a:r>
            <a:r>
              <a:rPr lang="hu-HU" sz="2400" dirty="0" smtClean="0"/>
              <a:t>feladatok/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739318" y="1259249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9" y="67792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6" y="247740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120955" y="3387836"/>
            <a:ext cx="2913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legjobbak esetében csökkenés, ami csak 2. csoport esetében nem szignifikáns.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54878"/>
            <a:ext cx="8064499" cy="528513"/>
          </a:xfrm>
        </p:spPr>
        <p:txBody>
          <a:bodyPr/>
          <a:lstStyle/>
          <a:p>
            <a:pPr algn="ctr"/>
            <a:r>
              <a:rPr lang="hu-HU" sz="2400" dirty="0"/>
              <a:t>III.5.D) Eredmények – egyéb feladatok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148" y="4096769"/>
            <a:ext cx="6323565" cy="908386"/>
          </a:xfrm>
        </p:spPr>
        <p:txBody>
          <a:bodyPr/>
          <a:lstStyle/>
          <a:p>
            <a:r>
              <a:rPr lang="hu-HU" sz="2000" dirty="0"/>
              <a:t>Szignifikáns negatív változás minden csoportban.</a:t>
            </a:r>
          </a:p>
          <a:p>
            <a:r>
              <a:rPr lang="hu-HU" sz="2000" dirty="0"/>
              <a:t>DE! Más feladatok az utóteszten, mint az előteszten.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02825"/>
              </p:ext>
            </p:extLst>
          </p:nvPr>
        </p:nvGraphicFramePr>
        <p:xfrm>
          <a:off x="0" y="789880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97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noProof="0" dirty="0" err="1"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latin typeface="Calibri" panose="020F0502020204030204" pitchFamily="34" charset="0"/>
                        </a:rPr>
                        <a:t>különbség</a:t>
                      </a:r>
                      <a:endParaRPr lang="en-US" sz="1800" b="1" noProof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(kontroll)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en-GB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54.7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  <a:p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baseline="0" noProof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szign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777"/>
            <a:ext cx="8064499" cy="422423"/>
          </a:xfrm>
        </p:spPr>
        <p:txBody>
          <a:bodyPr/>
          <a:lstStyle/>
          <a:p>
            <a:pPr algn="ctr"/>
            <a:r>
              <a:rPr lang="hu-HU" sz="2400" dirty="0"/>
              <a:t>Az előadás tartalma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097" y="437978"/>
            <a:ext cx="7498730" cy="439309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I. Kutatásalapú tanítást a magyar iskolákba!/?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II. A TÁMOP 4.1.2.B.2-13/1-2013-0007 projektben folytatott kutatás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kérdések és a kutatás körülményei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modell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Eredmények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III. </a:t>
            </a:r>
            <a:r>
              <a:rPr lang="hu-HU" sz="2000" b="1" dirty="0"/>
              <a:t>Az MTA-ELTE Kutatásalapú Kémiatanítás Kutatócsoport munkája</a:t>
            </a:r>
            <a:endParaRPr lang="hu-HU" sz="2000" dirty="0"/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probléma és kutatási kérdések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Kutatócsoport és kutatási módszer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Minta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2016/2017. tanévben 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Eredmények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Következtetések és feltételezések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„</a:t>
            </a:r>
            <a:r>
              <a:rPr lang="hu-HU" sz="2000" dirty="0" err="1"/>
              <a:t>Újratervezés</a:t>
            </a:r>
            <a:r>
              <a:rPr lang="hu-HU" sz="2000" dirty="0"/>
              <a:t>”…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2017/2018. tanévben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620915"/>
          </a:xfrm>
        </p:spPr>
        <p:txBody>
          <a:bodyPr/>
          <a:lstStyle/>
          <a:p>
            <a:pPr algn="ctr"/>
            <a:r>
              <a:rPr lang="hu-HU" sz="2400" dirty="0"/>
              <a:t>III.5.E) Eredmények – n</a:t>
            </a:r>
            <a:r>
              <a:rPr lang="hu-HU" sz="2400" dirty="0" smtClean="0"/>
              <a:t>emek és attitűd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34" y="1160066"/>
            <a:ext cx="7604056" cy="3530244"/>
          </a:xfrm>
        </p:spPr>
        <p:txBody>
          <a:bodyPr/>
          <a:lstStyle/>
          <a:p>
            <a:r>
              <a:rPr lang="hu-HU" sz="2000" dirty="0"/>
              <a:t>A fiúk és a lányok teljesítménye között nincs szignifikáns eltérés.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 tanulók </a:t>
            </a:r>
            <a:r>
              <a:rPr lang="hu-HU" sz="2000" dirty="0">
                <a:solidFill>
                  <a:srgbClr val="C00000"/>
                </a:solidFill>
              </a:rPr>
              <a:t>kevésbé szeretik a kémiát, mint a természetismeretet</a:t>
            </a:r>
            <a:r>
              <a:rPr lang="hu-HU" sz="2000" dirty="0"/>
              <a:t>.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Az utóteszten </a:t>
            </a:r>
            <a:r>
              <a:rPr lang="hu-HU" sz="2000" b="1" dirty="0">
                <a:solidFill>
                  <a:srgbClr val="C00000"/>
                </a:solidFill>
              </a:rPr>
              <a:t>szignifikánsan kisebb mértékben tartják fontosnak a tanulók azt, hogy elképzeléseiket kísérletekkel igazolják!</a:t>
            </a:r>
            <a:endParaRPr lang="hu-HU" sz="2000" b="1" dirty="0"/>
          </a:p>
          <a:p>
            <a:pPr marL="0" indent="0">
              <a:buNone/>
            </a:pPr>
            <a:endParaRPr lang="hu-HU" sz="2000" b="1" dirty="0"/>
          </a:p>
          <a:p>
            <a:r>
              <a:rPr lang="hu-HU" sz="2000" dirty="0"/>
              <a:t>A tanulók </a:t>
            </a:r>
            <a:r>
              <a:rPr lang="hu-HU" sz="2000" b="1" dirty="0">
                <a:solidFill>
                  <a:srgbClr val="C00000"/>
                </a:solidFill>
              </a:rPr>
              <a:t>jobban kedvelik a recept alapján végzett kísérleteket a tervezhetőkkel szemben!!!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857054"/>
          </a:xfrm>
        </p:spPr>
        <p:txBody>
          <a:bodyPr/>
          <a:lstStyle/>
          <a:p>
            <a:pPr algn="ctr"/>
            <a:r>
              <a:rPr lang="hu-HU" sz="2400" dirty="0" smtClean="0"/>
              <a:t>III.5.E) „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kedveled a kémiát/természetismeretet?”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0 – 4)</a:t>
            </a:r>
            <a:r>
              <a:rPr lang="hu-HU" sz="2400" dirty="0" smtClean="0"/>
              <a:t> - csoportok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21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739318" y="1259249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933855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60837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120955" y="3598749"/>
            <a:ext cx="2913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2. és a 3. csoportban nem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74"/>
            <a:ext cx="9143999" cy="837598"/>
          </a:xfrm>
        </p:spPr>
        <p:txBody>
          <a:bodyPr/>
          <a:lstStyle/>
          <a:p>
            <a:pPr algn="ctr"/>
            <a:r>
              <a:rPr lang="hu-HU" sz="2400" dirty="0" smtClean="0"/>
              <a:t>III.5.E) </a:t>
            </a:r>
            <a:r>
              <a:rPr lang="hu-HU" sz="2400" dirty="0"/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Mennyire kedveled a kémiát/természetismeretet?”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(0 – 4)</a:t>
            </a:r>
            <a:r>
              <a:rPr lang="hu-HU" sz="2400" dirty="0"/>
              <a:t> </a:t>
            </a:r>
            <a:r>
              <a:rPr lang="hu-HU" sz="2400" dirty="0" smtClean="0"/>
              <a:t>- 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739318" y="1259249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9" y="904672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2611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56034" y="3387836"/>
            <a:ext cx="3492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gyengéknél nem szignifikáns a növekedés. Az 1. és a 2. csoport legjobbjainál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III.5.E)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23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632314" y="1540468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125924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064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607703" y="4061236"/>
            <a:ext cx="291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csökkenés!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III.5.E)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24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515582" y="1577804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0" y="127051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6" y="2494985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90606" y="3959390"/>
            <a:ext cx="2913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 minden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tercilisében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szignifikáns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" y="15211"/>
            <a:ext cx="9143999" cy="1182448"/>
          </a:xfrm>
        </p:spPr>
        <p:txBody>
          <a:bodyPr/>
          <a:lstStyle/>
          <a:p>
            <a:r>
              <a:rPr lang="hu-HU" sz="2400" dirty="0" smtClean="0"/>
              <a:t>III.5.E)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Jobban szeretem az olyan kísérleteket, amelyeket leírás (recept) alapján kell elvégezni, mint amelyeket nekem kell megtervezni.”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25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1274322" y="1112954"/>
            <a:ext cx="27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ÚJRASZÁMOLT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2276272"/>
            <a:ext cx="405188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7" y="2870104"/>
            <a:ext cx="3772227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28" y="827027"/>
            <a:ext cx="3782286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288930" y="1560027"/>
            <a:ext cx="291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3,5 körüli átlag a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max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4-hez képest nagyon sok!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80" y="75351"/>
            <a:ext cx="8064499" cy="631065"/>
          </a:xfrm>
        </p:spPr>
        <p:txBody>
          <a:bodyPr/>
          <a:lstStyle/>
          <a:p>
            <a:pPr algn="ctr"/>
            <a:r>
              <a:rPr lang="hu-HU" dirty="0"/>
              <a:t>III.6. Következtetések és feltételezések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55" y="569888"/>
            <a:ext cx="8161613" cy="4002111"/>
          </a:xfrm>
        </p:spPr>
        <p:txBody>
          <a:bodyPr/>
          <a:lstStyle/>
          <a:p>
            <a:r>
              <a:rPr lang="hu-HU" sz="2000" dirty="0"/>
              <a:t>Egyelőre </a:t>
            </a:r>
            <a:r>
              <a:rPr lang="hu-HU" sz="2000" b="1" dirty="0">
                <a:solidFill>
                  <a:srgbClr val="C00000"/>
                </a:solidFill>
              </a:rPr>
              <a:t>nem sikerült </a:t>
            </a:r>
            <a:r>
              <a:rPr lang="hu-HU" sz="2000" b="1" dirty="0" smtClean="0">
                <a:solidFill>
                  <a:srgbClr val="C00000"/>
                </a:solidFill>
              </a:rPr>
              <a:t>egyértelmű pozitív </a:t>
            </a:r>
            <a:r>
              <a:rPr lang="hu-HU" sz="2000" b="1" dirty="0">
                <a:solidFill>
                  <a:srgbClr val="C00000"/>
                </a:solidFill>
              </a:rPr>
              <a:t>hatást elérni </a:t>
            </a:r>
            <a:r>
              <a:rPr lang="hu-HU" sz="2000" dirty="0">
                <a:solidFill>
                  <a:srgbClr val="C00000"/>
                </a:solidFill>
              </a:rPr>
              <a:t>a kísérlettervező képesség fejlődése tekintetében</a:t>
            </a:r>
          </a:p>
          <a:p>
            <a:pPr lvl="1"/>
            <a:r>
              <a:rPr lang="hu-HU" sz="2000" dirty="0"/>
              <a:t>a 12-13 éves korosztály esetén (       TÁMOP-os kutatás: 14-15 évesek)</a:t>
            </a:r>
          </a:p>
          <a:p>
            <a:pPr lvl="1"/>
            <a:r>
              <a:rPr lang="hu-HU" sz="2000" dirty="0"/>
              <a:t>1 tanéven át tartó beavatkozás során (       TÁMOP-os kutatás: 3 tanóra)</a:t>
            </a:r>
          </a:p>
          <a:p>
            <a:pPr marL="342900" lvl="1" indent="0">
              <a:buNone/>
            </a:pPr>
            <a:endParaRPr lang="hu-HU" sz="2000" dirty="0"/>
          </a:p>
          <a:p>
            <a:r>
              <a:rPr lang="hu-HU" sz="2000" dirty="0"/>
              <a:t>FELTÉTELEZÉSEK: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</a:rPr>
              <a:t>Szintugrás</a:t>
            </a:r>
            <a:r>
              <a:rPr lang="hu-HU" sz="2000" dirty="0">
                <a:solidFill>
                  <a:srgbClr val="C00000"/>
                </a:solidFill>
              </a:rPr>
              <a:t> az absztrakciós készség fejlődésében 12 és 14 éves kor között</a:t>
            </a:r>
            <a:r>
              <a:rPr lang="hu-HU" sz="2000" dirty="0" smtClean="0">
                <a:solidFill>
                  <a:srgbClr val="C00000"/>
                </a:solidFill>
              </a:rPr>
              <a:t>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évi 6 óra kevés?</a:t>
            </a: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Hosszabb </a:t>
            </a:r>
            <a:r>
              <a:rPr lang="hu-HU" sz="2000" b="1" dirty="0">
                <a:solidFill>
                  <a:srgbClr val="C00000"/>
                </a:solidFill>
              </a:rPr>
              <a:t>távon </a:t>
            </a:r>
            <a:r>
              <a:rPr lang="hu-HU" sz="2000" dirty="0" smtClean="0"/>
              <a:t>nem marad meg a pozitív hatás</a:t>
            </a:r>
            <a:r>
              <a:rPr lang="hu-HU" sz="2000" dirty="0" smtClean="0"/>
              <a:t>?</a:t>
            </a:r>
          </a:p>
          <a:p>
            <a:pPr lvl="1"/>
            <a:r>
              <a:rPr lang="hu-HU" sz="2000" dirty="0" smtClean="0"/>
              <a:t>Elfáradtak a tanulók a tanév végére?</a:t>
            </a:r>
            <a:endParaRPr lang="hu-HU" sz="2000" dirty="0" smtClean="0"/>
          </a:p>
          <a:p>
            <a:pPr lvl="1"/>
            <a:r>
              <a:rPr lang="hu-HU" sz="2000" dirty="0" smtClean="0"/>
              <a:t>A </a:t>
            </a:r>
            <a:r>
              <a:rPr lang="hu-HU" sz="2000" dirty="0" smtClean="0"/>
              <a:t>45 </a:t>
            </a:r>
            <a:r>
              <a:rPr lang="hu-HU" sz="2000" dirty="0"/>
              <a:t>perces </a:t>
            </a:r>
            <a:r>
              <a:rPr lang="hu-HU" sz="2000" dirty="0" smtClean="0"/>
              <a:t>tudásfelmérés </a:t>
            </a:r>
            <a:r>
              <a:rPr lang="hu-HU" sz="2000" dirty="0"/>
              <a:t>nem elég </a:t>
            </a:r>
            <a:r>
              <a:rPr lang="hu-HU" sz="2000" dirty="0" smtClean="0"/>
              <a:t>megbízható?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 magyar </a:t>
            </a:r>
            <a:r>
              <a:rPr lang="hu-HU" sz="2000" b="1" dirty="0"/>
              <a:t>kémia tantervek zsúfoltsága </a:t>
            </a:r>
            <a:r>
              <a:rPr lang="hu-HU" sz="2000" b="1" dirty="0" err="1"/>
              <a:t>demotiválja</a:t>
            </a:r>
            <a:r>
              <a:rPr lang="hu-HU" sz="2000" dirty="0"/>
              <a:t> a tanulókat?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26</a:t>
            </a:fld>
            <a:endParaRPr lang="en-US"/>
          </a:p>
        </p:txBody>
      </p:sp>
      <p:sp>
        <p:nvSpPr>
          <p:cNvPr id="5" name="Nyíl: balra-jobbra mutató 4">
            <a:extLst>
              <a:ext uri="{FF2B5EF4-FFF2-40B4-BE49-F238E27FC236}">
                <a16:creationId xmlns="" xmlns:a16="http://schemas.microsoft.com/office/drawing/2014/main" id="{E9A85199-9875-401C-A32A-B32AAE206761}"/>
              </a:ext>
            </a:extLst>
          </p:cNvPr>
          <p:cNvSpPr/>
          <p:nvPr/>
        </p:nvSpPr>
        <p:spPr>
          <a:xfrm>
            <a:off x="4445755" y="126188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="" xmlns:a16="http://schemas.microsoft.com/office/drawing/2014/main" id="{F211079C-07E1-49F7-8F0F-DDF35F3FF3BE}"/>
              </a:ext>
            </a:extLst>
          </p:cNvPr>
          <p:cNvSpPr/>
          <p:nvPr/>
        </p:nvSpPr>
        <p:spPr>
          <a:xfrm>
            <a:off x="5078440" y="159733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978"/>
            <a:ext cx="8064499" cy="587373"/>
          </a:xfrm>
        </p:spPr>
        <p:txBody>
          <a:bodyPr/>
          <a:lstStyle/>
          <a:p>
            <a:pPr algn="ctr"/>
            <a:r>
              <a:rPr lang="hu-HU" sz="2400" dirty="0"/>
              <a:t>III.7. „</a:t>
            </a:r>
            <a:r>
              <a:rPr lang="hu-HU" sz="2400" dirty="0" err="1"/>
              <a:t>Újratervezés</a:t>
            </a:r>
            <a:r>
              <a:rPr lang="hu-HU" sz="2400" dirty="0"/>
              <a:t>”…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496955"/>
            <a:ext cx="8547652" cy="43334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sz="2000" dirty="0"/>
              <a:t>Fejlődéspszichológus: </a:t>
            </a:r>
            <a:r>
              <a:rPr lang="hu-HU" sz="2000" dirty="0">
                <a:solidFill>
                  <a:srgbClr val="C00000"/>
                </a:solidFill>
              </a:rPr>
              <a:t>Életkor</a:t>
            </a:r>
            <a:r>
              <a:rPr lang="hu-HU" sz="2000" dirty="0"/>
              <a:t> és a </a:t>
            </a:r>
            <a:r>
              <a:rPr lang="hu-HU" sz="2000" dirty="0" err="1">
                <a:solidFill>
                  <a:srgbClr val="C00000"/>
                </a:solidFill>
              </a:rPr>
              <a:t>kohort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(akár pár évnyi különbség) számíthat!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A digitális bennszülöttek preferált módszere a „</a:t>
            </a:r>
            <a:r>
              <a:rPr lang="hu-HU" sz="2000" i="1" dirty="0" err="1"/>
              <a:t>trial</a:t>
            </a:r>
            <a:r>
              <a:rPr lang="hu-HU" sz="2000" i="1" dirty="0"/>
              <a:t> and </a:t>
            </a:r>
            <a:r>
              <a:rPr lang="hu-HU" sz="2000" i="1" dirty="0" err="1"/>
              <a:t>error</a:t>
            </a:r>
            <a:r>
              <a:rPr lang="hu-HU" sz="2000" dirty="0"/>
              <a:t>”, ami </a:t>
            </a:r>
            <a:r>
              <a:rPr lang="hu-HU" sz="2000" dirty="0">
                <a:solidFill>
                  <a:srgbClr val="C00000"/>
                </a:solidFill>
              </a:rPr>
              <a:t>nem illeszkedik a szisztematikus tudományos megközelítéshez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Számítógépes játékok: </a:t>
            </a:r>
            <a:r>
              <a:rPr lang="hu-HU" sz="2000" dirty="0" err="1"/>
              <a:t>contingencia</a:t>
            </a:r>
            <a:r>
              <a:rPr lang="hu-HU" sz="2000" dirty="0"/>
              <a:t> és azonnali megerősítés       </a:t>
            </a:r>
            <a:r>
              <a:rPr lang="hu-HU" sz="2000" dirty="0">
                <a:solidFill>
                  <a:srgbClr val="C00000"/>
                </a:solidFill>
              </a:rPr>
              <a:t>leszoktatnak a kitartó munkáról, ami a természettudományokban szükséges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Direkt módon és a tanulók nyelvén el kell magyarázni </a:t>
            </a:r>
            <a:r>
              <a:rPr lang="hu-HU" sz="2000" dirty="0"/>
              <a:t>a kísérlettervezés lényegét (pl. </a:t>
            </a:r>
            <a:r>
              <a:rPr lang="hu-HU" sz="2000" dirty="0" err="1"/>
              <a:t>Piaget</a:t>
            </a:r>
            <a:r>
              <a:rPr lang="hu-HU" sz="2000" dirty="0"/>
              <a:t> afrikai és dél-amerikai törzsekkel végzett kísérletei).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Képességfejlesztés elméletben is lehetséges, </a:t>
            </a:r>
            <a:r>
              <a:rPr lang="hu-HU" sz="2000" b="1" dirty="0"/>
              <a:t>de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 a gyakorlatban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(pl. zongoratanulás hatékonysága elméletben kb. 60-70%-a </a:t>
            </a:r>
            <a:r>
              <a:rPr lang="hu-HU" sz="2000" dirty="0" err="1"/>
              <a:t>a</a:t>
            </a:r>
            <a:r>
              <a:rPr lang="hu-HU" sz="2000" dirty="0"/>
              <a:t> gyakorlatinak) .</a:t>
            </a:r>
          </a:p>
          <a:p>
            <a:pPr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A kísérlettervezést TANÍTANI KELL!!! </a:t>
            </a:r>
            <a:r>
              <a:rPr lang="hu-HU" sz="2000" dirty="0"/>
              <a:t>Pl. az „Egyszerre csak egy tényezőt változtatunk („</a:t>
            </a:r>
            <a:r>
              <a:rPr lang="hu-HU" sz="2000" i="1" dirty="0" err="1"/>
              <a:t>ceteris</a:t>
            </a:r>
            <a:r>
              <a:rPr lang="hu-HU" sz="2000" i="1" dirty="0"/>
              <a:t> </a:t>
            </a:r>
            <a:r>
              <a:rPr lang="hu-HU" sz="2000" i="1" dirty="0" err="1"/>
              <a:t>paribus</a:t>
            </a:r>
            <a:r>
              <a:rPr lang="hu-HU" sz="2000" dirty="0"/>
              <a:t>”) elv alkalmazását: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2. csoport esetén a </a:t>
            </a:r>
            <a:r>
              <a:rPr lang="hu-HU" sz="2000" dirty="0">
                <a:solidFill>
                  <a:srgbClr val="C00000"/>
                </a:solidFill>
              </a:rPr>
              <a:t>receptszerű kísérlet </a:t>
            </a:r>
            <a:r>
              <a:rPr lang="hu-HU" sz="2000" b="1" dirty="0">
                <a:solidFill>
                  <a:srgbClr val="C00000"/>
                </a:solidFill>
              </a:rPr>
              <a:t>UTÁN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3. csoport estén a </a:t>
            </a:r>
            <a:r>
              <a:rPr lang="hu-HU" sz="2000" dirty="0">
                <a:solidFill>
                  <a:srgbClr val="C00000"/>
                </a:solidFill>
              </a:rPr>
              <a:t>kísérlettervezés </a:t>
            </a:r>
            <a:r>
              <a:rPr lang="hu-HU" sz="2000" b="1" dirty="0">
                <a:solidFill>
                  <a:srgbClr val="C00000"/>
                </a:solidFill>
              </a:rPr>
              <a:t>ELŐTT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27</a:t>
            </a:fld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="" xmlns:a16="http://schemas.microsoft.com/office/drawing/2014/main" id="{2E9631EB-504D-4E94-AF5C-2E013D908405}"/>
              </a:ext>
            </a:extLst>
          </p:cNvPr>
          <p:cNvSpPr/>
          <p:nvPr/>
        </p:nvSpPr>
        <p:spPr>
          <a:xfrm flipV="1">
            <a:off x="34787" y="3220278"/>
            <a:ext cx="467139" cy="7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="" xmlns:a16="http://schemas.microsoft.com/office/drawing/2014/main" id="{EDEB5119-65A4-4BAB-B764-B8FCEC17EF5B}"/>
              </a:ext>
            </a:extLst>
          </p:cNvPr>
          <p:cNvSpPr/>
          <p:nvPr/>
        </p:nvSpPr>
        <p:spPr>
          <a:xfrm>
            <a:off x="7345017" y="1610139"/>
            <a:ext cx="33793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="" xmlns:a16="http://schemas.microsoft.com/office/drawing/2014/main" id="{5643173E-8A39-4763-9EC7-F97326769D81}"/>
              </a:ext>
            </a:extLst>
          </p:cNvPr>
          <p:cNvSpPr/>
          <p:nvPr/>
        </p:nvSpPr>
        <p:spPr>
          <a:xfrm>
            <a:off x="362778" y="2236304"/>
            <a:ext cx="46713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8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6" y="3812324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248477" y="-8188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III.8.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=""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=""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=""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=""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=""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=""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=""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=""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=""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=""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=""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=""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=""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=""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=""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=""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=""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=""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=""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=""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=""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=""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=""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=""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=""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=""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solidFill>
                  <a:srgbClr val="FFFF00"/>
                </a:solidFill>
              </a:rPr>
              <a:t>http://ttomc.elte.hu/kiadvany/az-mta-elte-kutatasalapu-kemiatanitas-kutatocsoport-publikacioi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Kép helye 8">
            <a:extLst>
              <a:ext uri="{FF2B5EF4-FFF2-40B4-BE49-F238E27FC236}">
                <a16:creationId xmlns="" xmlns:a16="http://schemas.microsoft.com/office/drawing/2014/main" id="{3B2087EF-C04F-45D3-9B62-2A5B025A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8" r="18448"/>
          <a:stretch>
            <a:fillRect/>
          </a:stretch>
        </p:blipFill>
        <p:spPr>
          <a:xfrm>
            <a:off x="3379304" y="-37258"/>
            <a:ext cx="5812101" cy="51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AEA2F1-9B42-4574-8905-AE325851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12281"/>
            <a:ext cx="8064499" cy="579523"/>
          </a:xfrm>
        </p:spPr>
        <p:txBody>
          <a:bodyPr/>
          <a:lstStyle/>
          <a:p>
            <a:pPr algn="ctr"/>
            <a:r>
              <a:rPr lang="hu-HU" sz="2400" dirty="0"/>
              <a:t>I. Kutatásalapú tanítást a magyar iskolákba</a:t>
            </a:r>
            <a:r>
              <a:rPr lang="hu-HU" sz="2400" dirty="0">
                <a:highlight>
                  <a:srgbClr val="FFFF00"/>
                </a:highlight>
              </a:rPr>
              <a:t>!/?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851E0FF-DA0B-4A38-88D4-347EA7E7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1" y="747504"/>
            <a:ext cx="8398567" cy="368141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1. A ma oktatása és a jövő társadalma ”PISA 2006” - c.  összefoglaló jelentés </a:t>
            </a:r>
            <a:r>
              <a:rPr lang="hu-HU" sz="2000" dirty="0"/>
              <a:t>(Oktatási Hivatal, Budapest, 2007): </a:t>
            </a:r>
            <a:r>
              <a:rPr lang="hu-HU" sz="2000" b="1" dirty="0">
                <a:solidFill>
                  <a:srgbClr val="C00000"/>
                </a:solidFill>
              </a:rPr>
              <a:t>Nem kielégítő a természettudományos megismerési folyamattal kapcsolatos, alkalmazható tudás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2. Az Európai Unió 7. keretprogramja (FP7): </a:t>
            </a:r>
            <a:r>
              <a:rPr lang="hu-HU" altLang="hu-HU" sz="2000" b="1" dirty="0">
                <a:solidFill>
                  <a:srgbClr val="C00000"/>
                </a:solidFill>
              </a:rPr>
              <a:t>Minimum 2 millió </a:t>
            </a:r>
            <a:r>
              <a:rPr lang="hu-HU" sz="2000" b="1" dirty="0">
                <a:solidFill>
                  <a:srgbClr val="C00000"/>
                </a:solidFill>
              </a:rPr>
              <a:t>€ </a:t>
            </a:r>
            <a:r>
              <a:rPr lang="hu-HU" altLang="hu-HU" sz="2000" b="1" dirty="0">
                <a:solidFill>
                  <a:srgbClr val="C00000"/>
                </a:solidFill>
              </a:rPr>
              <a:t>/projekt a kutatásalapú tanítás (</a:t>
            </a:r>
            <a:r>
              <a:rPr lang="en-US" altLang="hu-HU" sz="2000" b="1" i="1" dirty="0">
                <a:solidFill>
                  <a:srgbClr val="C00000"/>
                </a:solidFill>
              </a:rPr>
              <a:t>inquiry based science education</a:t>
            </a:r>
            <a:r>
              <a:rPr lang="hu-HU" altLang="hu-HU" sz="2000" b="1" dirty="0">
                <a:solidFill>
                  <a:srgbClr val="C00000"/>
                </a:solidFill>
              </a:rPr>
              <a:t>, IBSE) terjesztésére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3. Szakirodalom: </a:t>
            </a:r>
            <a:r>
              <a:rPr lang="hu-HU" altLang="hu-HU" sz="2000" b="1" dirty="0">
                <a:solidFill>
                  <a:srgbClr val="C00000"/>
                </a:solidFill>
              </a:rPr>
              <a:t>Hatékony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 </a:t>
            </a:r>
            <a:r>
              <a:rPr lang="hu-HU" altLang="hu-HU" sz="2000" dirty="0"/>
              <a:t>[pl. </a:t>
            </a:r>
            <a:r>
              <a:rPr lang="en-GB" sz="2000" dirty="0"/>
              <a:t>Kirschner, P. A., </a:t>
            </a:r>
            <a:r>
              <a:rPr lang="en-GB" sz="2000" dirty="0" err="1"/>
              <a:t>Sweller</a:t>
            </a:r>
            <a:r>
              <a:rPr lang="en-GB" sz="2000" dirty="0"/>
              <a:t>, J., Clark, R. E., (2006), Why Minimal Guidance During Instruction Does Not Work: An Analysis of the Failure of Constructivist, Discovery, Problem-Based, Experiential, and Inquiry-Based Teaching, Educational Psychologist, 41(2), 75–86.</a:t>
            </a:r>
            <a:r>
              <a:rPr lang="hu-HU" sz="2000" dirty="0"/>
              <a:t>]</a:t>
            </a:r>
          </a:p>
          <a:p>
            <a:pPr marL="0" indent="0">
              <a:buNone/>
            </a:pPr>
            <a:r>
              <a:rPr lang="hu-HU" sz="2000" b="1" dirty="0"/>
              <a:t>4. Magyar valóság: </a:t>
            </a:r>
            <a:r>
              <a:rPr lang="hu-HU" sz="2000" b="1" dirty="0">
                <a:solidFill>
                  <a:srgbClr val="C00000"/>
                </a:solidFill>
              </a:rPr>
              <a:t>Megvalósítható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(Az idő-, eszköz-, anyag-, laboráns-,valamint a magyar nyelvű feladatlapok és a módszertani továbbképzések hiánya…) 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altLang="hu-HU" sz="2000" b="1" dirty="0"/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dirty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97553AD-2B48-4F85-A40A-5A880519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82304"/>
            <a:ext cx="8398564" cy="925187"/>
          </a:xfrm>
        </p:spPr>
        <p:txBody>
          <a:bodyPr/>
          <a:lstStyle/>
          <a:p>
            <a:r>
              <a:rPr lang="hu-HU" dirty="0"/>
              <a:t>II. A TÁMOP 4.1.2.B.2-13/1-2013-0007 projekt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„ORSZÁGOS KOORDINÁCIÓVAL A PEDAGÓGUSKÉPZÉS MEGÚJÍTÁSÁÉRT”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2736B66-F9B3-48C5-AC53-1C1C9F18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76548"/>
            <a:ext cx="8064499" cy="529129"/>
          </a:xfrm>
        </p:spPr>
        <p:txBody>
          <a:bodyPr/>
          <a:lstStyle/>
          <a:p>
            <a:pPr algn="ctr"/>
            <a:r>
              <a:rPr lang="hu-HU" sz="2400" dirty="0"/>
              <a:t>II.1. Kutatási kérdések és a kutatás körülményei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5BCF211-8D1B-4CB1-839E-F0F5B88A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705677"/>
            <a:ext cx="8261003" cy="3916019"/>
          </a:xfrm>
        </p:spPr>
        <p:txBody>
          <a:bodyPr/>
          <a:lstStyle/>
          <a:p>
            <a:r>
              <a:rPr lang="hu-HU" altLang="hu-HU" sz="2000" dirty="0"/>
              <a:t>Ötlet: Hagyományos tanulókísérletek kutatásalapúvá alakítása – </a:t>
            </a:r>
            <a:r>
              <a:rPr lang="hu-HU" altLang="hu-HU" sz="2000" b="1" dirty="0">
                <a:solidFill>
                  <a:srgbClr val="C00000"/>
                </a:solidFill>
              </a:rPr>
              <a:t>a kísérletek közül </a:t>
            </a:r>
            <a:r>
              <a:rPr lang="hu-HU" altLang="hu-HU" sz="2000" b="1">
                <a:solidFill>
                  <a:srgbClr val="C00000"/>
                </a:solidFill>
              </a:rPr>
              <a:t>legalább egyet a </a:t>
            </a:r>
            <a:r>
              <a:rPr lang="hu-HU" altLang="hu-HU" sz="2000" b="1" dirty="0">
                <a:solidFill>
                  <a:srgbClr val="C00000"/>
                </a:solidFill>
              </a:rPr>
              <a:t>tanulók csoportjainak kell megtervezni és megvitatni</a:t>
            </a:r>
            <a:r>
              <a:rPr lang="hu-HU" altLang="hu-HU" sz="2000" dirty="0">
                <a:solidFill>
                  <a:srgbClr val="C00000"/>
                </a:solidFill>
              </a:rPr>
              <a:t>.</a:t>
            </a:r>
          </a:p>
          <a:p>
            <a:r>
              <a:rPr lang="hu-HU" altLang="hu-HU" sz="2000" dirty="0"/>
              <a:t>Kutatási kérdések: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 </a:t>
            </a:r>
            <a:r>
              <a:rPr lang="hu-HU" altLang="hu-HU" sz="2000" b="1" dirty="0">
                <a:solidFill>
                  <a:srgbClr val="C00000"/>
                </a:solidFill>
              </a:rPr>
              <a:t>kísérlettervező képességben mindössze 2 ilyen kísérlettervezés?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az </a:t>
            </a:r>
            <a:r>
              <a:rPr lang="hu-HU" altLang="hu-HU" sz="2000" b="1" dirty="0">
                <a:solidFill>
                  <a:srgbClr val="C00000"/>
                </a:solidFill>
              </a:rPr>
              <a:t>egyéb feladatok megoldási képességében ez a beavatkozás?</a:t>
            </a:r>
          </a:p>
          <a:p>
            <a:r>
              <a:rPr lang="hu-HU" altLang="hu-HU" sz="2100" dirty="0"/>
              <a:t>Rövid beavatkozás: </a:t>
            </a:r>
            <a:r>
              <a:rPr lang="hu-HU" alt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csak</a:t>
            </a:r>
            <a:r>
              <a:rPr 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 5 tanítási óra </a:t>
            </a:r>
            <a:r>
              <a:rPr lang="hu-HU" sz="2100" dirty="0">
                <a:cs typeface="Arial" panose="020B0604020202020204" pitchFamily="34" charset="0"/>
              </a:rPr>
              <a:t>(1. óra: előteszt, 5. óra: utóteszt)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201</a:t>
            </a:r>
            <a:r>
              <a:rPr lang="hu-HU" sz="2000" dirty="0">
                <a:cs typeface="Arial" panose="020B0604020202020204" pitchFamily="34" charset="0"/>
              </a:rPr>
              <a:t>4</a:t>
            </a:r>
            <a:r>
              <a:rPr lang="en-US" sz="2000" dirty="0">
                <a:cs typeface="Arial" panose="020B0604020202020204" pitchFamily="34" charset="0"/>
              </a:rPr>
              <a:t>/1</a:t>
            </a:r>
            <a:r>
              <a:rPr lang="hu-HU" sz="2000" dirty="0">
                <a:cs typeface="Arial" panose="020B0604020202020204" pitchFamily="34" charset="0"/>
              </a:rPr>
              <a:t>5. tanév</a:t>
            </a:r>
            <a:endParaRPr lang="hu-HU" sz="2000" dirty="0"/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4-15 éves </a:t>
            </a:r>
            <a:r>
              <a:rPr lang="hu-HU" sz="2000" dirty="0">
                <a:cs typeface="Arial" panose="020B0604020202020204" pitchFamily="34" charset="0"/>
              </a:rPr>
              <a:t>tanulók, </a:t>
            </a:r>
            <a:r>
              <a:rPr lang="en-GB" sz="2000" dirty="0">
                <a:cs typeface="Arial" panose="020B0604020202020204" pitchFamily="34" charset="0"/>
              </a:rPr>
              <a:t>2 </a:t>
            </a:r>
            <a:r>
              <a:rPr lang="hu-HU" sz="2000" dirty="0">
                <a:cs typeface="Arial" panose="020B0604020202020204" pitchFamily="34" charset="0"/>
              </a:rPr>
              <a:t>kémiaóra/hét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12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hu-HU" sz="2000" dirty="0">
                <a:cs typeface="Arial" panose="020B0604020202020204" pitchFamily="34" charset="0"/>
              </a:rPr>
              <a:t>iskola, </a:t>
            </a:r>
            <a:r>
              <a:rPr lang="en-GB" sz="2000" dirty="0">
                <a:cs typeface="Arial" panose="020B0604020202020204" pitchFamily="34" charset="0"/>
              </a:rPr>
              <a:t>15 t</a:t>
            </a:r>
            <a:r>
              <a:rPr lang="hu-HU" sz="2000" dirty="0" err="1">
                <a:cs typeface="Arial" panose="020B0604020202020204" pitchFamily="34" charset="0"/>
              </a:rPr>
              <a:t>anár</a:t>
            </a:r>
            <a:r>
              <a:rPr lang="hu-HU" sz="2000" dirty="0">
                <a:cs typeface="Arial" panose="020B0604020202020204" pitchFamily="34" charset="0"/>
              </a:rPr>
              <a:t>, </a:t>
            </a:r>
            <a:r>
              <a:rPr lang="en-GB" sz="2000" dirty="0">
                <a:cs typeface="Arial" panose="020B0604020202020204" pitchFamily="34" charset="0"/>
              </a:rPr>
              <a:t>31 </a:t>
            </a:r>
            <a:r>
              <a:rPr lang="hu-HU" sz="2000" dirty="0">
                <a:cs typeface="Arial" panose="020B0604020202020204" pitchFamily="34" charset="0"/>
              </a:rPr>
              <a:t>csoport, 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660 tanuló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2734B321-4F01-4027-BBB0-B41F73F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195808" y="996310"/>
            <a:ext cx="2898867" cy="1683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reakciókinetika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tárgyú óraterv készítése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eakciósebesség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óra: Kémiai egyensúly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3. óra: A kémiai egyensúly            befolyásolása</a:t>
            </a:r>
          </a:p>
          <a:p>
            <a:pPr algn="ctr"/>
            <a:endParaRPr lang="hu-HU" sz="1013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11899" y="2803077"/>
            <a:ext cx="1145855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195807" y="3903534"/>
            <a:ext cx="1053935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Adat-gyűjtés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25026" y="3933651"/>
            <a:ext cx="835936" cy="429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253775" y="3758865"/>
            <a:ext cx="1316447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62187" y="2794539"/>
            <a:ext cx="1385339" cy="81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Kontroll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45222" y="3781646"/>
            <a:ext cx="1331951" cy="789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Kísérleti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6854743" y="3893033"/>
            <a:ext cx="1021772" cy="459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6817111" y="2982664"/>
            <a:ext cx="1028681" cy="44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238435" y="2833079"/>
            <a:ext cx="1347127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25025" y="2982664"/>
            <a:ext cx="861278" cy="43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463988" y="1278926"/>
            <a:ext cx="3537012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1784826" y="2701118"/>
            <a:ext cx="0" cy="7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stCxn id="8" idx="2"/>
          </p:cNvCxnSpPr>
          <p:nvPr/>
        </p:nvCxnSpPr>
        <p:spPr>
          <a:xfrm flipH="1">
            <a:off x="1784826" y="3540501"/>
            <a:ext cx="1" cy="34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stCxn id="9" idx="3"/>
            <a:endCxn id="44" idx="1"/>
          </p:cNvCxnSpPr>
          <p:nvPr/>
        </p:nvCxnSpPr>
        <p:spPr>
          <a:xfrm flipV="1">
            <a:off x="2249742" y="3199823"/>
            <a:ext cx="312445" cy="97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stCxn id="9" idx="3"/>
          </p:cNvCxnSpPr>
          <p:nvPr/>
        </p:nvCxnSpPr>
        <p:spPr>
          <a:xfrm>
            <a:off x="2249742" y="4173967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44" idx="3"/>
            <a:endCxn id="49" idx="1"/>
          </p:cNvCxnSpPr>
          <p:nvPr/>
        </p:nvCxnSpPr>
        <p:spPr>
          <a:xfrm>
            <a:off x="3947525" y="3199823"/>
            <a:ext cx="177500" cy="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/>
          <p:cNvCxnSpPr>
            <a:stCxn id="45" idx="3"/>
            <a:endCxn id="42" idx="1"/>
          </p:cNvCxnSpPr>
          <p:nvPr/>
        </p:nvCxnSpPr>
        <p:spPr>
          <a:xfrm flipV="1">
            <a:off x="3877173" y="4148347"/>
            <a:ext cx="247853" cy="2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nyíllal 114"/>
          <p:cNvCxnSpPr>
            <a:stCxn id="49" idx="3"/>
            <a:endCxn id="48" idx="1"/>
          </p:cNvCxnSpPr>
          <p:nvPr/>
        </p:nvCxnSpPr>
        <p:spPr>
          <a:xfrm>
            <a:off x="4986303" y="3201791"/>
            <a:ext cx="252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/>
          <p:nvPr/>
        </p:nvCxnSpPr>
        <p:spPr>
          <a:xfrm>
            <a:off x="4834107" y="4122788"/>
            <a:ext cx="42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48" idx="3"/>
            <a:endCxn id="47" idx="1"/>
          </p:cNvCxnSpPr>
          <p:nvPr/>
        </p:nvCxnSpPr>
        <p:spPr>
          <a:xfrm>
            <a:off x="6585562" y="3201791"/>
            <a:ext cx="231550" cy="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stCxn id="43" idx="3"/>
            <a:endCxn id="46" idx="1"/>
          </p:cNvCxnSpPr>
          <p:nvPr/>
        </p:nvCxnSpPr>
        <p:spPr>
          <a:xfrm flipV="1">
            <a:off x="6570222" y="4122788"/>
            <a:ext cx="284520" cy="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nyíllal 127"/>
          <p:cNvCxnSpPr>
            <a:stCxn id="49" idx="0"/>
          </p:cNvCxnSpPr>
          <p:nvPr/>
        </p:nvCxnSpPr>
        <p:spPr>
          <a:xfrm flipH="1" flipV="1">
            <a:off x="4555664" y="2032007"/>
            <a:ext cx="1" cy="95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47" idx="0"/>
          </p:cNvCxnSpPr>
          <p:nvPr/>
        </p:nvCxnSpPr>
        <p:spPr>
          <a:xfrm flipV="1">
            <a:off x="7331452" y="2036819"/>
            <a:ext cx="0" cy="94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zögletes összekötő 131"/>
          <p:cNvCxnSpPr/>
          <p:nvPr/>
        </p:nvCxnSpPr>
        <p:spPr>
          <a:xfrm rot="5400000" flipH="1" flipV="1">
            <a:off x="4037713" y="2955256"/>
            <a:ext cx="1997906" cy="151408"/>
          </a:xfrm>
          <a:prstGeom prst="bentConnector3">
            <a:avLst>
              <a:gd name="adj1" fmla="val 23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zögletes összekötő 134"/>
          <p:cNvCxnSpPr>
            <a:stCxn id="46" idx="3"/>
          </p:cNvCxnSpPr>
          <p:nvPr/>
        </p:nvCxnSpPr>
        <p:spPr>
          <a:xfrm flipV="1">
            <a:off x="7876515" y="2032007"/>
            <a:ext cx="51733" cy="2090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248479" y="177364"/>
            <a:ext cx="86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II.2. Kutatási modell</a:t>
            </a:r>
          </a:p>
        </p:txBody>
      </p:sp>
    </p:spTree>
    <p:extLst>
      <p:ext uri="{BB962C8B-B14F-4D97-AF65-F5344CB8AC3E}">
        <p14:creationId xmlns:p14="http://schemas.microsoft.com/office/powerpoint/2010/main" val="2782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7" y="134249"/>
            <a:ext cx="4989442" cy="645546"/>
          </a:xfrm>
        </p:spPr>
        <p:txBody>
          <a:bodyPr/>
          <a:lstStyle/>
          <a:p>
            <a:pPr algn="ctr"/>
            <a:r>
              <a:rPr lang="hu-HU" sz="2400" dirty="0"/>
              <a:t>II. 3. Eredmények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3" y="606287"/>
            <a:ext cx="8338930" cy="3846443"/>
          </a:xfrm>
        </p:spPr>
        <p:txBody>
          <a:bodyPr/>
          <a:lstStyle/>
          <a:p>
            <a:r>
              <a:rPr lang="hu-HU" sz="2000" dirty="0">
                <a:latin typeface="Calibri" panose="020F0502020204030204" pitchFamily="34" charset="0"/>
              </a:rPr>
              <a:t>A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b="1" cap="all" dirty="0">
                <a:latin typeface="Calibri" panose="020F0502020204030204" pitchFamily="34" charset="0"/>
              </a:rPr>
              <a:t>kísérlettervezéses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</a:rPr>
              <a:t>feladatok terén: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Minden csoportban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szignifikáns pozitív változás </a:t>
            </a:r>
            <a:r>
              <a:rPr lang="hu-HU" sz="2000" dirty="0">
                <a:latin typeface="Calibri" panose="020F0502020204030204" pitchFamily="34" charset="0"/>
              </a:rPr>
              <a:t>(a kontrollban is!).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kontroll csoporthoz képest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nagyobb pozitív változás a kísérleti csoportban.</a:t>
            </a:r>
          </a:p>
          <a:p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cap="all" dirty="0">
                <a:latin typeface="Calibri" panose="020F0502020204030204" pitchFamily="34" charset="0"/>
              </a:rPr>
              <a:t>EGYÉB </a:t>
            </a:r>
            <a:r>
              <a:rPr lang="hu-HU" sz="2000" dirty="0">
                <a:latin typeface="Calibri" panose="020F0502020204030204" pitchFamily="34" charset="0"/>
              </a:rPr>
              <a:t>(nem kísérlettervezéses) feladatok terén: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Az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alacsony teljesítményű csoport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jobb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eredményeket </a:t>
            </a:r>
            <a:r>
              <a:rPr lang="hu-HU" sz="2000" dirty="0">
                <a:latin typeface="Calibri" panose="020F0502020204030204" pitchFamily="34" charset="0"/>
              </a:rPr>
              <a:t>produkált az utóteszten az előteszthez képest.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magas teljesítményű csoport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(különösen a fiúk)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esetén rosszabb eredmények születtek </a:t>
            </a:r>
            <a:r>
              <a:rPr lang="hu-HU" sz="2000" dirty="0">
                <a:latin typeface="Calibri" panose="020F0502020204030204" pitchFamily="34" charset="0"/>
              </a:rPr>
              <a:t>az utóteszten, mint az előteszten, de még így is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szignifikánsan jobb a kísérleti csoportban, mint a kontroll csoportban</a:t>
            </a:r>
            <a:r>
              <a:rPr lang="hu-HU" sz="2000" dirty="0">
                <a:latin typeface="Calibri" panose="020F0502020204030204" pitchFamily="34" charset="0"/>
              </a:rPr>
              <a:t>.</a:t>
            </a:r>
          </a:p>
          <a:p>
            <a:r>
              <a:rPr lang="en-US" altLang="en-US" sz="2000" dirty="0" err="1">
                <a:latin typeface="Calibri" panose="020F0502020204030204" pitchFamily="34" charset="0"/>
              </a:rPr>
              <a:t>Szalay</a:t>
            </a:r>
            <a:r>
              <a:rPr lang="en-US" altLang="en-US" sz="2000" dirty="0">
                <a:latin typeface="Calibri" panose="020F0502020204030204" pitchFamily="34" charset="0"/>
              </a:rPr>
              <a:t>, L., </a:t>
            </a:r>
            <a:r>
              <a:rPr lang="en-US" altLang="en-US" sz="2000" dirty="0" err="1">
                <a:latin typeface="Calibri" panose="020F0502020204030204" pitchFamily="34" charset="0"/>
              </a:rPr>
              <a:t>Tóth</a:t>
            </a:r>
            <a:r>
              <a:rPr lang="en-US" altLang="en-US" sz="2000" dirty="0">
                <a:latin typeface="Calibri" panose="020F0502020204030204" pitchFamily="34" charset="0"/>
              </a:rPr>
              <a:t>, Z., An inquiry-based approach of traditional ’step-by-step’ experiments, </a:t>
            </a:r>
            <a:r>
              <a:rPr lang="en-US" altLang="en-US" sz="2000" i="1" dirty="0">
                <a:latin typeface="Calibri" panose="020F0502020204030204" pitchFamily="34" charset="0"/>
              </a:rPr>
              <a:t>Chemistry Education Research and Practice</a:t>
            </a:r>
            <a:r>
              <a:rPr lang="en-US" altLang="en-US" sz="2000" dirty="0">
                <a:latin typeface="Calibri" panose="020F0502020204030204" pitchFamily="34" charset="0"/>
              </a:rPr>
              <a:t>, 2016, </a:t>
            </a:r>
            <a:r>
              <a:rPr lang="en-US" altLang="en-US" sz="2000" b="1" dirty="0">
                <a:latin typeface="Calibri" panose="020F0502020204030204" pitchFamily="34" charset="0"/>
              </a:rPr>
              <a:t>17</a:t>
            </a:r>
            <a:r>
              <a:rPr lang="en-US" altLang="en-US" sz="2000" dirty="0">
                <a:latin typeface="Calibri" panose="020F0502020204030204" pitchFamily="34" charset="0"/>
              </a:rPr>
              <a:t>, 923-961.</a:t>
            </a:r>
          </a:p>
          <a:p>
            <a:pPr lvl="1"/>
            <a:endParaRPr lang="hu-HU" dirty="0"/>
          </a:p>
          <a:p>
            <a:pPr marL="342900" lvl="1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sp>
        <p:nvSpPr>
          <p:cNvPr id="8" name="Nyíl: jobbra mutató 7">
            <a:extLst>
              <a:ext uri="{FF2B5EF4-FFF2-40B4-BE49-F238E27FC236}">
                <a16:creationId xmlns="" xmlns:a16="http://schemas.microsoft.com/office/drawing/2014/main" id="{7737DED8-9F94-4444-ACA8-EF9C4DA4FAB1}"/>
              </a:ext>
            </a:extLst>
          </p:cNvPr>
          <p:cNvSpPr/>
          <p:nvPr/>
        </p:nvSpPr>
        <p:spPr>
          <a:xfrm>
            <a:off x="119270" y="3908066"/>
            <a:ext cx="387626" cy="115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III. Az MTA-ELTE Kutatásalapú Kémiatanítás Kutatócsoport munkája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626953"/>
          </a:xfrm>
        </p:spPr>
        <p:txBody>
          <a:bodyPr/>
          <a:lstStyle/>
          <a:p>
            <a:pPr algn="ctr"/>
            <a:r>
              <a:rPr lang="hu-HU" sz="2400" dirty="0"/>
              <a:t>III.1. Kutatási problémák és kutatási kérdések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90" y="852344"/>
            <a:ext cx="7692422" cy="3621956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Kutatási problémák:</a:t>
            </a:r>
          </a:p>
          <a:p>
            <a:pPr lvl="1"/>
            <a:r>
              <a:rPr lang="hu-HU" sz="2000" dirty="0"/>
              <a:t>Milyen hatása lehet </a:t>
            </a:r>
            <a:r>
              <a:rPr lang="hu-HU" sz="2000" b="1" dirty="0">
                <a:solidFill>
                  <a:srgbClr val="C00000"/>
                </a:solidFill>
              </a:rPr>
              <a:t>hosszú távon </a:t>
            </a:r>
            <a:r>
              <a:rPr lang="hu-HU" sz="2000" dirty="0"/>
              <a:t>a kísérlettervezésnek?</a:t>
            </a:r>
          </a:p>
          <a:p>
            <a:pPr lvl="1"/>
            <a:r>
              <a:rPr lang="hu-HU" sz="2000" dirty="0"/>
              <a:t>Hogyan </a:t>
            </a:r>
            <a:r>
              <a:rPr lang="hu-HU" sz="2000" dirty="0" err="1"/>
              <a:t>tehetnénk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hatékonyabbá</a:t>
            </a:r>
            <a:r>
              <a:rPr lang="hu-HU" sz="2000" dirty="0"/>
              <a:t>?</a:t>
            </a:r>
          </a:p>
          <a:p>
            <a:pPr lvl="1"/>
            <a:r>
              <a:rPr lang="hu-HU" sz="2000" dirty="0"/>
              <a:t>Hogyan tudnánk </a:t>
            </a:r>
            <a:r>
              <a:rPr lang="hu-HU" sz="2000" b="1" dirty="0">
                <a:solidFill>
                  <a:srgbClr val="C00000"/>
                </a:solidFill>
              </a:rPr>
              <a:t>széles körben és rendszeresen alkalmazni</a:t>
            </a:r>
            <a:r>
              <a:rPr lang="hu-HU" sz="2000" dirty="0"/>
              <a:t>?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kérdések:</a:t>
            </a:r>
          </a:p>
          <a:p>
            <a:pPr lvl="1"/>
            <a:r>
              <a:rPr lang="hu-HU" sz="2000" dirty="0"/>
              <a:t>Nőne-e a különbség a csoportok kísérlettervező képessége között egy </a:t>
            </a:r>
            <a:r>
              <a:rPr lang="hu-HU" sz="2000" dirty="0">
                <a:solidFill>
                  <a:srgbClr val="C00000"/>
                </a:solidFill>
              </a:rPr>
              <a:t>hosszabb távú </a:t>
            </a:r>
            <a:r>
              <a:rPr lang="hu-HU" sz="2000" dirty="0"/>
              <a:t>kutatás során?</a:t>
            </a:r>
          </a:p>
          <a:p>
            <a:pPr lvl="1"/>
            <a:r>
              <a:rPr lang="hu-HU" sz="2000" dirty="0"/>
              <a:t>Változtat-e a tanulók </a:t>
            </a:r>
            <a:r>
              <a:rPr lang="hu-HU" sz="2000" dirty="0">
                <a:solidFill>
                  <a:srgbClr val="C00000"/>
                </a:solidFill>
              </a:rPr>
              <a:t>attitűdjén </a:t>
            </a:r>
            <a:r>
              <a:rPr lang="hu-HU" sz="2000" dirty="0"/>
              <a:t>és </a:t>
            </a:r>
            <a:r>
              <a:rPr lang="hu-HU" sz="2000" dirty="0">
                <a:solidFill>
                  <a:srgbClr val="C00000"/>
                </a:solidFill>
              </a:rPr>
              <a:t>motiváltságán </a:t>
            </a:r>
            <a:r>
              <a:rPr lang="hu-HU" sz="2000" dirty="0"/>
              <a:t>egy ilyen beavatkozás?</a:t>
            </a:r>
          </a:p>
          <a:p>
            <a:pPr lvl="1"/>
            <a:r>
              <a:rPr lang="hu-HU" sz="2000" dirty="0"/>
              <a:t>Számít-e, hogy a tanulók ténylegesen elvégzik a megtervezett kísérleteket, vagy </a:t>
            </a:r>
            <a:r>
              <a:rPr lang="hu-HU" sz="2000" dirty="0">
                <a:solidFill>
                  <a:srgbClr val="C00000"/>
                </a:solidFill>
              </a:rPr>
              <a:t>elég az elméletben való kísérlettervezés 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1091</TotalTime>
  <Words>2050</Words>
  <Application>Microsoft Office PowerPoint</Application>
  <PresentationFormat>Diavetítés a képernyőre (16:9 oldalarány)</PresentationFormat>
  <Paragraphs>434</Paragraphs>
  <Slides>30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ＭＳ 明朝</vt:lpstr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Kell-e tanítani a kísérlettervezést?</vt:lpstr>
      <vt:lpstr>Az előadás tartalma</vt:lpstr>
      <vt:lpstr>I. Kutatásalapú tanítást a magyar iskolákba!/?</vt:lpstr>
      <vt:lpstr>II. A TÁMOP 4.1.2.B.2-13/1-2013-0007 projekt </vt:lpstr>
      <vt:lpstr>II.1. Kutatási kérdések és a kutatás körülményei  </vt:lpstr>
      <vt:lpstr>3.3 kutatási módszer –  a modell</vt:lpstr>
      <vt:lpstr>II. 3. Eredmények</vt:lpstr>
      <vt:lpstr>III. Az MTA-ELTE Kutatásalapú Kémiatanítás Kutatócsoport munkája</vt:lpstr>
      <vt:lpstr>III.1. Kutatási problémák és kutatási kérdések</vt:lpstr>
      <vt:lpstr>III.2. Kutatócsoport és kutatási módszer </vt:lpstr>
      <vt:lpstr>III. 3. Minta</vt:lpstr>
      <vt:lpstr>3.3 kutatási módszer –  a modell</vt:lpstr>
      <vt:lpstr>III.5.A) Eredmények – összes feladat</vt:lpstr>
      <vt:lpstr>III.5.A) Eredmények – összes feladat</vt:lpstr>
      <vt:lpstr>III.5.B) Eredmények – kísérlettervező feladatok</vt:lpstr>
      <vt:lpstr>III.5.B) Eredmények – kísérlettervező feladatok</vt:lpstr>
      <vt:lpstr>III.5.C) Eredmények: kísérlettervező feladatok/tercilis</vt:lpstr>
      <vt:lpstr>III.5.C) Eredmények: kísérlettervező feladatok/tercilisek</vt:lpstr>
      <vt:lpstr>III.5.D) Eredmények – egyéb feladatok</vt:lpstr>
      <vt:lpstr>III.5.E) Eredmények – nemek és attitűd</vt:lpstr>
      <vt:lpstr>III.5.E) „Mennyire kedveled a kémiát/természetismeretet?”  (0 – 4) - csoportok</vt:lpstr>
      <vt:lpstr>III.5.E) „Mennyire kedveled a kémiát/természetismeretet?”  (0 – 4) - tercilisek</vt:lpstr>
      <vt:lpstr>III.5.E) „Mennyire tartod fontosnak, hogy a természettudományokban az elképzeléseinket  kísérletekkel igazoljuk?” (0 – 4) </vt:lpstr>
      <vt:lpstr>III.5.E) „Mennyire tartod fontosnak, hogy a természettudományokban az elképzeléseinket  kísérletekkel igazoljuk?” (0 – 4) - tercilisek</vt:lpstr>
      <vt:lpstr>III.5.E) „Jobban szeretem az olyan kísérleteket, amelyeket leírás (recept) alapján kell elvégezni, mint amelyeket nekem kell megtervezni.” (0 – 4) </vt:lpstr>
      <vt:lpstr>III.6. Következtetések és feltételezések</vt:lpstr>
      <vt:lpstr>III.7. „Újratervezés”…</vt:lpstr>
      <vt:lpstr>3.3 kutatási módszer –  a modell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http://ttomc.elte.hu/kiadvany/az-mta-elte-kutatasalapu-kemiatanitas-kutatocsoport-publikacioi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Szalay Luca</cp:lastModifiedBy>
  <cp:revision>101</cp:revision>
  <cp:lastPrinted>2017-11-14T12:28:57Z</cp:lastPrinted>
  <dcterms:created xsi:type="dcterms:W3CDTF">2017-09-14T12:49:53Z</dcterms:created>
  <dcterms:modified xsi:type="dcterms:W3CDTF">2017-11-15T05:01:21Z</dcterms:modified>
</cp:coreProperties>
</file>