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13978-F9E3-4D9C-896F-337682F50140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6288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3852" y="8686288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A8066-7719-45A9-AB5D-A5C7514E94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277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64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867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17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385763" indent="-385763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435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735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155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79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924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097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849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430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13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2B50F-86D8-435C-B4A0-D9B811076111}" type="datetimeFigureOut">
              <a:rPr lang="hu-HU" smtClean="0"/>
              <a:t>2017.11.14.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2067C-9CE8-4EB4-9DF6-23252B1966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492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8568951" cy="1470025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Kutatásalapú kémiatanítás: </a:t>
            </a:r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 longitudinális vizsgálat első évének eredményei</a:t>
            </a:r>
            <a:endParaRPr lang="hu-HU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3223" y="4910622"/>
            <a:ext cx="6400800" cy="1752600"/>
          </a:xfrm>
        </p:spPr>
        <p:txBody>
          <a:bodyPr>
            <a:normAutofit/>
          </a:bodyPr>
          <a:lstStyle/>
          <a:p>
            <a:r>
              <a:rPr lang="hu-HU" b="1" dirty="0" smtClean="0"/>
              <a:t>Tóth Zoltán </a:t>
            </a:r>
            <a:r>
              <a:rPr lang="hu-HU" dirty="0" smtClean="0"/>
              <a:t>és</a:t>
            </a:r>
            <a:r>
              <a:rPr lang="hu-HU" b="1" dirty="0" smtClean="0"/>
              <a:t> Szalay Luca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" y="0"/>
            <a:ext cx="9144000" cy="257175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/>
        </p:nvSpPr>
        <p:spPr>
          <a:xfrm>
            <a:off x="541373" y="4917280"/>
            <a:ext cx="8064499" cy="92518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 baseline="0">
                <a:solidFill>
                  <a:srgbClr val="1B5C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5C93"/>
                </a:solidFill>
                <a:effectLst/>
                <a:uLnTx/>
                <a:uFillTx/>
                <a:latin typeface="Calibri" panose="020F0502020204030204" pitchFamily="34" charset="0"/>
              </a:rPr>
              <a:t>MTA-ELTE 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rgbClr val="1B5C93"/>
                </a:solidFill>
                <a:effectLst/>
                <a:uLnTx/>
                <a:uFillTx/>
                <a:latin typeface="Calibri" panose="020F0502020204030204" pitchFamily="34" charset="0"/>
              </a:rPr>
              <a:t>Kutatásalapú Kémiatanítás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5C93"/>
                </a:solidFill>
                <a:effectLst/>
                <a:uLnTx/>
                <a:uFillTx/>
                <a:latin typeface="Calibri" panose="020F0502020204030204" pitchFamily="34" charset="0"/>
              </a:rPr>
              <a:t>Kutatócsoport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B5C93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" name="AutoShape 2" descr="Eötvös Loránd Tudományegyetem logój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920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22313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51243"/>
            <a:ext cx="5486875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90127" y="7598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Az előmérés eredménye alapján képzett </a:t>
            </a:r>
            <a:r>
              <a:rPr lang="hu-HU" b="1" dirty="0" err="1" smtClean="0"/>
              <a:t>tercilisek</a:t>
            </a:r>
            <a:r>
              <a:rPr lang="hu-HU" b="1" dirty="0" smtClean="0"/>
              <a:t> összehasonlítása: a teljes teszten elért eredmények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372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" y="527651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61250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90127" y="7598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három csoport összehasonlítása: a kísérlettervezés részteszten elért eredmények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7585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" y="722313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53743"/>
            <a:ext cx="5486875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90127" y="7598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Az előmérés eredménye alapján képzett </a:t>
            </a:r>
            <a:r>
              <a:rPr lang="hu-HU" b="1" dirty="0" err="1" smtClean="0"/>
              <a:t>tercilisek</a:t>
            </a:r>
            <a:r>
              <a:rPr lang="hu-HU" b="1" dirty="0" smtClean="0"/>
              <a:t> összehasonlítása: a kísérlettervezés részteszten elért eredmények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1528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" y="722313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45024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95536" y="75982"/>
            <a:ext cx="8231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három csoport összehasonlítása: </a:t>
            </a:r>
          </a:p>
          <a:p>
            <a:r>
              <a:rPr lang="hu-HU" b="1" dirty="0" smtClean="0"/>
              <a:t>„Mennyire kedveled a kémiát/természetismeretet?” (0 – 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2280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2313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51243"/>
            <a:ext cx="5486875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90127" y="7598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Az előmérés eredménye alapján képzett </a:t>
            </a:r>
            <a:r>
              <a:rPr lang="hu-HU" b="1" dirty="0" err="1" smtClean="0"/>
              <a:t>tercilisek</a:t>
            </a:r>
            <a:r>
              <a:rPr lang="hu-HU" b="1" dirty="0" smtClean="0"/>
              <a:t> összehasonlítása: </a:t>
            </a:r>
          </a:p>
          <a:p>
            <a:r>
              <a:rPr lang="hu-HU" b="1" dirty="0" smtClean="0"/>
              <a:t>„Mennyire kedveled a kémiát/természetismeretet?” (0 – 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28854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7457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130" y="3861048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395536" y="75982"/>
            <a:ext cx="8231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három csoport összehasonlítása: „Mennyire tartod fontosnak, hogy a természettudományokban az elképzeléseinket kísérletekkel igazoljuk?” (0 – 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559095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5894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98" y="3551243"/>
            <a:ext cx="5486875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0" y="75982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Az előmérés eredménye alapján képzett </a:t>
            </a:r>
            <a:r>
              <a:rPr lang="hu-HU" b="1" dirty="0" err="1" smtClean="0"/>
              <a:t>tercilisek</a:t>
            </a:r>
            <a:r>
              <a:rPr lang="hu-HU" b="1" dirty="0" smtClean="0"/>
              <a:t> összehasonlítása: „</a:t>
            </a:r>
            <a:r>
              <a:rPr lang="hu-HU" b="1" dirty="0"/>
              <a:t>Mennyire tartod </a:t>
            </a:r>
            <a:r>
              <a:rPr lang="hu-HU" b="1" dirty="0" err="1" smtClean="0"/>
              <a:t>fontos-nak</a:t>
            </a:r>
            <a:r>
              <a:rPr lang="hu-HU" b="1" dirty="0"/>
              <a:t>, hogy a természettudományokban az elképzeléseinket kísérletekkel igazoljuk</a:t>
            </a:r>
            <a:r>
              <a:rPr lang="hu-HU" b="1" dirty="0" smtClean="0"/>
              <a:t>?” (0 – 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8768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" y="754295"/>
            <a:ext cx="5043048" cy="303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35" y="3826806"/>
            <a:ext cx="5043048" cy="303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16" y="3826806"/>
            <a:ext cx="5029636" cy="303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95536" y="75982"/>
            <a:ext cx="8231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Csak utómérésben: „Jobban szeretem az olyan kísérleteket, amelyeket leírás (recept) alapján kell elvégezni, mint amelyeket nekem kell megtervezni.” (0 – 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037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Összefoglalás</a:t>
            </a:r>
            <a:endParaRPr lang="hu-HU" sz="32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1556792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A kutatásalapú kémiatanítás semmiféle hatását nem tudtuk kimutatni</a:t>
            </a:r>
          </a:p>
          <a:p>
            <a:endParaRPr lang="hu-HU" sz="2400" b="1" dirty="0"/>
          </a:p>
          <a:p>
            <a:r>
              <a:rPr lang="hu-HU" sz="2400" b="1" dirty="0" smtClean="0"/>
              <a:t>Lehetséges okok:</a:t>
            </a:r>
          </a:p>
          <a:p>
            <a:endParaRPr lang="hu-HU" sz="2400" b="1" dirty="0" smtClean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Életkori sajátosságokra visszavezethető okok:</a:t>
            </a:r>
          </a:p>
          <a:p>
            <a:pPr marL="1200150" lvl="2" indent="-285750">
              <a:buFontTx/>
              <a:buChar char="-"/>
            </a:pPr>
            <a:r>
              <a:rPr lang="hu-HU" sz="2400" dirty="0" smtClean="0"/>
              <a:t>a 7. osztályosok még nem érettek a kísérlettervezésre</a:t>
            </a:r>
          </a:p>
          <a:p>
            <a:pPr marL="1200150" lvl="2" indent="-285750">
              <a:buFontTx/>
              <a:buChar char="-"/>
            </a:pPr>
            <a:r>
              <a:rPr lang="hu-HU" sz="2400" dirty="0" smtClean="0"/>
              <a:t>a kísérlettervezést tanítani kell </a:t>
            </a:r>
          </a:p>
          <a:p>
            <a:pPr lvl="2"/>
            <a:r>
              <a:rPr lang="hu-HU" sz="2400" dirty="0"/>
              <a:t>	</a:t>
            </a:r>
            <a:r>
              <a:rPr lang="hu-HU" sz="2400" dirty="0" smtClean="0"/>
              <a:t>		(→ változtatás 8. osztályban)</a:t>
            </a:r>
            <a:endParaRPr lang="hu-HU" sz="2400" dirty="0"/>
          </a:p>
          <a:p>
            <a:pPr marL="1200150" lvl="2" indent="-285750">
              <a:buFontTx/>
              <a:buChar char="-"/>
            </a:pPr>
            <a:endParaRPr lang="hu-HU" sz="2400" dirty="0" smtClean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Kísérlettervezési, méréstechnikai okok:</a:t>
            </a:r>
            <a:endParaRPr lang="hu-HU" sz="2400" dirty="0"/>
          </a:p>
          <a:p>
            <a:pPr marL="1200150" lvl="2" indent="-285750">
              <a:buFontTx/>
              <a:buChar char="-"/>
            </a:pPr>
            <a:r>
              <a:rPr lang="hu-HU" sz="2400" dirty="0" smtClean="0"/>
              <a:t>az évi hat óra kevés</a:t>
            </a:r>
            <a:endParaRPr lang="hu-HU" sz="2400" dirty="0"/>
          </a:p>
          <a:p>
            <a:pPr marL="1200150" lvl="2" indent="-285750">
              <a:buFontTx/>
              <a:buChar char="-"/>
            </a:pPr>
            <a:r>
              <a:rPr lang="hu-HU" sz="2400" dirty="0" smtClean="0"/>
              <a:t>a 45 perces tudásfelmérés nem elég megbízható</a:t>
            </a:r>
            <a:endParaRPr lang="hu-HU" sz="2400" dirty="0"/>
          </a:p>
          <a:p>
            <a:pPr marL="1200150" lvl="2" indent="-285750">
              <a:buFontTx/>
              <a:buChar char="-"/>
            </a:pPr>
            <a:endParaRPr lang="hu-HU" dirty="0"/>
          </a:p>
          <a:p>
            <a:pPr marL="1200150" lvl="2" indent="-285750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168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Kutatásalapú természettudomány-tanítás (IBSE)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 smtClean="0"/>
              <a:t>Legalább egy részét a diákok saját maguk tervezik meg, értékelik, megvitatják azok eredményét</a:t>
            </a:r>
          </a:p>
          <a:p>
            <a:r>
              <a:rPr lang="hu-HU" sz="2400" dirty="0" smtClean="0"/>
              <a:t>Előnyei</a:t>
            </a:r>
          </a:p>
          <a:p>
            <a:pPr lvl="1"/>
            <a:r>
              <a:rPr lang="hu-HU" sz="2000" dirty="0" smtClean="0"/>
              <a:t>Aktív tanulás</a:t>
            </a:r>
          </a:p>
          <a:p>
            <a:pPr lvl="1"/>
            <a:r>
              <a:rPr lang="hu-HU" sz="2000" dirty="0" smtClean="0"/>
              <a:t>Elősegíti a fogalmi megértést</a:t>
            </a:r>
          </a:p>
          <a:p>
            <a:pPr lvl="1"/>
            <a:r>
              <a:rPr lang="hu-HU" sz="2000" dirty="0" smtClean="0"/>
              <a:t>Fejleszti a magasabb rendű kognitív képességeket</a:t>
            </a:r>
          </a:p>
          <a:p>
            <a:pPr lvl="1"/>
            <a:r>
              <a:rPr lang="hu-HU" sz="2000" dirty="0" smtClean="0"/>
              <a:t>Növeli a motivációt</a:t>
            </a:r>
            <a:endParaRPr lang="hu-HU" sz="2000" dirty="0"/>
          </a:p>
          <a:p>
            <a:r>
              <a:rPr lang="hu-HU" sz="2400" dirty="0" smtClean="0"/>
              <a:t>Hátrányai</a:t>
            </a:r>
          </a:p>
          <a:p>
            <a:pPr lvl="1"/>
            <a:r>
              <a:rPr lang="hu-HU" sz="2000" dirty="0" smtClean="0"/>
              <a:t>Rendezetlen tudást alakíthat ki</a:t>
            </a:r>
            <a:endParaRPr lang="hu-HU" sz="2000" dirty="0"/>
          </a:p>
          <a:p>
            <a:pPr lvl="1"/>
            <a:r>
              <a:rPr lang="hu-HU" sz="2000" dirty="0" smtClean="0"/>
              <a:t>Túlzott kognitív terhelést okozhat</a:t>
            </a:r>
            <a:endParaRPr lang="hu-HU" sz="2000" dirty="0"/>
          </a:p>
          <a:p>
            <a:pPr lvl="1"/>
            <a:r>
              <a:rPr lang="hu-HU" sz="2000" dirty="0" smtClean="0"/>
              <a:t>Időigényes</a:t>
            </a:r>
            <a:endParaRPr lang="hu-HU" sz="2000" dirty="0"/>
          </a:p>
          <a:p>
            <a:pPr lvl="1"/>
            <a:r>
              <a:rPr lang="hu-HU" sz="2000" dirty="0" smtClean="0"/>
              <a:t>Kevésbé tervezhető</a:t>
            </a:r>
          </a:p>
          <a:p>
            <a:pPr lvl="1"/>
            <a:r>
              <a:rPr lang="hu-HU" sz="2000" dirty="0" smtClean="0"/>
              <a:t>A tanárok egy része ódzkodik alkalmazásától</a:t>
            </a:r>
          </a:p>
          <a:p>
            <a:pPr lvl="1"/>
            <a:endParaRPr lang="hu-HU" sz="2000" dirty="0"/>
          </a:p>
          <a:p>
            <a:r>
              <a:rPr lang="hu-HU" sz="2400" i="1" dirty="0" smtClean="0"/>
              <a:t>Sikeres megvalósítása csak lépésről lépésre haladva lehetséges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70706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2736B66-F9B3-48C5-AC53-1C1C9F189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3"/>
            <a:ext cx="8064499" cy="720079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Előzmények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5BCF211-8D1B-4CB1-839E-F0F5B88A6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4" y="940903"/>
            <a:ext cx="8261003" cy="5584441"/>
          </a:xfrm>
        </p:spPr>
        <p:txBody>
          <a:bodyPr>
            <a:noAutofit/>
          </a:bodyPr>
          <a:lstStyle/>
          <a:p>
            <a:r>
              <a:rPr lang="hu-HU" altLang="hu-HU" sz="2400" dirty="0"/>
              <a:t>Ötlet: Hagyományos tanulókísérletek kutatásalapúvá alakítása – </a:t>
            </a:r>
            <a:r>
              <a:rPr lang="hu-HU" altLang="hu-HU" sz="2400" b="1" dirty="0"/>
              <a:t>a kísérletek legalább egy lépését a tanulók csoportjainak kell megtervezni és megvitatni</a:t>
            </a:r>
            <a:r>
              <a:rPr lang="hu-HU" altLang="hu-HU" sz="2400" dirty="0" smtClean="0"/>
              <a:t>.</a:t>
            </a:r>
          </a:p>
          <a:p>
            <a:r>
              <a:rPr lang="hu-HU" altLang="hu-HU" sz="2400" dirty="0" smtClean="0"/>
              <a:t>Megvalósítás: TÁMOP 4.1.2.B.2-13/1-2013-0007</a:t>
            </a:r>
            <a:endParaRPr lang="hu-HU" altLang="hu-HU" sz="2400" dirty="0"/>
          </a:p>
          <a:p>
            <a:r>
              <a:rPr lang="hu-HU" altLang="hu-HU" sz="2400" dirty="0"/>
              <a:t>Kutatási kérdések:</a:t>
            </a:r>
          </a:p>
          <a:p>
            <a:pPr lvl="1"/>
            <a:r>
              <a:rPr lang="hu-HU" altLang="hu-HU" sz="2400" dirty="0"/>
              <a:t>Okoz-e szignifikáns változást a </a:t>
            </a:r>
            <a:r>
              <a:rPr lang="hu-HU" altLang="hu-HU" sz="2400" b="1" dirty="0"/>
              <a:t>kísérlettervező képességben mindössze 2 ilyen kísérlettervezés?</a:t>
            </a:r>
          </a:p>
          <a:p>
            <a:pPr lvl="1"/>
            <a:r>
              <a:rPr lang="hu-HU" altLang="hu-HU" sz="2400" dirty="0"/>
              <a:t>Okoz-e szignifikáns változást az </a:t>
            </a:r>
            <a:r>
              <a:rPr lang="hu-HU" altLang="hu-HU" sz="2400" b="1" dirty="0"/>
              <a:t>egyéb feladatok megoldási képességében ez a beavatkozás?</a:t>
            </a:r>
          </a:p>
          <a:p>
            <a:r>
              <a:rPr lang="hu-HU" altLang="hu-HU" sz="2400" dirty="0"/>
              <a:t>Rövid beavatkozás: </a:t>
            </a:r>
            <a:r>
              <a:rPr lang="hu-HU" altLang="hu-HU" sz="2400" b="1" dirty="0">
                <a:cs typeface="Arial" panose="020B0604020202020204" pitchFamily="34" charset="0"/>
              </a:rPr>
              <a:t>csak</a:t>
            </a:r>
            <a:r>
              <a:rPr lang="hu-HU" sz="2400" b="1" dirty="0">
                <a:cs typeface="Arial" panose="020B0604020202020204" pitchFamily="34" charset="0"/>
              </a:rPr>
              <a:t> 5 tanítási óra </a:t>
            </a:r>
            <a:r>
              <a:rPr lang="hu-HU" sz="2400" dirty="0">
                <a:cs typeface="Arial" panose="020B0604020202020204" pitchFamily="34" charset="0"/>
              </a:rPr>
              <a:t>(1. óra: előteszt, 5. óra: utóteszt)</a:t>
            </a:r>
          </a:p>
          <a:p>
            <a:pPr>
              <a:defRPr/>
            </a:pPr>
            <a:r>
              <a:rPr lang="en-US" sz="2400" dirty="0">
                <a:cs typeface="Arial" panose="020B0604020202020204" pitchFamily="34" charset="0"/>
              </a:rPr>
              <a:t>201</a:t>
            </a:r>
            <a:r>
              <a:rPr lang="hu-HU" sz="2400" dirty="0">
                <a:cs typeface="Arial" panose="020B0604020202020204" pitchFamily="34" charset="0"/>
              </a:rPr>
              <a:t>4</a:t>
            </a:r>
            <a:r>
              <a:rPr lang="en-US" sz="2400" dirty="0">
                <a:cs typeface="Arial" panose="020B0604020202020204" pitchFamily="34" charset="0"/>
              </a:rPr>
              <a:t>/1</a:t>
            </a:r>
            <a:r>
              <a:rPr lang="hu-HU" sz="2400" dirty="0">
                <a:cs typeface="Arial" panose="020B0604020202020204" pitchFamily="34" charset="0"/>
              </a:rPr>
              <a:t>5. tanév</a:t>
            </a:r>
            <a:endParaRPr lang="hu-HU" sz="2400" dirty="0"/>
          </a:p>
          <a:p>
            <a:pPr>
              <a:defRPr/>
            </a:pPr>
            <a:r>
              <a:rPr lang="en-US" sz="2400" b="1" dirty="0">
                <a:cs typeface="Arial" panose="020B0604020202020204" pitchFamily="34" charset="0"/>
              </a:rPr>
              <a:t>1</a:t>
            </a:r>
            <a:r>
              <a:rPr lang="hu-HU" sz="2400" b="1" dirty="0">
                <a:cs typeface="Arial" panose="020B0604020202020204" pitchFamily="34" charset="0"/>
              </a:rPr>
              <a:t>4-15 éves </a:t>
            </a:r>
            <a:r>
              <a:rPr lang="hu-HU" sz="2400" dirty="0">
                <a:cs typeface="Arial" panose="020B0604020202020204" pitchFamily="34" charset="0"/>
              </a:rPr>
              <a:t>tanulók, </a:t>
            </a:r>
            <a:r>
              <a:rPr lang="en-GB" sz="2400" dirty="0">
                <a:cs typeface="Arial" panose="020B0604020202020204" pitchFamily="34" charset="0"/>
              </a:rPr>
              <a:t>2 </a:t>
            </a:r>
            <a:r>
              <a:rPr lang="hu-HU" sz="2400" dirty="0">
                <a:cs typeface="Arial" panose="020B0604020202020204" pitchFamily="34" charset="0"/>
              </a:rPr>
              <a:t>kémiaóra/hét</a:t>
            </a:r>
            <a:endParaRPr lang="en-GB" sz="24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cs typeface="Arial" panose="020B0604020202020204" pitchFamily="34" charset="0"/>
              </a:rPr>
              <a:t>12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hu-HU" sz="2400" dirty="0">
                <a:cs typeface="Arial" panose="020B0604020202020204" pitchFamily="34" charset="0"/>
              </a:rPr>
              <a:t>iskola, </a:t>
            </a:r>
            <a:r>
              <a:rPr lang="en-GB" sz="2400" dirty="0">
                <a:cs typeface="Arial" panose="020B0604020202020204" pitchFamily="34" charset="0"/>
              </a:rPr>
              <a:t>15 t</a:t>
            </a:r>
            <a:r>
              <a:rPr lang="hu-HU" sz="2400" dirty="0" err="1">
                <a:cs typeface="Arial" panose="020B0604020202020204" pitchFamily="34" charset="0"/>
              </a:rPr>
              <a:t>anár</a:t>
            </a:r>
            <a:r>
              <a:rPr lang="hu-HU" sz="2400" dirty="0">
                <a:cs typeface="Arial" panose="020B0604020202020204" pitchFamily="34" charset="0"/>
              </a:rPr>
              <a:t>, </a:t>
            </a:r>
            <a:r>
              <a:rPr lang="en-GB" sz="2400" dirty="0">
                <a:cs typeface="Arial" panose="020B0604020202020204" pitchFamily="34" charset="0"/>
              </a:rPr>
              <a:t>31 </a:t>
            </a:r>
            <a:r>
              <a:rPr lang="hu-HU" sz="2400" dirty="0">
                <a:cs typeface="Arial" panose="020B0604020202020204" pitchFamily="34" charset="0"/>
              </a:rPr>
              <a:t>csoport, 660 tanuló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734B321-4F01-4027-BBB0-B41F73FD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EC-A894-4F47-929A-65581C0900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2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7767" y="178999"/>
            <a:ext cx="4989442" cy="65771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Előzmények: Eredmények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8338930" cy="5128591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>
                <a:latin typeface="Calibri" panose="020F0502020204030204" pitchFamily="34" charset="0"/>
              </a:rPr>
              <a:t>A</a:t>
            </a:r>
            <a:r>
              <a:rPr lang="hu-HU" sz="2400" b="1" dirty="0">
                <a:latin typeface="Calibri" panose="020F0502020204030204" pitchFamily="34" charset="0"/>
              </a:rPr>
              <a:t> </a:t>
            </a:r>
            <a:r>
              <a:rPr lang="hu-HU" sz="2400" b="1" cap="all" dirty="0">
                <a:latin typeface="Calibri" panose="020F0502020204030204" pitchFamily="34" charset="0"/>
              </a:rPr>
              <a:t>kísérlettervezéses</a:t>
            </a:r>
            <a:r>
              <a:rPr lang="hu-HU" sz="2400" b="1" dirty="0">
                <a:latin typeface="Calibri" panose="020F0502020204030204" pitchFamily="34" charset="0"/>
              </a:rPr>
              <a:t> </a:t>
            </a:r>
            <a:r>
              <a:rPr lang="hu-HU" sz="2400" dirty="0">
                <a:latin typeface="Calibri" panose="020F0502020204030204" pitchFamily="34" charset="0"/>
              </a:rPr>
              <a:t>feladatok terén: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Minden csoportban </a:t>
            </a:r>
            <a:r>
              <a:rPr lang="hu-HU" sz="2400" b="1" dirty="0">
                <a:latin typeface="Calibri" panose="020F0502020204030204" pitchFamily="34" charset="0"/>
              </a:rPr>
              <a:t>szignifikáns pozitív változás </a:t>
            </a:r>
            <a:r>
              <a:rPr lang="hu-HU" sz="2400" dirty="0">
                <a:latin typeface="Calibri" panose="020F0502020204030204" pitchFamily="34" charset="0"/>
              </a:rPr>
              <a:t>(a kontrollban is!).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A kontroll csoporthoz képest </a:t>
            </a:r>
            <a:r>
              <a:rPr lang="hu-HU" sz="2400" b="1" dirty="0">
                <a:latin typeface="Calibri" panose="020F0502020204030204" pitchFamily="34" charset="0"/>
              </a:rPr>
              <a:t>nagyobb pozitív változás a kísérleti csoportban.</a:t>
            </a:r>
          </a:p>
          <a:p>
            <a:r>
              <a:rPr lang="hu-HU" sz="2400" dirty="0">
                <a:latin typeface="Calibri" panose="020F0502020204030204" pitchFamily="34" charset="0"/>
              </a:rPr>
              <a:t>A </a:t>
            </a:r>
            <a:r>
              <a:rPr lang="hu-HU" sz="2400" b="1" cap="all" dirty="0">
                <a:latin typeface="Calibri" panose="020F0502020204030204" pitchFamily="34" charset="0"/>
              </a:rPr>
              <a:t>EGYÉB </a:t>
            </a:r>
            <a:r>
              <a:rPr lang="hu-HU" sz="2400" dirty="0">
                <a:latin typeface="Calibri" panose="020F0502020204030204" pitchFamily="34" charset="0"/>
              </a:rPr>
              <a:t>(nem kísérlettervezéses) feladatok terén: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Az alacsony teljesítményű csoport </a:t>
            </a:r>
            <a:r>
              <a:rPr lang="hu-HU" sz="2400" b="1" dirty="0">
                <a:latin typeface="Calibri" panose="020F0502020204030204" pitchFamily="34" charset="0"/>
              </a:rPr>
              <a:t>jobb </a:t>
            </a:r>
            <a:r>
              <a:rPr lang="hu-HU" sz="2400" dirty="0">
                <a:latin typeface="Calibri" panose="020F0502020204030204" pitchFamily="34" charset="0"/>
              </a:rPr>
              <a:t>eredményeket produkált az utóteszten az előteszthez képest.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A </a:t>
            </a:r>
            <a:r>
              <a:rPr lang="hu-HU" sz="2400" b="1" dirty="0">
                <a:latin typeface="Calibri" panose="020F0502020204030204" pitchFamily="34" charset="0"/>
              </a:rPr>
              <a:t>magas teljesítményű csoport </a:t>
            </a:r>
            <a:r>
              <a:rPr lang="hu-HU" sz="2400" dirty="0">
                <a:latin typeface="Calibri" panose="020F0502020204030204" pitchFamily="34" charset="0"/>
              </a:rPr>
              <a:t>(különösen a fiúk) </a:t>
            </a:r>
            <a:r>
              <a:rPr lang="hu-HU" sz="2400" b="1" dirty="0">
                <a:latin typeface="Calibri" panose="020F0502020204030204" pitchFamily="34" charset="0"/>
              </a:rPr>
              <a:t>esetén rosszabb eredmények születtek </a:t>
            </a:r>
            <a:r>
              <a:rPr lang="hu-HU" sz="2400" dirty="0">
                <a:latin typeface="Calibri" panose="020F0502020204030204" pitchFamily="34" charset="0"/>
              </a:rPr>
              <a:t>az utóteszten, mint az előteszten, de még így is szignifikánsan jobb a kísérleti csoportban, mint a kontroll csoportban.</a:t>
            </a:r>
          </a:p>
          <a:p>
            <a:r>
              <a:rPr lang="en-US" altLang="en-US" sz="2400" dirty="0" err="1">
                <a:latin typeface="Calibri" panose="020F0502020204030204" pitchFamily="34" charset="0"/>
              </a:rPr>
              <a:t>Szalay</a:t>
            </a:r>
            <a:r>
              <a:rPr lang="en-US" altLang="en-US" sz="2400" dirty="0">
                <a:latin typeface="Calibri" panose="020F0502020204030204" pitchFamily="34" charset="0"/>
              </a:rPr>
              <a:t>, L., </a:t>
            </a:r>
            <a:r>
              <a:rPr lang="en-US" altLang="en-US" sz="2400" dirty="0" err="1">
                <a:latin typeface="Calibri" panose="020F0502020204030204" pitchFamily="34" charset="0"/>
              </a:rPr>
              <a:t>Tóth</a:t>
            </a:r>
            <a:r>
              <a:rPr lang="en-US" altLang="en-US" sz="2400" dirty="0">
                <a:latin typeface="Calibri" panose="020F0502020204030204" pitchFamily="34" charset="0"/>
              </a:rPr>
              <a:t>, Z., An inquiry-based approach of traditional ’step-by-step’ experiments, </a:t>
            </a:r>
            <a:r>
              <a:rPr lang="en-US" altLang="en-US" sz="2400" i="1" dirty="0">
                <a:latin typeface="Calibri" panose="020F0502020204030204" pitchFamily="34" charset="0"/>
              </a:rPr>
              <a:t>Chemistry Education Research and Practice</a:t>
            </a:r>
            <a:r>
              <a:rPr lang="en-US" altLang="en-US" sz="2400" dirty="0">
                <a:latin typeface="Calibri" panose="020F0502020204030204" pitchFamily="34" charset="0"/>
              </a:rPr>
              <a:t>, 2016, </a:t>
            </a:r>
            <a:r>
              <a:rPr lang="en-US" altLang="en-US" sz="2400" b="1" dirty="0">
                <a:latin typeface="Calibri" panose="020F0502020204030204" pitchFamily="34" charset="0"/>
              </a:rPr>
              <a:t>17</a:t>
            </a:r>
            <a:r>
              <a:rPr lang="en-US" altLang="en-US" sz="2400" dirty="0">
                <a:latin typeface="Calibri" panose="020F0502020204030204" pitchFamily="34" charset="0"/>
              </a:rPr>
              <a:t>, 923-961.</a:t>
            </a:r>
          </a:p>
          <a:p>
            <a:pPr lvl="1"/>
            <a:endParaRPr lang="hu-HU" dirty="0"/>
          </a:p>
          <a:p>
            <a:pPr marL="342900" lvl="1" indent="0">
              <a:buNone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EC-A894-4F47-929A-65581C0900F7}" type="slidenum">
              <a:rPr lang="en-US" smtClean="0"/>
              <a:t>4</a:t>
            </a:fld>
            <a:endParaRPr lang="en-US"/>
          </a:p>
        </p:txBody>
      </p:sp>
      <p:sp>
        <p:nvSpPr>
          <p:cNvPr id="8" name="Nyíl: jobbra mutató 7">
            <a:extLst>
              <a:ext uri="{FF2B5EF4-FFF2-40B4-BE49-F238E27FC236}">
                <a16:creationId xmlns="" xmlns:a16="http://schemas.microsoft.com/office/drawing/2014/main" id="{7737DED8-9F94-4444-ACA8-EF9C4DA4FAB1}"/>
              </a:ext>
            </a:extLst>
          </p:cNvPr>
          <p:cNvSpPr/>
          <p:nvPr/>
        </p:nvSpPr>
        <p:spPr>
          <a:xfrm>
            <a:off x="119270" y="5210755"/>
            <a:ext cx="387626" cy="15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57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188641"/>
            <a:ext cx="8064499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/>
              <a:t>MTA Szakmódszertani pályázat 2016: Megvalósítható kutatásalapú kémiatanulás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90" y="836712"/>
            <a:ext cx="7692422" cy="5832647"/>
          </a:xfrm>
        </p:spPr>
        <p:txBody>
          <a:bodyPr>
            <a:noAutofit/>
          </a:bodyPr>
          <a:lstStyle/>
          <a:p>
            <a:r>
              <a:rPr lang="hu-HU" sz="2400" dirty="0"/>
              <a:t>Kutatási problémák:</a:t>
            </a:r>
          </a:p>
          <a:p>
            <a:pPr lvl="1"/>
            <a:r>
              <a:rPr lang="hu-HU" sz="2400" dirty="0"/>
              <a:t>Milyen hatása lehet </a:t>
            </a:r>
            <a:r>
              <a:rPr lang="hu-HU" sz="2400" b="1" dirty="0"/>
              <a:t>hosszú távon </a:t>
            </a:r>
            <a:r>
              <a:rPr lang="hu-HU" sz="2400" dirty="0"/>
              <a:t>a kísérlettervezésnek?</a:t>
            </a:r>
          </a:p>
          <a:p>
            <a:pPr lvl="1"/>
            <a:r>
              <a:rPr lang="hu-HU" sz="2400" dirty="0"/>
              <a:t>Hogyan </a:t>
            </a:r>
            <a:r>
              <a:rPr lang="hu-HU" sz="2400" dirty="0" err="1"/>
              <a:t>tehetnénk</a:t>
            </a:r>
            <a:r>
              <a:rPr lang="hu-HU" sz="2400" dirty="0"/>
              <a:t> </a:t>
            </a:r>
            <a:r>
              <a:rPr lang="hu-HU" sz="2400" b="1" dirty="0"/>
              <a:t>hatékonyabbá</a:t>
            </a:r>
            <a:r>
              <a:rPr lang="hu-HU" sz="2400" dirty="0"/>
              <a:t>?</a:t>
            </a:r>
          </a:p>
          <a:p>
            <a:pPr lvl="1"/>
            <a:r>
              <a:rPr lang="hu-HU" sz="2400" dirty="0"/>
              <a:t>Hogyan tudnánk </a:t>
            </a:r>
            <a:r>
              <a:rPr lang="hu-HU" sz="2400" b="1" dirty="0"/>
              <a:t>széles körben és rendszeresen alkalmazni</a:t>
            </a:r>
            <a:r>
              <a:rPr lang="hu-HU" sz="2400" dirty="0"/>
              <a:t>?</a:t>
            </a:r>
          </a:p>
          <a:p>
            <a:r>
              <a:rPr lang="hu-HU" sz="2400" dirty="0"/>
              <a:t>Kutatási kérdések:</a:t>
            </a:r>
          </a:p>
          <a:p>
            <a:pPr lvl="1"/>
            <a:r>
              <a:rPr lang="hu-HU" sz="2400" dirty="0"/>
              <a:t>Nőne-e a különbség a csoportok kísérlettervező képessége között egy hosszabb távú kutatás során?</a:t>
            </a:r>
          </a:p>
          <a:p>
            <a:pPr lvl="1"/>
            <a:r>
              <a:rPr lang="hu-HU" sz="2400" dirty="0"/>
              <a:t>Változtat-e a tanulók attitűdjén és motiváltságán egy ilyen beavatkozás?</a:t>
            </a:r>
          </a:p>
          <a:p>
            <a:pPr lvl="1"/>
            <a:r>
              <a:rPr lang="hu-HU" sz="2400" dirty="0"/>
              <a:t>Számít-e, hogy a tanulók ténylegesen elvégzik a megtervezett kísérleteket, vagy elég az elméletben való kísérlettervezés is?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EC-A894-4F47-929A-65581C0900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3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64499" cy="695647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A kutatócsoport </a:t>
            </a:r>
            <a:r>
              <a:rPr lang="hu-HU" sz="3200" b="1" dirty="0"/>
              <a:t>és </a:t>
            </a:r>
            <a:r>
              <a:rPr lang="hu-HU" sz="3200" b="1" dirty="0" smtClean="0"/>
              <a:t>a kutatási </a:t>
            </a:r>
            <a:r>
              <a:rPr lang="hu-HU" sz="3200" b="1" dirty="0"/>
              <a:t>módszer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705725" cy="4822384"/>
          </a:xfrm>
        </p:spPr>
        <p:txBody>
          <a:bodyPr>
            <a:noAutofit/>
          </a:bodyPr>
          <a:lstStyle/>
          <a:p>
            <a:r>
              <a:rPr lang="hu-HU" sz="2400" dirty="0"/>
              <a:t>Kutatócsoport: </a:t>
            </a:r>
          </a:p>
          <a:p>
            <a:pPr lvl="1"/>
            <a:r>
              <a:rPr lang="hu-HU" sz="2000" dirty="0"/>
              <a:t>24 kémia tanár</a:t>
            </a:r>
          </a:p>
          <a:p>
            <a:pPr lvl="1"/>
            <a:r>
              <a:rPr lang="hu-HU" sz="2000" dirty="0"/>
              <a:t>5 egyetemi oktató</a:t>
            </a:r>
          </a:p>
          <a:p>
            <a:pPr lvl="1"/>
            <a:r>
              <a:rPr lang="hu-HU" sz="2000" dirty="0"/>
              <a:t>3 egyetemi hallgató (később csatlakoztak: TDK-sok, ill. szakdolgozók).</a:t>
            </a:r>
          </a:p>
          <a:p>
            <a:r>
              <a:rPr lang="hu-HU" sz="2400" dirty="0"/>
              <a:t>Kutatási módszer:</a:t>
            </a:r>
          </a:p>
          <a:p>
            <a:pPr lvl="1"/>
            <a:r>
              <a:rPr lang="hu-HU" sz="2000" dirty="0"/>
              <a:t>4 tanév</a:t>
            </a:r>
          </a:p>
          <a:p>
            <a:pPr lvl="1"/>
            <a:r>
              <a:rPr lang="hu-HU" sz="2000" dirty="0"/>
              <a:t>4 x 6 = 24 db tanulói feladatlap és tanári útmutató (</a:t>
            </a:r>
            <a:r>
              <a:rPr lang="hu-HU" sz="2000" dirty="0" err="1"/>
              <a:t>tanévente</a:t>
            </a:r>
            <a:r>
              <a:rPr lang="hu-HU" sz="2000" dirty="0"/>
              <a:t> 6 db)</a:t>
            </a:r>
          </a:p>
          <a:p>
            <a:pPr lvl="1"/>
            <a:r>
              <a:rPr lang="hu-HU" sz="2000" dirty="0"/>
              <a:t>Előteszt: 2016 ősze; 4 utóteszt: minden tanév végén</a:t>
            </a:r>
          </a:p>
          <a:p>
            <a:pPr lvl="2"/>
            <a:r>
              <a:rPr lang="hu-HU" sz="2000" dirty="0"/>
              <a:t>Kísérlettervező készség, egyéb ismeretek és tudás, attitűd</a:t>
            </a:r>
          </a:p>
          <a:p>
            <a:pPr lvl="2"/>
            <a:r>
              <a:rPr lang="hu-HU" sz="2000" dirty="0"/>
              <a:t>A tesztkérdések a Bloom-taxonómia szerint strukturálva</a:t>
            </a:r>
          </a:p>
          <a:p>
            <a:pPr lvl="2"/>
            <a:r>
              <a:rPr lang="hu-HU" sz="2000" dirty="0"/>
              <a:t>Az adatok statisztikai módszerekkel elemezve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EC-A894-4F47-929A-65581C0900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1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064499" cy="655545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A minta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836712"/>
            <a:ext cx="7911826" cy="5257477"/>
          </a:xfrm>
        </p:spPr>
        <p:txBody>
          <a:bodyPr>
            <a:noAutofit/>
          </a:bodyPr>
          <a:lstStyle/>
          <a:p>
            <a:r>
              <a:rPr lang="hu-HU" sz="2400" dirty="0"/>
              <a:t>18 gimnázium (6 vagy 8 osztályos) </a:t>
            </a:r>
          </a:p>
          <a:p>
            <a:r>
              <a:rPr lang="hu-HU" sz="2400" dirty="0"/>
              <a:t>31 osztály/tanulói csoport</a:t>
            </a:r>
          </a:p>
          <a:p>
            <a:r>
              <a:rPr lang="hu-HU" sz="2400" dirty="0"/>
              <a:t>883 hetedik osztályos tanuló (12-13 évesek)</a:t>
            </a:r>
          </a:p>
          <a:p>
            <a:r>
              <a:rPr lang="hu-HU" sz="2400" dirty="0"/>
              <a:t>A tanulók véletlenszerűen szétválogatva 3 csoportra:</a:t>
            </a:r>
          </a:p>
          <a:p>
            <a:pPr lvl="1"/>
            <a:r>
              <a:rPr lang="hu-HU" sz="2400" u="sng" dirty="0"/>
              <a:t>1. csoport: </a:t>
            </a:r>
            <a:r>
              <a:rPr lang="hu-HU" sz="2400" dirty="0"/>
              <a:t>recept alapján végez kísérleteket (kontroll)</a:t>
            </a:r>
          </a:p>
          <a:p>
            <a:pPr lvl="1"/>
            <a:r>
              <a:rPr lang="hu-HU" sz="2400" u="sng" dirty="0"/>
              <a:t>2. csoport: </a:t>
            </a:r>
            <a:r>
              <a:rPr lang="hu-HU" sz="2400" dirty="0"/>
              <a:t>recept alapján végez kísérleteket + </a:t>
            </a:r>
            <a:r>
              <a:rPr lang="hu-HU" sz="2400" b="1" dirty="0"/>
              <a:t>elméletben tervez</a:t>
            </a:r>
          </a:p>
          <a:p>
            <a:pPr lvl="1"/>
            <a:r>
              <a:rPr lang="hu-HU" sz="2400" u="sng" dirty="0"/>
              <a:t>3. csoport: </a:t>
            </a:r>
            <a:r>
              <a:rPr lang="hu-HU" sz="2400" b="1" dirty="0"/>
              <a:t>megtervezi és el is végzi </a:t>
            </a:r>
            <a:r>
              <a:rPr lang="hu-HU" sz="2400" dirty="0"/>
              <a:t>ugyanazokat a kísérleteket</a:t>
            </a:r>
          </a:p>
          <a:p>
            <a:r>
              <a:rPr lang="hu-HU" sz="2400" dirty="0"/>
              <a:t>Az első utótesztet már csak 853 tanuló oldotta meg:</a:t>
            </a:r>
          </a:p>
          <a:p>
            <a:pPr lvl="1"/>
            <a:r>
              <a:rPr lang="hu-HU" sz="2000" dirty="0"/>
              <a:t>1. csoport: 289 fő, 2. csoport: 277 fő, 3. csoport: 287 </a:t>
            </a:r>
            <a:r>
              <a:rPr lang="hu-HU" sz="2000" dirty="0" smtClean="0"/>
              <a:t>fő</a:t>
            </a:r>
          </a:p>
          <a:p>
            <a:r>
              <a:rPr lang="hu-HU" sz="2400" dirty="0" smtClean="0"/>
              <a:t>Kontrollcsoport-illesztés (</a:t>
            </a:r>
            <a:r>
              <a:rPr lang="hu-HU" sz="2400" dirty="0" err="1" smtClean="0"/>
              <a:t>matched</a:t>
            </a:r>
            <a:r>
              <a:rPr lang="hu-HU" sz="2400" dirty="0" smtClean="0"/>
              <a:t> </a:t>
            </a:r>
            <a:r>
              <a:rPr lang="hu-HU" sz="2400" dirty="0" err="1" smtClean="0"/>
              <a:t>pairs</a:t>
            </a:r>
            <a:r>
              <a:rPr lang="hu-HU" sz="2400" dirty="0" smtClean="0"/>
              <a:t> design):</a:t>
            </a:r>
            <a:endParaRPr lang="hu-HU" sz="2400" dirty="0"/>
          </a:p>
          <a:p>
            <a:pPr lvl="1"/>
            <a:r>
              <a:rPr lang="hu-HU" sz="2000" dirty="0" smtClean="0"/>
              <a:t>Az </a:t>
            </a:r>
            <a:r>
              <a:rPr lang="hu-HU" sz="2000" dirty="0" err="1" smtClean="0"/>
              <a:t>előteszt</a:t>
            </a:r>
            <a:r>
              <a:rPr lang="hu-HU" sz="2000" dirty="0" smtClean="0"/>
              <a:t> eredménye és a tanuló neme alapján</a:t>
            </a:r>
          </a:p>
          <a:p>
            <a:pPr lvl="1"/>
            <a:r>
              <a:rPr lang="hu-HU" sz="2000" dirty="0" smtClean="0"/>
              <a:t>Csoportonként 209 fő</a:t>
            </a:r>
            <a:endParaRPr lang="hu-HU" sz="2000" dirty="0"/>
          </a:p>
          <a:p>
            <a:pPr lvl="1"/>
            <a:endParaRPr lang="hu-H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EC-A894-4F47-929A-65581C0900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0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93658" y="157200"/>
            <a:ext cx="5940660" cy="926976"/>
          </a:xfrm>
        </p:spPr>
        <p:txBody>
          <a:bodyPr/>
          <a:lstStyle/>
          <a:p>
            <a:r>
              <a:rPr lang="hu-HU" sz="2100" dirty="0"/>
              <a:t>3.3 kutatási módszer 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u-HU" sz="2100" dirty="0"/>
              <a:t>  a modell</a:t>
            </a:r>
          </a:p>
        </p:txBody>
      </p:sp>
      <p:sp>
        <p:nvSpPr>
          <p:cNvPr id="3" name="Lekerekített téglalap 2"/>
          <p:cNvSpPr/>
          <p:nvPr/>
        </p:nvSpPr>
        <p:spPr>
          <a:xfrm>
            <a:off x="682072" y="556169"/>
            <a:ext cx="3600873" cy="2660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. típus: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kísérletek</a:t>
            </a:r>
          </a:p>
          <a:p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. típus: receptszerű kísérletek + </a:t>
            </a:r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elméleti kísérlettervezés</a:t>
            </a:r>
          </a:p>
          <a:p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. típus: </a:t>
            </a:r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gyakorlatban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783076" y="3315642"/>
            <a:ext cx="1602380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784510" y="4722522"/>
            <a:ext cx="1494367" cy="721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ekerekített téglalap 41"/>
          <p:cNvSpPr/>
          <p:nvPr/>
        </p:nvSpPr>
        <p:spPr>
          <a:xfrm>
            <a:off x="4157781" y="4646184"/>
            <a:ext cx="724705" cy="753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5121224" y="4533410"/>
            <a:ext cx="2631096" cy="978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kísérletek +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elméleti kísérlettervezés</a:t>
            </a:r>
            <a:endParaRPr lang="en-GB" sz="1500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2574788" y="3311123"/>
            <a:ext cx="1323379" cy="1034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2574787" y="4488663"/>
            <a:ext cx="1287082" cy="10684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7991061" y="4657962"/>
            <a:ext cx="695739" cy="715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7991062" y="3458910"/>
            <a:ext cx="695739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5131363" y="3323663"/>
            <a:ext cx="2631096" cy="983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 kísérletek </a:t>
            </a:r>
            <a:r>
              <a:rPr lang="hu-HU" sz="1500"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hu-HU" sz="1500" smtClean="0">
                <a:latin typeface="Arial" panose="020B0604020202020204" pitchFamily="34" charset="0"/>
                <a:cs typeface="Arial" panose="020B0604020202020204" pitchFamily="34" charset="0"/>
              </a:rPr>
              <a:t>kontroll”)</a:t>
            </a:r>
            <a:endParaRPr lang="en-GB" sz="15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ekerekített téglalap 48"/>
          <p:cNvSpPr/>
          <p:nvPr/>
        </p:nvSpPr>
        <p:spPr>
          <a:xfrm>
            <a:off x="4159360" y="3458911"/>
            <a:ext cx="710815" cy="712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50" name="Lekerekített téglalap 49"/>
          <p:cNvSpPr/>
          <p:nvPr/>
        </p:nvSpPr>
        <p:spPr>
          <a:xfrm>
            <a:off x="4601816" y="1679521"/>
            <a:ext cx="4491168" cy="98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1465800" y="4295442"/>
            <a:ext cx="7233" cy="43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2278877" y="3828434"/>
            <a:ext cx="295911" cy="125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nyíllal 104"/>
          <p:cNvCxnSpPr>
            <a:cxnSpLocks/>
            <a:stCxn id="9" idx="3"/>
          </p:cNvCxnSpPr>
          <p:nvPr/>
        </p:nvCxnSpPr>
        <p:spPr>
          <a:xfrm>
            <a:off x="2278877" y="5083099"/>
            <a:ext cx="312445" cy="252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zövegdoboz 3">
            <a:extLst>
              <a:ext uri="{FF2B5EF4-FFF2-40B4-BE49-F238E27FC236}">
                <a16:creationId xmlns="" xmlns:a16="http://schemas.microsoft.com/office/drawing/2014/main" id="{B4E654DE-8874-4BA2-BF77-1EE445B3E77F}"/>
              </a:ext>
            </a:extLst>
          </p:cNvPr>
          <p:cNvSpPr txBox="1"/>
          <p:nvPr/>
        </p:nvSpPr>
        <p:spPr>
          <a:xfrm>
            <a:off x="560792" y="23641"/>
            <a:ext cx="8706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1B5C93"/>
                </a:solidFill>
                <a:latin typeface="+mj-lt"/>
              </a:rPr>
              <a:t>III.4. Kutatási modell a </a:t>
            </a:r>
            <a:r>
              <a:rPr lang="hu-HU" sz="2800" b="1" dirty="0">
                <a:solidFill>
                  <a:srgbClr val="FF0000"/>
                </a:solidFill>
                <a:latin typeface="+mj-lt"/>
              </a:rPr>
              <a:t>2016/2017. </a:t>
            </a:r>
            <a:r>
              <a:rPr lang="hu-HU" sz="2800" b="1" dirty="0">
                <a:solidFill>
                  <a:srgbClr val="1B5C93"/>
                </a:solidFill>
                <a:latin typeface="+mj-lt"/>
              </a:rPr>
              <a:t>tanévben</a:t>
            </a:r>
          </a:p>
        </p:txBody>
      </p:sp>
      <p:sp>
        <p:nvSpPr>
          <p:cNvPr id="54" name="Téglalap: lekerekített 53">
            <a:extLst>
              <a:ext uri="{FF2B5EF4-FFF2-40B4-BE49-F238E27FC236}">
                <a16:creationId xmlns=""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2561949" y="5654165"/>
            <a:ext cx="1336221" cy="1024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típusú 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églalap: lekerekített 139">
            <a:extLst>
              <a:ext uri="{FF2B5EF4-FFF2-40B4-BE49-F238E27FC236}">
                <a16:creationId xmlns="" xmlns:a16="http://schemas.microsoft.com/office/drawing/2014/main" id="{61B7222E-3AE2-488A-B4FB-333685A4CAC1}"/>
              </a:ext>
            </a:extLst>
          </p:cNvPr>
          <p:cNvSpPr/>
          <p:nvPr/>
        </p:nvSpPr>
        <p:spPr>
          <a:xfrm>
            <a:off x="4157781" y="5815120"/>
            <a:ext cx="724705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Elő-teszt</a:t>
            </a:r>
          </a:p>
        </p:txBody>
      </p:sp>
      <p:sp>
        <p:nvSpPr>
          <p:cNvPr id="150" name="Téglalap: lekerekített 149">
            <a:extLst>
              <a:ext uri="{FF2B5EF4-FFF2-40B4-BE49-F238E27FC236}">
                <a16:creationId xmlns=""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5121226" y="5683204"/>
            <a:ext cx="2631095" cy="966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gyakorlatban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=""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7991062" y="5811359"/>
            <a:ext cx="695741" cy="703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Utó-teszt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=""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2278876" y="5083099"/>
            <a:ext cx="283072" cy="1083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nyíllal 156">
            <a:extLst>
              <a:ext uri="{FF2B5EF4-FFF2-40B4-BE49-F238E27FC236}">
                <a16:creationId xmlns="" xmlns:a16="http://schemas.microsoft.com/office/drawing/2014/main" id="{4A74B266-D0DB-4086-82C8-B13DD0891433}"/>
              </a:ext>
            </a:extLst>
          </p:cNvPr>
          <p:cNvCxnSpPr>
            <a:stCxn id="44" idx="3"/>
            <a:endCxn id="49" idx="1"/>
          </p:cNvCxnSpPr>
          <p:nvPr/>
        </p:nvCxnSpPr>
        <p:spPr>
          <a:xfrm flipV="1">
            <a:off x="3898167" y="3815281"/>
            <a:ext cx="261193" cy="1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nyíllal 158">
            <a:extLst>
              <a:ext uri="{FF2B5EF4-FFF2-40B4-BE49-F238E27FC236}">
                <a16:creationId xmlns="" xmlns:a16="http://schemas.microsoft.com/office/drawing/2014/main" id="{DD8DBE16-F069-4C42-823F-E80392DEEB7A}"/>
              </a:ext>
            </a:extLst>
          </p:cNvPr>
          <p:cNvCxnSpPr>
            <a:stCxn id="45" idx="3"/>
            <a:endCxn id="42" idx="1"/>
          </p:cNvCxnSpPr>
          <p:nvPr/>
        </p:nvCxnSpPr>
        <p:spPr>
          <a:xfrm flipV="1">
            <a:off x="3861870" y="5022893"/>
            <a:ext cx="29591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="" xmlns:a16="http://schemas.microsoft.com/office/drawing/2014/main" id="{F01403D4-9FDB-4881-9277-362C30DC6C31}"/>
              </a:ext>
            </a:extLst>
          </p:cNvPr>
          <p:cNvCxnSpPr>
            <a:cxnSpLocks/>
            <a:stCxn id="54" idx="3"/>
            <a:endCxn id="140" idx="1"/>
          </p:cNvCxnSpPr>
          <p:nvPr/>
        </p:nvCxnSpPr>
        <p:spPr>
          <a:xfrm>
            <a:off x="3898170" y="6166631"/>
            <a:ext cx="259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="" xmlns:a16="http://schemas.microsoft.com/office/drawing/2014/main" id="{9C891651-44C1-4126-8819-FAF3F08E0F01}"/>
              </a:ext>
            </a:extLst>
          </p:cNvPr>
          <p:cNvCxnSpPr>
            <a:stCxn id="49" idx="3"/>
            <a:endCxn id="48" idx="1"/>
          </p:cNvCxnSpPr>
          <p:nvPr/>
        </p:nvCxnSpPr>
        <p:spPr>
          <a:xfrm>
            <a:off x="4870175" y="3815280"/>
            <a:ext cx="26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="" xmlns:a16="http://schemas.microsoft.com/office/drawing/2014/main" id="{A6CF4223-F4DD-4366-B813-E562C800C062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4882486" y="5022892"/>
            <a:ext cx="2387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="" xmlns:a16="http://schemas.microsoft.com/office/drawing/2014/main" id="{92BDEACB-CEB5-4214-ACAB-8724881C36F1}"/>
              </a:ext>
            </a:extLst>
          </p:cNvPr>
          <p:cNvCxnSpPr>
            <a:cxnSpLocks/>
            <a:stCxn id="140" idx="3"/>
            <a:endCxn id="150" idx="1"/>
          </p:cNvCxnSpPr>
          <p:nvPr/>
        </p:nvCxnSpPr>
        <p:spPr>
          <a:xfrm>
            <a:off x="4882485" y="6166631"/>
            <a:ext cx="238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=""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7762459" y="3815279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=""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7752320" y="5015709"/>
            <a:ext cx="238740" cy="7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=""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7752321" y="6162870"/>
            <a:ext cx="238741" cy="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=""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7752320" y="616663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nyíllal 209">
            <a:extLst>
              <a:ext uri="{FF2B5EF4-FFF2-40B4-BE49-F238E27FC236}">
                <a16:creationId xmlns="" xmlns:a16="http://schemas.microsoft.com/office/drawing/2014/main" id="{564BEDB7-FD86-4E9F-B756-2360393B08B7}"/>
              </a:ext>
            </a:extLst>
          </p:cNvPr>
          <p:cNvCxnSpPr/>
          <p:nvPr/>
        </p:nvCxnSpPr>
        <p:spPr>
          <a:xfrm flipV="1">
            <a:off x="5019261" y="2692433"/>
            <a:ext cx="0" cy="3231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Összekötő: szögletes 215">
            <a:extLst>
              <a:ext uri="{FF2B5EF4-FFF2-40B4-BE49-F238E27FC236}">
                <a16:creationId xmlns="" xmlns:a16="http://schemas.microsoft.com/office/drawing/2014/main" id="{9A5AD5E5-7CD0-41EB-AD4E-751AC5769C25}"/>
              </a:ext>
            </a:extLst>
          </p:cNvPr>
          <p:cNvCxnSpPr/>
          <p:nvPr/>
        </p:nvCxnSpPr>
        <p:spPr>
          <a:xfrm rot="5400000" flipH="1" flipV="1">
            <a:off x="3835670" y="3773180"/>
            <a:ext cx="2144611" cy="123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gyenes összekötő 217">
            <a:extLst>
              <a:ext uri="{FF2B5EF4-FFF2-40B4-BE49-F238E27FC236}">
                <a16:creationId xmlns="" xmlns:a16="http://schemas.microsoft.com/office/drawing/2014/main" id="{319230F9-61FA-41C2-839D-66D0844A8067}"/>
              </a:ext>
            </a:extLst>
          </p:cNvPr>
          <p:cNvCxnSpPr/>
          <p:nvPr/>
        </p:nvCxnSpPr>
        <p:spPr>
          <a:xfrm flipH="1">
            <a:off x="4882486" y="4851641"/>
            <a:ext cx="38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gyenes összekötő 221">
            <a:extLst>
              <a:ext uri="{FF2B5EF4-FFF2-40B4-BE49-F238E27FC236}">
                <a16:creationId xmlns="" xmlns:a16="http://schemas.microsoft.com/office/drawing/2014/main" id="{6C894C3E-6370-4970-994A-E26C0AC7BBFE}"/>
              </a:ext>
            </a:extLst>
          </p:cNvPr>
          <p:cNvCxnSpPr/>
          <p:nvPr/>
        </p:nvCxnSpPr>
        <p:spPr>
          <a:xfrm flipH="1">
            <a:off x="4870175" y="5923721"/>
            <a:ext cx="149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Egyenes összekötő nyíllal 227">
            <a:extLst>
              <a:ext uri="{FF2B5EF4-FFF2-40B4-BE49-F238E27FC236}">
                <a16:creationId xmlns="" xmlns:a16="http://schemas.microsoft.com/office/drawing/2014/main" id="{257211E9-1804-40CC-8DEB-CC046D55063C}"/>
              </a:ext>
            </a:extLst>
          </p:cNvPr>
          <p:cNvCxnSpPr/>
          <p:nvPr/>
        </p:nvCxnSpPr>
        <p:spPr>
          <a:xfrm flipV="1">
            <a:off x="4810540" y="2692433"/>
            <a:ext cx="0" cy="75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=""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8975034" y="2637205"/>
            <a:ext cx="0" cy="3525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=""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8855765" y="2650347"/>
            <a:ext cx="0" cy="2356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=""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8756374" y="2650347"/>
            <a:ext cx="0" cy="1140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=""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8686800" y="3807258"/>
            <a:ext cx="69574" cy="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=""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8686799" y="5015709"/>
            <a:ext cx="168966" cy="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=""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8686802" y="6162870"/>
            <a:ext cx="288232" cy="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0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45024"/>
            <a:ext cx="5501507" cy="33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490127" y="7598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három csoport összehasonlítása: a teljes teszten elért eredmények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0829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852</Words>
  <Application>Microsoft Office PowerPoint</Application>
  <PresentationFormat>Diavetítés a képernyőre (4:3 oldalarány)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Office-téma</vt:lpstr>
      <vt:lpstr>Kutatásalapú kémiatanítás:  Egy longitudinális vizsgálat első évének eredményei</vt:lpstr>
      <vt:lpstr>Kutatásalapú természettudomány-tanítás (IBSE)</vt:lpstr>
      <vt:lpstr>Előzmények</vt:lpstr>
      <vt:lpstr>Előzmények: Eredmények</vt:lpstr>
      <vt:lpstr>MTA Szakmódszertani pályázat 2016: Megvalósítható kutatásalapú kémiatanulás</vt:lpstr>
      <vt:lpstr>A kutatócsoport és a kutatási módszer </vt:lpstr>
      <vt:lpstr>A minta</vt:lpstr>
      <vt:lpstr>3.3 kutatási módszer –  a modell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Összefoglalás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Kutatásalapú kémiatanítás:  Egy longitudinális vizsgálat első évének eredményei</dc:title>
  <dc:creator>Dr. Tóth Zoltán</dc:creator>
  <cp:lastModifiedBy>Luca</cp:lastModifiedBy>
  <cp:revision>15</cp:revision>
  <cp:lastPrinted>2017-11-14T11:20:25Z</cp:lastPrinted>
  <dcterms:created xsi:type="dcterms:W3CDTF">2017-11-07T13:28:48Z</dcterms:created>
  <dcterms:modified xsi:type="dcterms:W3CDTF">2017-11-14T11:58:07Z</dcterms:modified>
</cp:coreProperties>
</file>