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3"/>
  </p:notesMasterIdLst>
  <p:sldIdLst>
    <p:sldId id="341" r:id="rId3"/>
    <p:sldId id="260" r:id="rId4"/>
    <p:sldId id="256" r:id="rId5"/>
    <p:sldId id="257" r:id="rId6"/>
    <p:sldId id="258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80" r:id="rId16"/>
    <p:sldId id="275" r:id="rId17"/>
    <p:sldId id="285" r:id="rId18"/>
    <p:sldId id="288" r:id="rId19"/>
    <p:sldId id="289" r:id="rId20"/>
    <p:sldId id="290" r:id="rId21"/>
    <p:sldId id="286" r:id="rId22"/>
    <p:sldId id="294" r:id="rId23"/>
    <p:sldId id="295" r:id="rId24"/>
    <p:sldId id="296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7" r:id="rId33"/>
    <p:sldId id="297" r:id="rId34"/>
    <p:sldId id="298" r:id="rId35"/>
    <p:sldId id="299" r:id="rId36"/>
    <p:sldId id="302" r:id="rId37"/>
    <p:sldId id="303" r:id="rId38"/>
    <p:sldId id="304" r:id="rId39"/>
    <p:sldId id="305" r:id="rId40"/>
    <p:sldId id="306" r:id="rId41"/>
    <p:sldId id="310" r:id="rId42"/>
    <p:sldId id="307" r:id="rId43"/>
    <p:sldId id="308" r:id="rId44"/>
    <p:sldId id="309" r:id="rId45"/>
    <p:sldId id="323" r:id="rId46"/>
    <p:sldId id="324" r:id="rId47"/>
    <p:sldId id="314" r:id="rId48"/>
    <p:sldId id="315" r:id="rId49"/>
    <p:sldId id="320" r:id="rId50"/>
    <p:sldId id="318" r:id="rId51"/>
    <p:sldId id="319" r:id="rId52"/>
    <p:sldId id="321" r:id="rId53"/>
    <p:sldId id="322" r:id="rId54"/>
    <p:sldId id="325" r:id="rId55"/>
    <p:sldId id="332" r:id="rId56"/>
    <p:sldId id="338" r:id="rId57"/>
    <p:sldId id="339" r:id="rId58"/>
    <p:sldId id="336" r:id="rId59"/>
    <p:sldId id="340" r:id="rId60"/>
    <p:sldId id="343" r:id="rId61"/>
    <p:sldId id="342" r:id="rId6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080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552" y="-96"/>
      </p:cViewPr>
      <p:guideLst>
        <p:guide orient="horz" pos="4319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20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AD50-EEC2-4D4B-B875-B5B43EA5F7E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3CD1-3E60-429F-9C35-73E569266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75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3CD1-3E60-429F-9C35-73E569266824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20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3CD1-3E60-429F-9C35-73E569266824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16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60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6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5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5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4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69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00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58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5813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04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2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4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B8111C-393A-42EF-BDAD-35925B8EF26E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BCBF5F-0DEA-4D5C-B139-52F60380707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9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6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7359413" cy="1440160"/>
          </a:xfrm>
        </p:spPr>
        <p:txBody>
          <a:bodyPr/>
          <a:lstStyle/>
          <a:p>
            <a:r>
              <a:rPr lang="hu-HU" dirty="0" smtClean="0"/>
              <a:t>nitrogéntartalmú szénvegyületek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7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aminok</a:t>
            </a:r>
            <a:r>
              <a:rPr lang="hu-HU" dirty="0" smtClean="0"/>
              <a:t> kémiai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alkil-aminok</a:t>
            </a:r>
            <a:r>
              <a:rPr lang="hu-HU" dirty="0" smtClean="0"/>
              <a:t> gyenge bázisok (hasonlóan az ammóniához).</a:t>
            </a:r>
          </a:p>
          <a:p>
            <a:r>
              <a:rPr lang="hu-HU" dirty="0" smtClean="0"/>
              <a:t>Vizes oldatuk lúgos kémhatású: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Savakkal vízben jól oldódó ionos jellegű sót képeznek: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Az aromás </a:t>
            </a:r>
            <a:r>
              <a:rPr lang="hu-HU" dirty="0" err="1" smtClean="0"/>
              <a:t>aminok</a:t>
            </a:r>
            <a:r>
              <a:rPr lang="hu-HU" dirty="0" smtClean="0"/>
              <a:t> (pl.: </a:t>
            </a:r>
            <a:r>
              <a:rPr lang="hu-HU" dirty="0" smtClean="0"/>
              <a:t>anilin = </a:t>
            </a:r>
            <a:r>
              <a:rPr lang="hu-HU" dirty="0" err="1" smtClean="0"/>
              <a:t>fenil-amin</a:t>
            </a:r>
            <a:r>
              <a:rPr lang="hu-HU" dirty="0" smtClean="0"/>
              <a:t>) </a:t>
            </a:r>
            <a:r>
              <a:rPr lang="hu-HU" dirty="0" smtClean="0"/>
              <a:t>az ammóniánál gyengébb bázisok, vizes oldatuk semleges kémhatású.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88942" y="2968496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–NH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+ 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O 	</a:t>
            </a:r>
            <a:r>
              <a:rPr lang="hu-HU" sz="2400" dirty="0" smtClean="0">
                <a:sym typeface="Wingdings 3"/>
              </a:rPr>
              <a:t>	</a:t>
            </a:r>
            <a:r>
              <a:rPr lang="hu-HU" sz="2400" dirty="0" smtClean="0"/>
              <a:t>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–NH</a:t>
            </a:r>
            <a:r>
              <a:rPr lang="hu-HU" sz="2400" baseline="-25000" dirty="0" smtClean="0"/>
              <a:t>3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+ OH</a:t>
            </a:r>
            <a:r>
              <a:rPr lang="hu-HU" sz="2400" baseline="30000" dirty="0" smtClean="0"/>
              <a:t>-</a:t>
            </a:r>
            <a:endParaRPr lang="hu-HU" sz="2400" baseline="30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08512" y="4415360"/>
            <a:ext cx="564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–NH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+ </a:t>
            </a:r>
            <a:r>
              <a:rPr lang="hu-HU" sz="2400" dirty="0" err="1" smtClean="0"/>
              <a:t>HCl</a:t>
            </a:r>
            <a:r>
              <a:rPr lang="hu-HU" sz="2400" dirty="0" smtClean="0"/>
              <a:t>	 </a:t>
            </a:r>
            <a:r>
              <a:rPr lang="hu-HU" sz="2400" dirty="0">
                <a:sym typeface="Wingdings 3"/>
              </a:rPr>
              <a:t>	</a:t>
            </a:r>
            <a:r>
              <a:rPr lang="hu-HU" sz="2400" dirty="0" smtClean="0"/>
              <a:t>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–NH</a:t>
            </a:r>
            <a:r>
              <a:rPr lang="hu-HU" sz="2400" baseline="-25000" dirty="0" smtClean="0"/>
              <a:t>3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Cl</a:t>
            </a:r>
            <a:r>
              <a:rPr lang="hu-HU" sz="2400" baseline="30000" dirty="0" smtClean="0"/>
              <a:t>-</a:t>
            </a:r>
            <a:endParaRPr lang="hu-HU" sz="2400" baseline="30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25368" y="4766108"/>
            <a:ext cx="256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(</a:t>
            </a:r>
            <a:r>
              <a:rPr lang="hu-HU" dirty="0" err="1" smtClean="0">
                <a:solidFill>
                  <a:schemeClr val="tx2"/>
                </a:solidFill>
              </a:rPr>
              <a:t>metil-ammónium-klorid</a:t>
            </a:r>
            <a:r>
              <a:rPr lang="hu-HU" dirty="0" smtClean="0">
                <a:solidFill>
                  <a:schemeClr val="tx2"/>
                </a:solidFill>
              </a:rPr>
              <a:t>)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84960" y="4766108"/>
            <a:ext cx="121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</a:rPr>
              <a:t>metil-amin</a:t>
            </a:r>
            <a:endParaRPr lang="hu-HU" dirty="0">
              <a:solidFill>
                <a:schemeClr val="tx2"/>
              </a:solidFill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108534"/>
              </p:ext>
            </p:extLst>
          </p:nvPr>
        </p:nvGraphicFramePr>
        <p:xfrm>
          <a:off x="4142462" y="3114668"/>
          <a:ext cx="954419" cy="15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S ChemDraw Drawing" r:id="rId3" imgW="943034" imgH="149040" progId="ChemDraw.Document.6.0">
                  <p:embed/>
                </p:oleObj>
              </mc:Choice>
              <mc:Fallback>
                <p:oleObj name="CS ChemDraw Drawing" r:id="rId3" imgW="943034" imgH="149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2462" y="3114668"/>
                        <a:ext cx="954419" cy="151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3354"/>
              </p:ext>
            </p:extLst>
          </p:nvPr>
        </p:nvGraphicFramePr>
        <p:xfrm>
          <a:off x="4090875" y="4569992"/>
          <a:ext cx="954088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S ChemDraw Drawing" r:id="rId5" imgW="943034" imgH="149040" progId="ChemDraw.Document.6.0">
                  <p:embed/>
                </p:oleObj>
              </mc:Choice>
              <mc:Fallback>
                <p:oleObj name="CS ChemDraw Drawing" r:id="rId5" imgW="943034" imgH="149040" progId="ChemDraw.Document.6.0">
                  <p:embed/>
                  <p:pic>
                    <p:nvPicPr>
                      <p:cNvPr id="0" name="Objektum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875" y="4569992"/>
                        <a:ext cx="954088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3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aminok</a:t>
            </a:r>
            <a:r>
              <a:rPr lang="hu-HU" dirty="0" smtClean="0"/>
              <a:t> előfordulása</a:t>
            </a:r>
            <a:r>
              <a:rPr lang="hu-HU" dirty="0"/>
              <a:t> </a:t>
            </a:r>
            <a:r>
              <a:rPr lang="hu-HU" dirty="0" smtClean="0"/>
              <a:t>és előállítása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Előfordulásuk:</a:t>
            </a:r>
          </a:p>
          <a:p>
            <a:pPr lvl="1"/>
            <a:r>
              <a:rPr lang="hu-HU" sz="2400" dirty="0" smtClean="0"/>
              <a:t>a természetben ritkán fordulnak </a:t>
            </a:r>
            <a:r>
              <a:rPr lang="hu-HU" sz="2400" dirty="0" smtClean="0"/>
              <a:t>elő,</a:t>
            </a:r>
            <a:endParaRPr lang="hu-HU" sz="2400" dirty="0" smtClean="0"/>
          </a:p>
          <a:p>
            <a:pPr lvl="1"/>
            <a:r>
              <a:rPr lang="hu-HU" sz="2400" dirty="0" smtClean="0"/>
              <a:t>a nitrogéntartalmú szerves vegyületek (aminosavak, fehérjék) bomlásakor </a:t>
            </a:r>
            <a:r>
              <a:rPr lang="hu-HU" sz="2400" dirty="0" smtClean="0"/>
              <a:t>keletkeznek.</a:t>
            </a:r>
            <a:endParaRPr lang="hu-HU" sz="2400" dirty="0" smtClean="0"/>
          </a:p>
          <a:p>
            <a:endParaRPr lang="hu-HU" dirty="0"/>
          </a:p>
          <a:p>
            <a:r>
              <a:rPr lang="hu-HU" b="1" dirty="0" smtClean="0"/>
              <a:t>Előállításuk</a:t>
            </a:r>
            <a:r>
              <a:rPr lang="hu-HU" dirty="0" smtClean="0"/>
              <a:t>:</a:t>
            </a:r>
          </a:p>
          <a:p>
            <a:pPr lvl="1"/>
            <a:r>
              <a:rPr lang="hu-HU" sz="2400" dirty="0" smtClean="0"/>
              <a:t>ammóniából </a:t>
            </a:r>
            <a:r>
              <a:rPr lang="hu-HU" sz="2400" dirty="0" smtClean="0"/>
              <a:t>történik (</a:t>
            </a:r>
            <a:r>
              <a:rPr lang="hu-HU" sz="2400" dirty="0" err="1" smtClean="0"/>
              <a:t>alkilezéssel</a:t>
            </a:r>
            <a:r>
              <a:rPr lang="hu-HU" sz="2400" dirty="0" smtClean="0"/>
              <a:t>).</a:t>
            </a:r>
            <a:endParaRPr lang="hu-HU" sz="24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09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aminok</a:t>
            </a:r>
            <a:r>
              <a:rPr lang="hu-HU" dirty="0" smtClean="0"/>
              <a:t> 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Gyakorlati szempontból legfontosabb </a:t>
            </a:r>
            <a:r>
              <a:rPr lang="hu-HU" dirty="0" err="1" smtClean="0"/>
              <a:t>aminok</a:t>
            </a:r>
            <a:r>
              <a:rPr lang="hu-HU" dirty="0" smtClean="0"/>
              <a:t>:</a:t>
            </a:r>
          </a:p>
          <a:p>
            <a:pPr lvl="1"/>
            <a:r>
              <a:rPr lang="hu-HU" sz="2400" b="1" dirty="0" smtClean="0"/>
              <a:t>anilin</a:t>
            </a:r>
          </a:p>
          <a:p>
            <a:pPr lvl="2"/>
            <a:r>
              <a:rPr lang="hu-HU" sz="2400" dirty="0" smtClean="0"/>
              <a:t>festékipar</a:t>
            </a:r>
          </a:p>
          <a:p>
            <a:pPr lvl="2"/>
            <a:r>
              <a:rPr lang="hu-HU" sz="2400" dirty="0" smtClean="0"/>
              <a:t>gyógyszeripar</a:t>
            </a:r>
          </a:p>
          <a:p>
            <a:pPr lvl="2"/>
            <a:r>
              <a:rPr lang="hu-HU" sz="2400" dirty="0" smtClean="0"/>
              <a:t>műanyagipar</a:t>
            </a:r>
            <a:endParaRPr lang="hu-HU" sz="2400" dirty="0"/>
          </a:p>
          <a:p>
            <a:pPr marL="0" indent="0">
              <a:buNone/>
            </a:pPr>
            <a:endParaRPr lang="hu-HU" dirty="0" smtClean="0"/>
          </a:p>
          <a:p>
            <a:pPr lvl="1"/>
            <a:r>
              <a:rPr lang="hu-HU" sz="2400" b="1" i="1" dirty="0" smtClean="0"/>
              <a:t>1,6-hexán-diamin</a:t>
            </a:r>
          </a:p>
          <a:p>
            <a:pPr lvl="2"/>
            <a:r>
              <a:rPr lang="hu-HU" sz="2200" dirty="0"/>
              <a:t>a</a:t>
            </a:r>
            <a:r>
              <a:rPr lang="hu-HU" sz="2200" b="1" i="1" dirty="0" smtClean="0"/>
              <a:t> </a:t>
            </a:r>
            <a:r>
              <a:rPr lang="hu-HU" sz="2200" i="1" dirty="0" smtClean="0"/>
              <a:t>nylon</a:t>
            </a:r>
            <a:r>
              <a:rPr lang="hu-HU" sz="2200" dirty="0" smtClean="0"/>
              <a:t> (poliamid-6,6) alapanyaga</a:t>
            </a:r>
            <a:endParaRPr lang="hu-HU" sz="22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36151"/>
              </p:ext>
            </p:extLst>
          </p:nvPr>
        </p:nvGraphicFramePr>
        <p:xfrm>
          <a:off x="3344213" y="2088557"/>
          <a:ext cx="12303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S ChemDraw Drawing" r:id="rId3" imgW="1230996" imgH="868320" progId="ChemDraw.Document.6.0">
                  <p:embed/>
                </p:oleObj>
              </mc:Choice>
              <mc:Fallback>
                <p:oleObj name="CS ChemDraw Drawing" r:id="rId3" imgW="1230996" imgH="868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4213" y="2088557"/>
                        <a:ext cx="123031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31125"/>
              </p:ext>
            </p:extLst>
          </p:nvPr>
        </p:nvGraphicFramePr>
        <p:xfrm>
          <a:off x="4099466" y="4259735"/>
          <a:ext cx="27336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CS ChemDraw Drawing" r:id="rId5" imgW="2733745" imgH="366930" progId="ChemDraw.Document.6.0">
                  <p:embed/>
                </p:oleObj>
              </mc:Choice>
              <mc:Fallback>
                <p:oleObj name="CS ChemDraw Drawing" r:id="rId5" imgW="2733745" imgH="366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9466" y="4259735"/>
                        <a:ext cx="273367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8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Tudtad?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1600200"/>
            <a:ext cx="858433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Miért van szaga a vizeletnek és mi okozza a hullák büdös szagát?</a:t>
            </a:r>
          </a:p>
          <a:p>
            <a:pPr marL="365125" indent="0">
              <a:buNone/>
            </a:pPr>
            <a:r>
              <a:rPr lang="hu-HU" i="1" dirty="0" err="1" smtClean="0"/>
              <a:t>kadaverin</a:t>
            </a:r>
            <a:r>
              <a:rPr lang="hu-HU" dirty="0" smtClean="0"/>
              <a:t> </a:t>
            </a:r>
            <a:r>
              <a:rPr lang="hu-HU" dirty="0"/>
              <a:t>(1,5-pentándiamin) </a:t>
            </a:r>
            <a:r>
              <a:rPr lang="hu-HU" dirty="0" smtClean="0"/>
              <a:t>és </a:t>
            </a:r>
            <a:r>
              <a:rPr lang="hu-HU" i="1" dirty="0" err="1" smtClean="0"/>
              <a:t>putreszcin</a:t>
            </a:r>
            <a:r>
              <a:rPr lang="hu-HU" dirty="0" smtClean="0"/>
              <a:t> (1,4-butándiamin): a fehérjék bomlásakor (rothadáskor) keletkezik</a:t>
            </a:r>
          </a:p>
          <a:p>
            <a:pPr marL="0" indent="0">
              <a:buNone/>
            </a:pPr>
            <a:r>
              <a:rPr lang="hu-HU" b="1" dirty="0" smtClean="0"/>
              <a:t>Néhány amin a szervezetünkben is megtalálható… </a:t>
            </a:r>
          </a:p>
          <a:p>
            <a:pPr marL="365125" indent="0">
              <a:buNone/>
            </a:pPr>
            <a:r>
              <a:rPr lang="hu-HU" i="1" dirty="0" smtClean="0"/>
              <a:t>hisztamin</a:t>
            </a:r>
            <a:r>
              <a:rPr lang="hu-HU" dirty="0" smtClean="0"/>
              <a:t> és </a:t>
            </a:r>
            <a:r>
              <a:rPr lang="hu-HU" i="1" dirty="0" smtClean="0"/>
              <a:t>dopamin </a:t>
            </a:r>
          </a:p>
          <a:p>
            <a:endParaRPr lang="hu-HU" i="1" dirty="0"/>
          </a:p>
          <a:p>
            <a:endParaRPr lang="hu-HU" i="1" dirty="0" smtClean="0"/>
          </a:p>
          <a:p>
            <a:pPr marL="0" indent="0">
              <a:buNone/>
            </a:pPr>
            <a:r>
              <a:rPr lang="hu-HU" b="1" dirty="0" smtClean="0"/>
              <a:t>Más </a:t>
            </a:r>
            <a:r>
              <a:rPr lang="hu-HU" b="1" dirty="0" err="1" smtClean="0"/>
              <a:t>aminok</a:t>
            </a:r>
            <a:r>
              <a:rPr lang="hu-HU" b="1" dirty="0" smtClean="0"/>
              <a:t> függőséget okozhatnak…</a:t>
            </a:r>
          </a:p>
          <a:p>
            <a:pPr marL="371475"/>
            <a:r>
              <a:rPr lang="hu-HU" i="1" dirty="0" smtClean="0">
                <a:solidFill>
                  <a:srgbClr val="000099"/>
                </a:solidFill>
              </a:rPr>
              <a:t>amfetamin</a:t>
            </a:r>
            <a:r>
              <a:rPr lang="hu-HU" dirty="0" smtClean="0">
                <a:solidFill>
                  <a:srgbClr val="000099"/>
                </a:solidFill>
              </a:rPr>
              <a:t> </a:t>
            </a:r>
            <a:r>
              <a:rPr lang="hu-HU" dirty="0" smtClean="0"/>
              <a:t>(</a:t>
            </a:r>
            <a:r>
              <a:rPr lang="hu-HU" b="1" i="1" dirty="0" err="1" smtClean="0">
                <a:solidFill>
                  <a:srgbClr val="000099"/>
                </a:solidFill>
              </a:rPr>
              <a:t>a</a:t>
            </a:r>
            <a:r>
              <a:rPr lang="hu-HU" i="1" dirty="0" err="1" smtClean="0"/>
              <a:t>lfa-</a:t>
            </a:r>
            <a:r>
              <a:rPr lang="hu-HU" b="1" i="1" dirty="0" err="1" smtClean="0">
                <a:solidFill>
                  <a:srgbClr val="000099"/>
                </a:solidFill>
              </a:rPr>
              <a:t>m</a:t>
            </a:r>
            <a:r>
              <a:rPr lang="hu-HU" i="1" dirty="0" err="1" smtClean="0"/>
              <a:t>etil-</a:t>
            </a:r>
            <a:r>
              <a:rPr lang="hu-HU" b="1" i="1" dirty="0" err="1" smtClean="0">
                <a:solidFill>
                  <a:srgbClr val="000099"/>
                </a:solidFill>
              </a:rPr>
              <a:t>f</a:t>
            </a:r>
            <a:r>
              <a:rPr lang="hu-HU" i="1" dirty="0" err="1" smtClean="0"/>
              <a:t>enil</a:t>
            </a:r>
            <a:r>
              <a:rPr lang="hu-HU" b="1" i="1" dirty="0" err="1" smtClean="0">
                <a:solidFill>
                  <a:srgbClr val="000099"/>
                </a:solidFill>
              </a:rPr>
              <a:t>et</a:t>
            </a:r>
            <a:r>
              <a:rPr lang="hu-HU" i="1" dirty="0" err="1" smtClean="0"/>
              <a:t>il</a:t>
            </a:r>
            <a:r>
              <a:rPr lang="hu-HU" b="1" i="1" dirty="0" err="1" smtClean="0">
                <a:solidFill>
                  <a:srgbClr val="000099"/>
                </a:solidFill>
              </a:rPr>
              <a:t>amin</a:t>
            </a:r>
            <a:r>
              <a:rPr lang="hu-HU" dirty="0" smtClean="0"/>
              <a:t>)		   , </a:t>
            </a:r>
            <a:r>
              <a:rPr lang="hu-HU" i="1" dirty="0" err="1" smtClean="0"/>
              <a:t>Speed</a:t>
            </a:r>
            <a:endParaRPr lang="hu-HU" i="1" dirty="0" smtClean="0"/>
          </a:p>
          <a:p>
            <a:pPr marL="371475"/>
            <a:r>
              <a:rPr lang="hu-HU" i="1" dirty="0" smtClean="0"/>
              <a:t>Ecstasy</a:t>
            </a:r>
            <a:endParaRPr lang="hu-HU" i="1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9082"/>
              </p:ext>
            </p:extLst>
          </p:nvPr>
        </p:nvGraphicFramePr>
        <p:xfrm>
          <a:off x="1034214" y="4155430"/>
          <a:ext cx="1795758" cy="70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CS ChemDraw Drawing" r:id="rId3" imgW="1964137" imgH="776790" progId="ChemDraw.Document.6.0">
                  <p:embed/>
                </p:oleObj>
              </mc:Choice>
              <mc:Fallback>
                <p:oleObj name="CS ChemDraw Drawing" r:id="rId3" imgW="1964137" imgH="776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4214" y="4155430"/>
                        <a:ext cx="1795758" cy="709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07128"/>
              </p:ext>
            </p:extLst>
          </p:nvPr>
        </p:nvGraphicFramePr>
        <p:xfrm>
          <a:off x="3243769" y="4062833"/>
          <a:ext cx="2152877" cy="86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CS ChemDraw Drawing" r:id="rId5" imgW="2354209" imgH="941220" progId="ChemDraw.Document.6.0">
                  <p:embed/>
                </p:oleObj>
              </mc:Choice>
              <mc:Fallback>
                <p:oleObj name="CS ChemDraw Drawing" r:id="rId5" imgW="2354209" imgH="9412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3769" y="4062833"/>
                        <a:ext cx="2152877" cy="86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7284323" y="29629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88135"/>
              </p:ext>
            </p:extLst>
          </p:nvPr>
        </p:nvGraphicFramePr>
        <p:xfrm>
          <a:off x="5625818" y="5298621"/>
          <a:ext cx="1493995" cy="71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CS ChemDraw Drawing" r:id="rId7" imgW="1701838" imgH="819450" progId="ChemDraw.Document.6.0">
                  <p:embed/>
                </p:oleObj>
              </mc:Choice>
              <mc:Fallback>
                <p:oleObj name="CS ChemDraw Drawing" r:id="rId7" imgW="1701838" imgH="819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5818" y="5298621"/>
                        <a:ext cx="1493995" cy="719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90550"/>
              </p:ext>
            </p:extLst>
          </p:nvPr>
        </p:nvGraphicFramePr>
        <p:xfrm>
          <a:off x="2197189" y="5883276"/>
          <a:ext cx="2299526" cy="85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CS ChemDraw Drawing" r:id="rId9" imgW="2619479" imgH="974970" progId="ChemDraw.Document.6.0">
                  <p:embed/>
                </p:oleObj>
              </mc:Choice>
              <mc:Fallback>
                <p:oleObj name="CS ChemDraw Drawing" r:id="rId9" imgW="2619479" imgH="9749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7189" y="5883276"/>
                        <a:ext cx="2299526" cy="855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Csoportba foglalás 12"/>
          <p:cNvGrpSpPr/>
          <p:nvPr/>
        </p:nvGrpSpPr>
        <p:grpSpPr>
          <a:xfrm>
            <a:off x="6603994" y="5817923"/>
            <a:ext cx="2346217" cy="855663"/>
            <a:chOff x="6328228" y="3887561"/>
            <a:chExt cx="2346217" cy="855663"/>
          </a:xfrm>
        </p:grpSpPr>
        <p:graphicFrame>
          <p:nvGraphicFramePr>
            <p:cNvPr id="11" name="Objektu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2452025"/>
                </p:ext>
              </p:extLst>
            </p:nvPr>
          </p:nvGraphicFramePr>
          <p:xfrm>
            <a:off x="6374157" y="3887561"/>
            <a:ext cx="2300288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9" name="CS ChemDraw Drawing" r:id="rId11" imgW="2619479" imgH="974970" progId="ChemDraw.Document.6.0">
                    <p:embed/>
                  </p:oleObj>
                </mc:Choice>
                <mc:Fallback>
                  <p:oleObj name="CS ChemDraw Drawing" r:id="rId11" imgW="2619479" imgH="974970" progId="ChemDraw.Document.6.0">
                    <p:embed/>
                    <p:pic>
                      <p:nvPicPr>
                        <p:cNvPr id="0" name="Objektum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4157" y="3887561"/>
                          <a:ext cx="2300288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églalap 11"/>
            <p:cNvSpPr/>
            <p:nvPr/>
          </p:nvSpPr>
          <p:spPr>
            <a:xfrm>
              <a:off x="6328228" y="4078514"/>
              <a:ext cx="566053" cy="605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683568" y="2780928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683568" y="5373216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Nitrogéntartalmú szénvegyületek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0480"/>
          </a:xfrm>
        </p:spPr>
        <p:txBody>
          <a:bodyPr>
            <a:noAutofit/>
          </a:bodyPr>
          <a:lstStyle/>
          <a:p>
            <a:r>
              <a:rPr lang="hu-HU" b="1" dirty="0" smtClean="0"/>
              <a:t>C, H, N építőelemekből épülnek fel:</a:t>
            </a:r>
          </a:p>
          <a:p>
            <a:pPr lvl="1"/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aminok</a:t>
            </a:r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hu-HU" sz="2400" b="1" dirty="0" smtClean="0">
                <a:solidFill>
                  <a:srgbClr val="7030A0"/>
                </a:solidFill>
              </a:rPr>
              <a:t>nitrogéntartalmú </a:t>
            </a:r>
            <a:r>
              <a:rPr lang="hu-HU" sz="2400" b="1" i="1" dirty="0" err="1" smtClean="0">
                <a:solidFill>
                  <a:srgbClr val="7030A0"/>
                </a:solidFill>
              </a:rPr>
              <a:t>heterociklusok</a:t>
            </a:r>
            <a:r>
              <a:rPr lang="hu-HU" sz="2400" i="1" dirty="0" smtClean="0">
                <a:solidFill>
                  <a:srgbClr val="7030A0"/>
                </a:solidFill>
              </a:rPr>
              <a:t>		nukleinsavak</a:t>
            </a: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nitrilek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azovegyületek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diazovegyületek</a:t>
            </a:r>
            <a:endParaRPr lang="hu-HU" dirty="0"/>
          </a:p>
          <a:p>
            <a:r>
              <a:rPr lang="hu-HU" b="1" dirty="0" smtClean="0"/>
              <a:t>C, H, N, O építőelemekből épülnek fel:</a:t>
            </a:r>
          </a:p>
          <a:p>
            <a:pPr lvl="1"/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</a:rPr>
              <a:t>amidok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aminosavak</a:t>
            </a:r>
            <a:r>
              <a:rPr lang="hu-HU" sz="2400" dirty="0" smtClean="0"/>
              <a:t>					</a:t>
            </a:r>
            <a:r>
              <a:rPr lang="hu-HU" sz="2400" dirty="0" smtClean="0">
                <a:solidFill>
                  <a:srgbClr val="FF0000"/>
                </a:solidFill>
              </a:rPr>
              <a:t>fehérjék</a:t>
            </a:r>
          </a:p>
          <a:p>
            <a:pPr lvl="1"/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nitrovegyületek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436096" y="3429000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436096" y="6021288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90914"/>
              </p:ext>
            </p:extLst>
          </p:nvPr>
        </p:nvGraphicFramePr>
        <p:xfrm>
          <a:off x="167612" y="2700544"/>
          <a:ext cx="376833" cy="40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S ChemDraw Drawing" r:id="rId3" imgW="795271" imgH="859140" progId="ChemDraw.Document.6.0">
                  <p:embed/>
                </p:oleObj>
              </mc:Choice>
              <mc:Fallback>
                <p:oleObj name="CS ChemDraw Drawing" r:id="rId3" imgW="795271" imgH="859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12" y="2700544"/>
                        <a:ext cx="376833" cy="406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legfontosabb nitrogéntartalmú aromás </a:t>
            </a:r>
            <a:r>
              <a:rPr lang="hu-HU" dirty="0" err="1" smtClean="0"/>
              <a:t>heterociklusok</a:t>
            </a: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19140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b="1" i="1" dirty="0" smtClean="0">
                <a:solidFill>
                  <a:srgbClr val="FF0000"/>
                </a:solidFill>
              </a:rPr>
              <a:t>heterociklusos vegyületek </a:t>
            </a:r>
            <a:r>
              <a:rPr lang="hu-HU" dirty="0" smtClean="0"/>
              <a:t>olyan gyűrűs vegyületek, amelyek gyűrűjében </a:t>
            </a:r>
            <a:r>
              <a:rPr lang="hu-HU" dirty="0" err="1" smtClean="0"/>
              <a:t>heteroatom</a:t>
            </a:r>
            <a:r>
              <a:rPr lang="hu-HU" dirty="0" smtClean="0"/>
              <a:t> (pl.: nitrogén, oxigén, kén) is található. </a:t>
            </a:r>
          </a:p>
          <a:p>
            <a:r>
              <a:rPr lang="hu-HU" dirty="0" smtClean="0"/>
              <a:t>A nitrogéntartalmú aromás heterociklusos vegyületek fontosabb képviselői: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62699" y="5104589"/>
            <a:ext cx="819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tx2"/>
                </a:solidFill>
              </a:rPr>
              <a:t>pirrol</a:t>
            </a:r>
            <a:r>
              <a:rPr lang="hu-HU" sz="2400" dirty="0" smtClean="0">
                <a:solidFill>
                  <a:schemeClr val="tx2"/>
                </a:solidFill>
              </a:rPr>
              <a:t>	  piridin	</a:t>
            </a:r>
            <a:r>
              <a:rPr lang="hu-HU" sz="2400" dirty="0" err="1" smtClean="0">
                <a:solidFill>
                  <a:schemeClr val="tx2"/>
                </a:solidFill>
              </a:rPr>
              <a:t>pirimidin</a:t>
            </a:r>
            <a:r>
              <a:rPr lang="hu-HU" sz="2400" dirty="0" smtClean="0">
                <a:solidFill>
                  <a:schemeClr val="tx2"/>
                </a:solidFill>
              </a:rPr>
              <a:t>	</a:t>
            </a:r>
            <a:r>
              <a:rPr lang="hu-HU" sz="2400" dirty="0" err="1" smtClean="0">
                <a:solidFill>
                  <a:schemeClr val="tx2"/>
                </a:solidFill>
              </a:rPr>
              <a:t>imidazol</a:t>
            </a:r>
            <a:r>
              <a:rPr lang="hu-HU" sz="2400" dirty="0" smtClean="0">
                <a:solidFill>
                  <a:schemeClr val="tx2"/>
                </a:solidFill>
              </a:rPr>
              <a:t>	purin</a:t>
            </a:r>
            <a:endParaRPr lang="hu-HU" sz="2400" dirty="0">
              <a:solidFill>
                <a:schemeClr val="tx2"/>
              </a:solidFill>
            </a:endParaRPr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88797"/>
              </p:ext>
            </p:extLst>
          </p:nvPr>
        </p:nvGraphicFramePr>
        <p:xfrm>
          <a:off x="1118130" y="3964563"/>
          <a:ext cx="792451" cy="93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CS ChemDraw Drawing" r:id="rId3" imgW="674792" imgH="799740" progId="ChemDraw.Document.6.0">
                  <p:embed/>
                </p:oleObj>
              </mc:Choice>
              <mc:Fallback>
                <p:oleObj name="CS ChemDraw Drawing" r:id="rId3" imgW="674792" imgH="799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8130" y="3964563"/>
                        <a:ext cx="792451" cy="93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578240"/>
              </p:ext>
            </p:extLst>
          </p:nvPr>
        </p:nvGraphicFramePr>
        <p:xfrm>
          <a:off x="2246837" y="4125525"/>
          <a:ext cx="887546" cy="96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CS ChemDraw Drawing" r:id="rId5" imgW="755562" imgH="819450" progId="ChemDraw.Document.6.0">
                  <p:embed/>
                </p:oleObj>
              </mc:Choice>
              <mc:Fallback>
                <p:oleObj name="CS ChemDraw Drawing" r:id="rId5" imgW="755562" imgH="819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6837" y="4125525"/>
                        <a:ext cx="887546" cy="962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415193"/>
              </p:ext>
            </p:extLst>
          </p:nvPr>
        </p:nvGraphicFramePr>
        <p:xfrm>
          <a:off x="5665252" y="4145706"/>
          <a:ext cx="990099" cy="75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CS ChemDraw Drawing" r:id="rId7" imgW="842275" imgH="644220" progId="ChemDraw.Document.6.0">
                  <p:embed/>
                </p:oleObj>
              </mc:Choice>
              <mc:Fallback>
                <p:oleObj name="CS ChemDraw Drawing" r:id="rId7" imgW="842275" imgH="6442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5252" y="4145706"/>
                        <a:ext cx="990099" cy="757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70788"/>
              </p:ext>
            </p:extLst>
          </p:nvPr>
        </p:nvGraphicFramePr>
        <p:xfrm>
          <a:off x="6999288" y="4006956"/>
          <a:ext cx="1577445" cy="116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CS ChemDraw Drawing" r:id="rId9" imgW="1342291" imgH="991710" progId="ChemDraw.Document.6.0">
                  <p:embed/>
                </p:oleObj>
              </mc:Choice>
              <mc:Fallback>
                <p:oleObj name="CS ChemDraw Drawing" r:id="rId9" imgW="1342291" imgH="991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9288" y="4006956"/>
                        <a:ext cx="1577445" cy="116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423920"/>
              </p:ext>
            </p:extLst>
          </p:nvPr>
        </p:nvGraphicFramePr>
        <p:xfrm>
          <a:off x="4046417" y="4097335"/>
          <a:ext cx="900777" cy="106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CS ChemDraw Drawing" r:id="rId11" imgW="755562" imgH="897210" progId="ChemDraw.Document.6.0">
                  <p:embed/>
                </p:oleObj>
              </mc:Choice>
              <mc:Fallback>
                <p:oleObj name="CS ChemDraw Drawing" r:id="rId11" imgW="755562" imgH="897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46417" y="4097335"/>
                        <a:ext cx="900777" cy="106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8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pirrol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27649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A nitrogén </a:t>
            </a:r>
            <a:r>
              <a:rPr lang="hu-HU" dirty="0" err="1" smtClean="0"/>
              <a:t>nemkötő</a:t>
            </a:r>
            <a:r>
              <a:rPr lang="hu-HU" dirty="0" smtClean="0"/>
              <a:t> elektronpárja beépül a gyűrű delokalizált </a:t>
            </a:r>
            <a:r>
              <a:rPr lang="hu-HU" dirty="0" err="1" smtClean="0">
                <a:latin typeface="Symbol" panose="05050102010706020507" pitchFamily="18" charset="2"/>
              </a:rPr>
              <a:t>p</a:t>
            </a:r>
            <a:r>
              <a:rPr lang="hu-HU" dirty="0" err="1" smtClean="0"/>
              <a:t>-elektronrendszerébe</a:t>
            </a:r>
            <a:r>
              <a:rPr lang="hu-HU" dirty="0" smtClean="0"/>
              <a:t>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699462" y="3288354"/>
            <a:ext cx="5226823" cy="189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</a:t>
            </a:r>
            <a:r>
              <a:rPr lang="hu-HU" dirty="0" err="1" smtClean="0"/>
              <a:t>pirrol</a:t>
            </a:r>
            <a:r>
              <a:rPr lang="hu-HU" dirty="0" smtClean="0"/>
              <a:t> </a:t>
            </a:r>
            <a:r>
              <a:rPr lang="hu-HU" dirty="0" smtClean="0"/>
              <a:t>dipólusos.</a:t>
            </a:r>
            <a:endParaRPr lang="hu-HU" dirty="0" smtClean="0"/>
          </a:p>
          <a:p>
            <a:r>
              <a:rPr lang="hu-HU" b="1" dirty="0" smtClean="0">
                <a:solidFill>
                  <a:srgbClr val="000099"/>
                </a:solidFill>
              </a:rPr>
              <a:t>A </a:t>
            </a:r>
            <a:r>
              <a:rPr lang="hu-HU" b="1" dirty="0">
                <a:solidFill>
                  <a:srgbClr val="000099"/>
                </a:solidFill>
              </a:rPr>
              <a:t>nitrogénatom </a:t>
            </a:r>
            <a:r>
              <a:rPr lang="hu-HU" b="1" dirty="0" smtClean="0">
                <a:solidFill>
                  <a:srgbClr val="000099"/>
                </a:solidFill>
              </a:rPr>
              <a:t>pozitívan </a:t>
            </a:r>
            <a:r>
              <a:rPr lang="hu-HU" b="1" dirty="0" err="1" smtClean="0">
                <a:solidFill>
                  <a:srgbClr val="000099"/>
                </a:solidFill>
              </a:rPr>
              <a:t>polározott</a:t>
            </a:r>
            <a:r>
              <a:rPr lang="hu-HU" dirty="0"/>
              <a:t>, mivel a </a:t>
            </a:r>
            <a:r>
              <a:rPr lang="hu-HU" dirty="0" err="1"/>
              <a:t>nemkötő</a:t>
            </a:r>
            <a:r>
              <a:rPr lang="hu-HU" dirty="0"/>
              <a:t> elektronpárja </a:t>
            </a:r>
            <a:r>
              <a:rPr lang="hu-HU" dirty="0" err="1"/>
              <a:t>delokalizálódik</a:t>
            </a:r>
            <a:r>
              <a:rPr lang="hu-HU" dirty="0"/>
              <a:t> a </a:t>
            </a:r>
            <a:r>
              <a:rPr lang="hu-HU" dirty="0" smtClean="0"/>
              <a:t>gyűrűben.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54303"/>
              </p:ext>
            </p:extLst>
          </p:nvPr>
        </p:nvGraphicFramePr>
        <p:xfrm>
          <a:off x="8127771" y="124947"/>
          <a:ext cx="1013642" cy="120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CS ChemDraw Drawing" r:id="rId3" imgW="674792" imgH="799740" progId="ChemDraw.Document.6.0">
                  <p:embed/>
                </p:oleObj>
              </mc:Choice>
              <mc:Fallback>
                <p:oleObj name="CS ChemDraw Drawing" r:id="rId3" imgW="674792" imgH="799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7771" y="124947"/>
                        <a:ext cx="1013642" cy="12020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12326"/>
              </p:ext>
            </p:extLst>
          </p:nvPr>
        </p:nvGraphicFramePr>
        <p:xfrm>
          <a:off x="2090059" y="3207960"/>
          <a:ext cx="1049983" cy="166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S ChemDraw Drawing" r:id="rId5" imgW="674792" imgH="1067850" progId="ChemDraw.Document.6.0">
                  <p:embed/>
                </p:oleObj>
              </mc:Choice>
              <mc:Fallback>
                <p:oleObj name="CS ChemDraw Drawing" r:id="rId5" imgW="674792" imgH="1067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0059" y="3207960"/>
                        <a:ext cx="1049983" cy="166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5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pirrol</a:t>
            </a:r>
            <a:r>
              <a:rPr lang="hu-HU" dirty="0" smtClean="0"/>
              <a:t> fizikai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S</a:t>
            </a:r>
            <a:r>
              <a:rPr lang="hu-HU" dirty="0" smtClean="0"/>
              <a:t>zíntelen</a:t>
            </a:r>
            <a:r>
              <a:rPr lang="hu-HU" dirty="0"/>
              <a:t>, </a:t>
            </a:r>
            <a:r>
              <a:rPr lang="hu-HU" dirty="0" smtClean="0"/>
              <a:t>jellegzetes szagú folyadék.</a:t>
            </a:r>
          </a:p>
          <a:p>
            <a:pPr>
              <a:lnSpc>
                <a:spcPct val="150000"/>
              </a:lnSpc>
            </a:pPr>
            <a:r>
              <a:rPr lang="hu-HU" dirty="0"/>
              <a:t>V</a:t>
            </a:r>
            <a:r>
              <a:rPr lang="hu-HU" dirty="0" smtClean="0"/>
              <a:t>ízben </a:t>
            </a:r>
            <a:r>
              <a:rPr lang="hu-HU" dirty="0"/>
              <a:t>nagyon rosszul </a:t>
            </a:r>
            <a:r>
              <a:rPr lang="hu-HU" dirty="0" smtClean="0"/>
              <a:t>oldódik (nem </a:t>
            </a:r>
            <a:r>
              <a:rPr lang="hu-HU" dirty="0"/>
              <a:t>képes beépülni a vízmolekulák hidrogénkötési </a:t>
            </a:r>
            <a:r>
              <a:rPr lang="hu-HU" dirty="0" smtClean="0"/>
              <a:t>rendszerébe).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Apoláris </a:t>
            </a:r>
            <a:r>
              <a:rPr lang="hu-HU" dirty="0"/>
              <a:t>oldószerekben (éterben, benzolban) jól </a:t>
            </a:r>
            <a:r>
              <a:rPr lang="hu-HU" dirty="0" smtClean="0"/>
              <a:t>oldódik.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Levegőn </a:t>
            </a:r>
            <a:r>
              <a:rPr lang="hu-HU" dirty="0"/>
              <a:t>állva megbarnul és elgyantásodik. 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54303"/>
              </p:ext>
            </p:extLst>
          </p:nvPr>
        </p:nvGraphicFramePr>
        <p:xfrm>
          <a:off x="8128000" y="125413"/>
          <a:ext cx="101282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S ChemDraw Drawing" r:id="rId3" imgW="674792" imgH="799740" progId="ChemDraw.Document.6.0">
                  <p:embed/>
                </p:oleObj>
              </mc:Choice>
              <mc:Fallback>
                <p:oleObj name="CS ChemDraw Drawing" r:id="rId3" imgW="674792" imgH="79974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125413"/>
                        <a:ext cx="1012825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0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pirrol</a:t>
            </a:r>
            <a:r>
              <a:rPr lang="hu-HU" dirty="0" smtClean="0"/>
              <a:t> kémiai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r>
              <a:rPr lang="hu-HU" dirty="0" smtClean="0"/>
              <a:t>Gyengén </a:t>
            </a:r>
            <a:r>
              <a:rPr lang="hu-HU" dirty="0"/>
              <a:t>savas jellegű (káliummal hidrogénfejlődés közben </a:t>
            </a:r>
            <a:r>
              <a:rPr lang="hu-HU" dirty="0" smtClean="0"/>
              <a:t>reagál).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Könnyen </a:t>
            </a:r>
            <a:r>
              <a:rPr lang="hu-HU" dirty="0" err="1"/>
              <a:t>elektrofil</a:t>
            </a:r>
            <a:r>
              <a:rPr lang="hu-HU" dirty="0"/>
              <a:t> szubsztitúciós reakcióba vihető, mert a pozitívan </a:t>
            </a:r>
            <a:r>
              <a:rPr lang="hu-HU" dirty="0" err="1"/>
              <a:t>polározott</a:t>
            </a:r>
            <a:r>
              <a:rPr lang="hu-HU" dirty="0"/>
              <a:t> nitrogénatom elektronszívó </a:t>
            </a:r>
            <a:r>
              <a:rPr lang="hu-HU" dirty="0" smtClean="0"/>
              <a:t>hatású:</a:t>
            </a:r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54303"/>
              </p:ext>
            </p:extLst>
          </p:nvPr>
        </p:nvGraphicFramePr>
        <p:xfrm>
          <a:off x="8128000" y="125413"/>
          <a:ext cx="101282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S ChemDraw Drawing" r:id="rId3" imgW="674792" imgH="799740" progId="ChemDraw.Document.6.0">
                  <p:embed/>
                </p:oleObj>
              </mc:Choice>
              <mc:Fallback>
                <p:oleObj name="CS ChemDraw Drawing" r:id="rId3" imgW="674792" imgH="79974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125413"/>
                        <a:ext cx="1012825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58594"/>
              </p:ext>
            </p:extLst>
          </p:nvPr>
        </p:nvGraphicFramePr>
        <p:xfrm>
          <a:off x="2113357" y="3825070"/>
          <a:ext cx="5963286" cy="135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CS ChemDraw Drawing" r:id="rId5" imgW="5082281" imgH="1153170" progId="ChemDraw.Document.6.0">
                  <p:embed/>
                </p:oleObj>
              </mc:Choice>
              <mc:Fallback>
                <p:oleObj name="CS ChemDraw Drawing" r:id="rId5" imgW="5082281" imgH="1153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3357" y="3825070"/>
                        <a:ext cx="5963286" cy="1352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9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182880"/>
            <a:ext cx="8229600" cy="1111664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pirrol</a:t>
            </a:r>
            <a:r>
              <a:rPr lang="hu-HU" dirty="0" smtClean="0"/>
              <a:t> előfordulása és 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257" y="1600200"/>
            <a:ext cx="7154344" cy="4792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Előfordulása:</a:t>
            </a:r>
          </a:p>
          <a:p>
            <a:r>
              <a:rPr lang="hu-HU" dirty="0" smtClean="0"/>
              <a:t>Számos biológiailag fontos vegyületben megtalálható:</a:t>
            </a:r>
          </a:p>
          <a:p>
            <a:pPr lvl="1"/>
            <a:r>
              <a:rPr lang="hu-HU" sz="2400" dirty="0" smtClean="0"/>
              <a:t>klorofill</a:t>
            </a:r>
          </a:p>
          <a:p>
            <a:pPr lvl="1"/>
            <a:r>
              <a:rPr lang="hu-HU" sz="2400" dirty="0" smtClean="0"/>
              <a:t>hemoglobin</a:t>
            </a:r>
          </a:p>
          <a:p>
            <a:pPr lvl="1"/>
            <a:r>
              <a:rPr lang="hu-HU" sz="2400" dirty="0" smtClean="0"/>
              <a:t>B</a:t>
            </a:r>
            <a:r>
              <a:rPr lang="hu-HU" sz="2400" baseline="-25000" dirty="0" smtClean="0"/>
              <a:t>12</a:t>
            </a:r>
            <a:r>
              <a:rPr lang="hu-HU" sz="2400" dirty="0" smtClean="0"/>
              <a:t>-vitamin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Felhasználása:</a:t>
            </a:r>
          </a:p>
          <a:p>
            <a:r>
              <a:rPr lang="hu-HU" dirty="0" smtClean="0"/>
              <a:t>gyógyszerek</a:t>
            </a:r>
          </a:p>
          <a:p>
            <a:r>
              <a:rPr lang="hu-HU" dirty="0" smtClean="0"/>
              <a:t>színezékek előállítása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54303"/>
              </p:ext>
            </p:extLst>
          </p:nvPr>
        </p:nvGraphicFramePr>
        <p:xfrm>
          <a:off x="8128000" y="125413"/>
          <a:ext cx="101282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CS ChemDraw Drawing" r:id="rId3" imgW="674792" imgH="799740" progId="ChemDraw.Document.6.0">
                  <p:embed/>
                </p:oleObj>
              </mc:Choice>
              <mc:Fallback>
                <p:oleObj name="CS ChemDraw Drawing" r:id="rId3" imgW="674792" imgH="79974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125413"/>
                        <a:ext cx="1012825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282857" y="15115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74072" y="5386401"/>
            <a:ext cx="407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/>
                </a:solidFill>
              </a:rPr>
              <a:t>Hol található </a:t>
            </a:r>
            <a:r>
              <a:rPr lang="hu-HU" sz="2400" dirty="0" err="1" smtClean="0">
                <a:solidFill>
                  <a:schemeClr val="tx2"/>
                </a:solidFill>
              </a:rPr>
              <a:t>pirrol</a:t>
            </a:r>
            <a:r>
              <a:rPr lang="hu-HU" sz="2400" dirty="0" smtClean="0">
                <a:solidFill>
                  <a:schemeClr val="tx2"/>
                </a:solidFill>
              </a:rPr>
              <a:t> gyűrű a </a:t>
            </a:r>
            <a:r>
              <a:rPr lang="hu-HU" sz="2400" b="1" dirty="0" smtClean="0">
                <a:solidFill>
                  <a:schemeClr val="tx2"/>
                </a:solidFill>
              </a:rPr>
              <a:t>klorofill A</a:t>
            </a:r>
            <a:r>
              <a:rPr lang="hu-HU" sz="2400" dirty="0" smtClean="0">
                <a:solidFill>
                  <a:schemeClr val="tx2"/>
                </a:solidFill>
              </a:rPr>
              <a:t>-ban és a  hemoglobin </a:t>
            </a:r>
            <a:r>
              <a:rPr lang="hu-HU" sz="2400" b="1" dirty="0" err="1" smtClean="0">
                <a:solidFill>
                  <a:schemeClr val="tx2"/>
                </a:solidFill>
              </a:rPr>
              <a:t>hem</a:t>
            </a:r>
            <a:r>
              <a:rPr lang="hu-HU" sz="2400" dirty="0" smtClean="0">
                <a:solidFill>
                  <a:schemeClr val="tx2"/>
                </a:solidFill>
              </a:rPr>
              <a:t> részében?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28" y="1566331"/>
            <a:ext cx="1769592" cy="527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6731536" y="3878227"/>
            <a:ext cx="107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klorofill A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4786311" y="387501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chemeClr val="tx2"/>
                </a:solidFill>
              </a:rPr>
              <a:t>hem</a:t>
            </a:r>
            <a:r>
              <a:rPr lang="hu-HU" dirty="0" smtClean="0">
                <a:solidFill>
                  <a:schemeClr val="tx2"/>
                </a:solidFill>
              </a:rPr>
              <a:t> B </a:t>
            </a:r>
            <a:endParaRPr lang="hu-HU" dirty="0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09523"/>
              </p:ext>
            </p:extLst>
          </p:nvPr>
        </p:nvGraphicFramePr>
        <p:xfrm>
          <a:off x="2937933" y="2742067"/>
          <a:ext cx="2076847" cy="242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CS ChemDraw Drawing" r:id="rId6" imgW="2786962" imgH="3248910" progId="ChemDraw.Document.6.0">
                  <p:embed/>
                </p:oleObj>
              </mc:Choice>
              <mc:Fallback>
                <p:oleObj name="CS ChemDraw Drawing" r:id="rId6" imgW="2786962" imgH="3248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7933" y="2742067"/>
                        <a:ext cx="2076847" cy="2421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3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közös az alábbiakban?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drogok (kokain, LSD és társaik)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ürülékszag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kávé, tea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metilnarancs</a:t>
            </a:r>
            <a:r>
              <a:rPr lang="hu-HU" dirty="0" smtClean="0"/>
              <a:t> indikátor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penicillin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80221" y="5148606"/>
            <a:ext cx="2343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A NITROGÉN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imidazol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1688"/>
            <a:ext cx="8229600" cy="32129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Az </a:t>
            </a:r>
            <a:r>
              <a:rPr lang="hu-HU" dirty="0" err="1"/>
              <a:t>imidazol</a:t>
            </a:r>
            <a:r>
              <a:rPr lang="hu-HU" dirty="0"/>
              <a:t> </a:t>
            </a:r>
            <a:r>
              <a:rPr lang="hu-HU" dirty="0" smtClean="0"/>
              <a:t>molekula dipólusos.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két nitrogénatom sajátosságai eltérőek.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smtClean="0"/>
              <a:t>Néhány jellegzetes tulajdonsága a </a:t>
            </a:r>
            <a:r>
              <a:rPr lang="hu-HU" dirty="0"/>
              <a:t>két </a:t>
            </a:r>
            <a:r>
              <a:rPr lang="hu-HU" dirty="0" smtClean="0"/>
              <a:t>különböző </a:t>
            </a:r>
            <a:r>
              <a:rPr lang="hu-HU" dirty="0"/>
              <a:t>jellegű nitrogén együttes jelenlétével </a:t>
            </a:r>
            <a:r>
              <a:rPr lang="hu-HU" dirty="0" smtClean="0"/>
              <a:t>magyarázható.</a:t>
            </a:r>
            <a:endParaRPr lang="hu-HU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07302"/>
              </p:ext>
            </p:extLst>
          </p:nvPr>
        </p:nvGraphicFramePr>
        <p:xfrm>
          <a:off x="7581959" y="143404"/>
          <a:ext cx="1562042" cy="119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CS ChemDraw Drawing" r:id="rId3" imgW="842275" imgH="644220" progId="ChemDraw.Document.6.0">
                  <p:embed/>
                </p:oleObj>
              </mc:Choice>
              <mc:Fallback>
                <p:oleObj name="CS ChemDraw Drawing" r:id="rId3" imgW="842275" imgH="6442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1959" y="143404"/>
                        <a:ext cx="1562042" cy="11943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8560"/>
              </p:ext>
            </p:extLst>
          </p:nvPr>
        </p:nvGraphicFramePr>
        <p:xfrm>
          <a:off x="6485995" y="1958445"/>
          <a:ext cx="1556398" cy="11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CS ChemDraw Drawing" r:id="rId5" imgW="929257" imgH="686880" progId="ChemDraw.Document.6.0">
                  <p:embed/>
                </p:oleObj>
              </mc:Choice>
              <mc:Fallback>
                <p:oleObj name="CS ChemDraw Drawing" r:id="rId5" imgW="929257" imgH="686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5995" y="1958445"/>
                        <a:ext cx="1556398" cy="115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0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Az </a:t>
            </a:r>
            <a:r>
              <a:rPr lang="hu-HU" dirty="0" err="1" smtClean="0"/>
              <a:t>imidazol</a:t>
            </a:r>
            <a:r>
              <a:rPr lang="hu-HU" dirty="0" smtClean="0"/>
              <a:t> fizikai </a:t>
            </a:r>
            <a:r>
              <a:rPr lang="hu-HU" dirty="0" err="1" smtClean="0"/>
              <a:t>tulajdoságai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0392"/>
            <a:ext cx="8229600" cy="47811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Fehér színű, </a:t>
            </a:r>
            <a:r>
              <a:rPr lang="hu-HU" dirty="0"/>
              <a:t>kristályos </a:t>
            </a:r>
            <a:r>
              <a:rPr lang="hu-HU" dirty="0" smtClean="0"/>
              <a:t>vegyület.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Magas </a:t>
            </a:r>
            <a:r>
              <a:rPr lang="hu-HU" dirty="0" smtClean="0"/>
              <a:t>op</a:t>
            </a:r>
            <a:r>
              <a:rPr lang="hu-HU" dirty="0" smtClean="0"/>
              <a:t>., </a:t>
            </a:r>
            <a:r>
              <a:rPr lang="hu-HU" dirty="0" err="1" smtClean="0"/>
              <a:t>fp</a:t>
            </a:r>
            <a:r>
              <a:rPr lang="hu-HU" dirty="0" smtClean="0"/>
              <a:t>.: (90 </a:t>
            </a:r>
            <a:r>
              <a:rPr lang="hu-HU" dirty="0" smtClean="0">
                <a:latin typeface="Arial"/>
                <a:cs typeface="Arial"/>
              </a:rPr>
              <a:t>°</a:t>
            </a:r>
            <a:r>
              <a:rPr lang="hu-HU" dirty="0" smtClean="0"/>
              <a:t>C és 256 </a:t>
            </a:r>
            <a:r>
              <a:rPr lang="hu-HU" dirty="0" smtClean="0">
                <a:latin typeface="Arial"/>
                <a:cs typeface="Arial"/>
              </a:rPr>
              <a:t>°</a:t>
            </a:r>
            <a:r>
              <a:rPr lang="hu-HU" dirty="0" smtClean="0"/>
              <a:t>C) (hidrogénkötések!)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 marL="0" indent="0">
              <a:lnSpc>
                <a:spcPct val="150000"/>
              </a:lnSpc>
              <a:buNone/>
            </a:pPr>
            <a:endParaRPr lang="hu-HU" dirty="0"/>
          </a:p>
          <a:p>
            <a:pPr marL="0" indent="0">
              <a:lnSpc>
                <a:spcPct val="150000"/>
              </a:lnSpc>
              <a:buNone/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smtClean="0"/>
              <a:t>Vízben </a:t>
            </a:r>
            <a:r>
              <a:rPr lang="hu-HU" dirty="0"/>
              <a:t>jól </a:t>
            </a:r>
            <a:r>
              <a:rPr lang="hu-HU" dirty="0" smtClean="0"/>
              <a:t>oldódik.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79120"/>
              </p:ext>
            </p:extLst>
          </p:nvPr>
        </p:nvGraphicFramePr>
        <p:xfrm>
          <a:off x="564107" y="3268554"/>
          <a:ext cx="7983064" cy="91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CS ChemDraw Drawing" r:id="rId3" imgW="5722226" imgH="655020" progId="ChemDraw.Document.6.0">
                  <p:embed/>
                </p:oleObj>
              </mc:Choice>
              <mc:Fallback>
                <p:oleObj name="CS ChemDraw Drawing" r:id="rId3" imgW="5722226" imgH="6550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107" y="3268554"/>
                        <a:ext cx="7983064" cy="914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07302"/>
              </p:ext>
            </p:extLst>
          </p:nvPr>
        </p:nvGraphicFramePr>
        <p:xfrm>
          <a:off x="7581900" y="142875"/>
          <a:ext cx="15621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CS ChemDraw Drawing" r:id="rId5" imgW="842275" imgH="644220" progId="ChemDraw.Document.6.0">
                  <p:embed/>
                </p:oleObj>
              </mc:Choice>
              <mc:Fallback>
                <p:oleObj name="CS ChemDraw Drawing" r:id="rId5" imgW="842275" imgH="64422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142875"/>
                        <a:ext cx="1562100" cy="1195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5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nemkötő</a:t>
            </a:r>
            <a:r>
              <a:rPr lang="hu-HU" dirty="0" smtClean="0"/>
              <a:t> elektronpárral rendelkező nitrogénatom </a:t>
            </a:r>
            <a:r>
              <a:rPr lang="hu-HU" dirty="0"/>
              <a:t>protont köthet meg, </a:t>
            </a:r>
            <a:r>
              <a:rPr lang="hu-HU" dirty="0" smtClean="0"/>
              <a:t>vagyis </a:t>
            </a:r>
            <a:r>
              <a:rPr lang="hu-HU" b="1" i="1" dirty="0" smtClean="0"/>
              <a:t>bázis.</a:t>
            </a:r>
            <a:endParaRPr lang="hu-HU" b="1" i="1" dirty="0"/>
          </a:p>
          <a:p>
            <a:pPr>
              <a:lnSpc>
                <a:spcPct val="160000"/>
              </a:lnSpc>
            </a:pPr>
            <a:r>
              <a:rPr lang="hu-HU" dirty="0" smtClean="0"/>
              <a:t>Az N–H molekularész gyenge </a:t>
            </a:r>
            <a:r>
              <a:rPr lang="hu-HU" b="1" i="1" dirty="0" smtClean="0"/>
              <a:t>savként</a:t>
            </a:r>
            <a:r>
              <a:rPr lang="hu-HU" dirty="0" smtClean="0"/>
              <a:t> viselkedik. 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Az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imidazol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/>
              <a:t>savként és bázisként is </a:t>
            </a:r>
            <a:r>
              <a:rPr lang="hu-HU" b="1" dirty="0" smtClean="0"/>
              <a:t>viselkedhet, tehát </a:t>
            </a:r>
            <a:r>
              <a:rPr lang="hu-HU" b="1" i="1" dirty="0" err="1">
                <a:solidFill>
                  <a:schemeClr val="accent1">
                    <a:lumMod val="75000"/>
                  </a:schemeClr>
                </a:solidFill>
              </a:rPr>
              <a:t>amfoter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vegyület</a:t>
            </a:r>
            <a:r>
              <a:rPr lang="hu-HU" b="1" dirty="0" smtClean="0"/>
              <a:t>. </a:t>
            </a:r>
            <a:endParaRPr lang="hu-HU" b="1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088" y="182880"/>
            <a:ext cx="8229600" cy="1111664"/>
          </a:xfrm>
        </p:spPr>
        <p:txBody>
          <a:bodyPr>
            <a:normAutofit/>
          </a:bodyPr>
          <a:lstStyle/>
          <a:p>
            <a:r>
              <a:rPr lang="hu-HU" sz="4800" dirty="0" smtClean="0"/>
              <a:t>Az </a:t>
            </a:r>
            <a:r>
              <a:rPr lang="hu-HU" sz="4800" dirty="0" err="1" smtClean="0"/>
              <a:t>imidazol</a:t>
            </a:r>
            <a:r>
              <a:rPr lang="hu-HU" sz="4800" dirty="0" smtClean="0"/>
              <a:t> kémiai tulajdonságai</a:t>
            </a:r>
            <a:endParaRPr lang="hu-HU" sz="48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07302"/>
              </p:ext>
            </p:extLst>
          </p:nvPr>
        </p:nvGraphicFramePr>
        <p:xfrm>
          <a:off x="7581900" y="142875"/>
          <a:ext cx="15621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CS ChemDraw Drawing" r:id="rId3" imgW="842275" imgH="644220" progId="ChemDraw.Document.6.0">
                  <p:embed/>
                </p:oleObj>
              </mc:Choice>
              <mc:Fallback>
                <p:oleObj name="CS ChemDraw Drawing" r:id="rId3" imgW="842275" imgH="64422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142875"/>
                        <a:ext cx="1562100" cy="1195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70142"/>
              </p:ext>
            </p:extLst>
          </p:nvPr>
        </p:nvGraphicFramePr>
        <p:xfrm>
          <a:off x="2416463" y="3092519"/>
          <a:ext cx="4305737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CS ChemDraw Drawing" r:id="rId5" imgW="4050373" imgH="2471580" progId="ChemDraw.Document.6.0">
                  <p:embed/>
                </p:oleObj>
              </mc:Choice>
              <mc:Fallback>
                <p:oleObj name="CS ChemDraw Drawing" r:id="rId5" imgW="4050373" imgH="2471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6463" y="3092519"/>
                        <a:ext cx="4305737" cy="26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9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0086" y="182880"/>
            <a:ext cx="7771061" cy="1111664"/>
          </a:xfrm>
        </p:spPr>
        <p:txBody>
          <a:bodyPr>
            <a:normAutofit/>
          </a:bodyPr>
          <a:lstStyle/>
          <a:p>
            <a:r>
              <a:rPr lang="hu-HU" sz="4800" dirty="0" smtClean="0"/>
              <a:t>Az </a:t>
            </a:r>
            <a:r>
              <a:rPr lang="hu-HU" sz="4800" dirty="0" err="1" smtClean="0"/>
              <a:t>imidazol</a:t>
            </a:r>
            <a:r>
              <a:rPr lang="hu-HU" sz="4800" dirty="0" smtClean="0"/>
              <a:t> előfordulása és felhasználása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7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Előfordulása: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imidazol</a:t>
            </a:r>
            <a:r>
              <a:rPr lang="hu-HU" dirty="0" smtClean="0"/>
              <a:t> bizonyos biokémiai folyamatokban mint katalizátor vesz </a:t>
            </a:r>
            <a:r>
              <a:rPr lang="hu-HU" dirty="0"/>
              <a:t>részt (pl. fehérjebontó enzimben proton továbbítására képes).</a:t>
            </a: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Felhasználása</a:t>
            </a:r>
            <a:r>
              <a:rPr lang="hu-HU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műanyagipar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festékek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gyógyszeripar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07302"/>
              </p:ext>
            </p:extLst>
          </p:nvPr>
        </p:nvGraphicFramePr>
        <p:xfrm>
          <a:off x="7581900" y="142875"/>
          <a:ext cx="15621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CS ChemDraw Drawing" r:id="rId3" imgW="842275" imgH="644220" progId="ChemDraw.Document.6.0">
                  <p:embed/>
                </p:oleObj>
              </mc:Choice>
              <mc:Fallback>
                <p:oleObj name="CS ChemDraw Drawing" r:id="rId3" imgW="842275" imgH="64422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142875"/>
                        <a:ext cx="1562100" cy="1195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9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646" y="1810066"/>
            <a:ext cx="8882751" cy="9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b="1" dirty="0"/>
              <a:t>Mivel tették régebben ihatatlanná a denaturált szeszt?</a:t>
            </a:r>
            <a:endParaRPr lang="hu-HU" sz="2800" b="1" dirty="0" smtClean="0"/>
          </a:p>
          <a:p>
            <a:endParaRPr lang="hu-HU" sz="2800" dirty="0"/>
          </a:p>
          <a:p>
            <a:endParaRPr lang="hu-HU" sz="2800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508104" y="3212976"/>
            <a:ext cx="2541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b="1" dirty="0" smtClean="0"/>
              <a:t>piridin</a:t>
            </a:r>
            <a:r>
              <a:rPr lang="hu-HU" sz="2400" dirty="0" smtClean="0"/>
              <a:t> színtelen</a:t>
            </a:r>
          </a:p>
          <a:p>
            <a:r>
              <a:rPr lang="hu-HU" sz="2400" dirty="0" smtClean="0"/>
              <a:t>büdös szagú</a:t>
            </a:r>
          </a:p>
          <a:p>
            <a:r>
              <a:rPr lang="hu-HU" sz="2400" dirty="0" smtClean="0"/>
              <a:t>rossz ízű folyadék.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84323" y="29629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04010"/>
              </p:ext>
            </p:extLst>
          </p:nvPr>
        </p:nvGraphicFramePr>
        <p:xfrm>
          <a:off x="4139407" y="3332127"/>
          <a:ext cx="8874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CS ChemDraw Drawing" r:id="rId3" imgW="755562" imgH="819450" progId="ChemDraw.Document.6.0">
                  <p:embed/>
                </p:oleObj>
              </mc:Choice>
              <mc:Fallback>
                <p:oleObj name="CS ChemDraw Drawing" r:id="rId3" imgW="755562" imgH="819450" progId="ChemDraw.Document.6.0">
                  <p:embed/>
                  <p:pic>
                    <p:nvPicPr>
                      <p:cNvPr id="0" name="Objektum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407" y="3332127"/>
                        <a:ext cx="88741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9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piridin fizikai </a:t>
            </a:r>
            <a:r>
              <a:rPr lang="hu-HU" dirty="0" err="1" smtClean="0"/>
              <a:t>tulajdoságai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864096"/>
          </a:xfrm>
        </p:spPr>
        <p:txBody>
          <a:bodyPr/>
          <a:lstStyle/>
          <a:p>
            <a:r>
              <a:rPr lang="hu-HU" dirty="0" smtClean="0"/>
              <a:t>Hasonlítsuk össze a piridint a benzollal!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87576"/>
              </p:ext>
            </p:extLst>
          </p:nvPr>
        </p:nvGraphicFramePr>
        <p:xfrm>
          <a:off x="755577" y="2204864"/>
          <a:ext cx="727280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/>
                <a:gridCol w="1800200"/>
                <a:gridCol w="2232247"/>
              </a:tblGrid>
              <a:tr h="370840"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benzol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piridin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polaritás: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apoláris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poláris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A molekulák</a:t>
                      </a:r>
                      <a:r>
                        <a:rPr lang="hu-HU" b="1" baseline="0" dirty="0" smtClean="0"/>
                        <a:t> között kialakuló másodlagos kölcsönhatás: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diszperziós</a:t>
                      </a:r>
                      <a:r>
                        <a:rPr lang="hu-HU" baseline="0" dirty="0" smtClean="0"/>
                        <a:t> kölcsönhatás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dipólus-dipólus</a:t>
                      </a:r>
                      <a:r>
                        <a:rPr lang="hu-HU" baseline="0" dirty="0" smtClean="0"/>
                        <a:t> kölcsönhatás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Fp</a:t>
                      </a:r>
                      <a:r>
                        <a:rPr lang="hu-HU" b="1" dirty="0" smtClean="0"/>
                        <a:t>. (</a:t>
                      </a:r>
                      <a:r>
                        <a:rPr lang="hu-HU" b="1" dirty="0" smtClean="0">
                          <a:latin typeface="Arial"/>
                          <a:cs typeface="Arial"/>
                        </a:rPr>
                        <a:t>°</a:t>
                      </a:r>
                      <a:r>
                        <a:rPr lang="hu-HU" b="1" dirty="0" smtClean="0"/>
                        <a:t>C):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vízoldhatóság: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rossz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70072"/>
              </p:ext>
            </p:extLst>
          </p:nvPr>
        </p:nvGraphicFramePr>
        <p:xfrm>
          <a:off x="755576" y="2204864"/>
          <a:ext cx="727280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/>
                <a:gridCol w="1800200"/>
                <a:gridCol w="2232247"/>
              </a:tblGrid>
              <a:tr h="370840"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benzol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piridin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polaritás: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A molekulák</a:t>
                      </a:r>
                      <a:r>
                        <a:rPr lang="hu-HU" b="1" baseline="0" dirty="0" smtClean="0"/>
                        <a:t> között kialakuló másodlagos kölcsönhatás: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Fp</a:t>
                      </a:r>
                      <a:r>
                        <a:rPr lang="hu-HU" b="1" dirty="0" smtClean="0"/>
                        <a:t>. (</a:t>
                      </a:r>
                      <a:r>
                        <a:rPr lang="hu-HU" b="1" dirty="0" smtClean="0">
                          <a:latin typeface="Arial"/>
                          <a:cs typeface="Arial"/>
                        </a:rPr>
                        <a:t>°</a:t>
                      </a:r>
                      <a:r>
                        <a:rPr lang="hu-HU" b="1" dirty="0" smtClean="0"/>
                        <a:t>C):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vízoldhatóság: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56102"/>
              </p:ext>
            </p:extLst>
          </p:nvPr>
        </p:nvGraphicFramePr>
        <p:xfrm>
          <a:off x="8079869" y="163509"/>
          <a:ext cx="1064154" cy="1153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CS ChemDraw Drawing" r:id="rId3" imgW="755562" imgH="819450" progId="ChemDraw.Document.6.0">
                  <p:embed/>
                </p:oleObj>
              </mc:Choice>
              <mc:Fallback>
                <p:oleObj name="CS ChemDraw Drawing" r:id="rId3" imgW="755562" imgH="819450" progId="ChemDraw.Document.6.0">
                  <p:embed/>
                  <p:pic>
                    <p:nvPicPr>
                      <p:cNvPr id="0" name="Objektum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9869" y="163509"/>
                        <a:ext cx="1064154" cy="11536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6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piridin kémia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r>
              <a:rPr lang="hu-HU" dirty="0" smtClean="0"/>
              <a:t>A piridin gyenge bázis.</a:t>
            </a:r>
          </a:p>
          <a:p>
            <a:r>
              <a:rPr lang="hu-HU" dirty="0"/>
              <a:t>V</a:t>
            </a:r>
            <a:r>
              <a:rPr lang="hu-HU" dirty="0" smtClean="0"/>
              <a:t>izes oldata lúgos kémhatású. (A nitrogén </a:t>
            </a:r>
            <a:r>
              <a:rPr lang="hu-HU" dirty="0" err="1" smtClean="0"/>
              <a:t>nemkötő</a:t>
            </a:r>
            <a:r>
              <a:rPr lang="hu-HU" dirty="0" smtClean="0"/>
              <a:t> elektronpárja képes megkötni a protont.)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Savakkal sót képez.</a:t>
            </a:r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56102"/>
              </p:ext>
            </p:extLst>
          </p:nvPr>
        </p:nvGraphicFramePr>
        <p:xfrm>
          <a:off x="8080375" y="163513"/>
          <a:ext cx="10636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CS ChemDraw Drawing" r:id="rId3" imgW="755562" imgH="819450" progId="ChemDraw.Document.6.0">
                  <p:embed/>
                </p:oleObj>
              </mc:Choice>
              <mc:Fallback>
                <p:oleObj name="CS ChemDraw Drawing" r:id="rId3" imgW="755562" imgH="81945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163513"/>
                        <a:ext cx="1063625" cy="115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79243"/>
              </p:ext>
            </p:extLst>
          </p:nvPr>
        </p:nvGraphicFramePr>
        <p:xfrm>
          <a:off x="1743627" y="3369203"/>
          <a:ext cx="5323371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CS ChemDraw Drawing" r:id="rId5" imgW="4481505" imgH="999540" progId="ChemDraw.Document.6.0">
                  <p:embed/>
                </p:oleObj>
              </mc:Choice>
              <mc:Fallback>
                <p:oleObj name="CS ChemDraw Drawing" r:id="rId5" imgW="4481505" imgH="999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3627" y="3369203"/>
                        <a:ext cx="5323371" cy="11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piridin előfordulása és 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Előfordulása:</a:t>
            </a:r>
          </a:p>
          <a:p>
            <a:r>
              <a:rPr lang="hu-HU" dirty="0" smtClean="0"/>
              <a:t>a piridin számos természetes anyag vázvegyülete </a:t>
            </a:r>
          </a:p>
          <a:p>
            <a:pPr marL="365125" indent="0">
              <a:buNone/>
            </a:pPr>
            <a:r>
              <a:rPr lang="hu-HU" dirty="0" err="1" smtClean="0"/>
              <a:t>Pl</a:t>
            </a:r>
            <a:r>
              <a:rPr lang="hu-HU" dirty="0" smtClean="0"/>
              <a:t>: B</a:t>
            </a:r>
            <a:r>
              <a:rPr lang="hu-HU" baseline="-25000" dirty="0" smtClean="0"/>
              <a:t>6</a:t>
            </a:r>
            <a:r>
              <a:rPr lang="hu-HU" dirty="0" smtClean="0"/>
              <a:t>-vitamin, nikotin</a:t>
            </a:r>
          </a:p>
          <a:p>
            <a:r>
              <a:rPr lang="hu-HU" dirty="0" smtClean="0"/>
              <a:t>enzimekben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 smtClean="0"/>
              <a:t>Felhasználása:</a:t>
            </a:r>
          </a:p>
          <a:p>
            <a:r>
              <a:rPr lang="hu-HU" dirty="0" smtClean="0"/>
              <a:t>Denaturálásra, ill. gyógyszerek, színezékek előállítására használják.</a:t>
            </a:r>
          </a:p>
          <a:p>
            <a:r>
              <a:rPr lang="hu-HU" dirty="0"/>
              <a:t>J</a:t>
            </a:r>
            <a:r>
              <a:rPr lang="hu-HU" dirty="0" smtClean="0"/>
              <a:t>ó oldószer.</a:t>
            </a:r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56102"/>
              </p:ext>
            </p:extLst>
          </p:nvPr>
        </p:nvGraphicFramePr>
        <p:xfrm>
          <a:off x="8080375" y="163513"/>
          <a:ext cx="10636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CS ChemDraw Drawing" r:id="rId3" imgW="755562" imgH="819450" progId="ChemDraw.Document.6.0">
                  <p:embed/>
                </p:oleObj>
              </mc:Choice>
              <mc:Fallback>
                <p:oleObj name="CS ChemDraw Drawing" r:id="rId3" imgW="755562" imgH="81945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163513"/>
                        <a:ext cx="1063625" cy="115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86462"/>
              </p:ext>
            </p:extLst>
          </p:nvPr>
        </p:nvGraphicFramePr>
        <p:xfrm>
          <a:off x="3325813" y="2464329"/>
          <a:ext cx="12573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CS ChemDraw Drawing" r:id="rId5" imgW="1256929" imgH="1083240" progId="ChemDraw.Document.6.0">
                  <p:embed/>
                </p:oleObj>
              </mc:Choice>
              <mc:Fallback>
                <p:oleObj name="CS ChemDraw Drawing" r:id="rId5" imgW="1256929" imgH="1083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5813" y="2464329"/>
                        <a:ext cx="12573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2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pirimidin</a:t>
            </a:r>
            <a:r>
              <a:rPr lang="hu-HU" dirty="0" smtClean="0"/>
              <a:t> fizikai </a:t>
            </a:r>
            <a:r>
              <a:rPr lang="hu-HU" dirty="0" err="1" smtClean="0"/>
              <a:t>tulajdoságai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463"/>
              </p:ext>
            </p:extLst>
          </p:nvPr>
        </p:nvGraphicFramePr>
        <p:xfrm>
          <a:off x="755577" y="3743032"/>
          <a:ext cx="727280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/>
                <a:gridCol w="1800200"/>
                <a:gridCol w="2232247"/>
              </a:tblGrid>
              <a:tr h="370840"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piridin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pirimidin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polaritás: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poláris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poláris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A molekulák</a:t>
                      </a:r>
                      <a:r>
                        <a:rPr lang="hu-HU" b="1" baseline="0" dirty="0" smtClean="0"/>
                        <a:t> között kialakuló másodlagos kölcsönhatás: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dipólus-dipólus</a:t>
                      </a:r>
                      <a:r>
                        <a:rPr lang="hu-HU" baseline="0" dirty="0" smtClean="0"/>
                        <a:t> kölcsönhatás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dipólus-dipólus</a:t>
                      </a:r>
                      <a:r>
                        <a:rPr lang="hu-HU" baseline="0" dirty="0" smtClean="0"/>
                        <a:t> kölcsönhatás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Op. (</a:t>
                      </a:r>
                      <a:r>
                        <a:rPr lang="hu-HU" b="1" dirty="0" smtClean="0">
                          <a:latin typeface="Arial"/>
                          <a:cs typeface="Arial"/>
                        </a:rPr>
                        <a:t>°</a:t>
                      </a:r>
                      <a:r>
                        <a:rPr lang="hu-HU" b="1" dirty="0" smtClean="0"/>
                        <a:t>C): 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Fp</a:t>
                      </a:r>
                      <a:r>
                        <a:rPr lang="hu-HU" b="1" dirty="0" smtClean="0"/>
                        <a:t>. (</a:t>
                      </a:r>
                      <a:r>
                        <a:rPr lang="hu-HU" b="1" dirty="0" smtClean="0">
                          <a:latin typeface="Arial"/>
                          <a:cs typeface="Arial"/>
                        </a:rPr>
                        <a:t>°</a:t>
                      </a:r>
                      <a:r>
                        <a:rPr lang="hu-HU" b="1" dirty="0" smtClean="0"/>
                        <a:t>C):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vízoldhatóság: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artalom helye 2"/>
          <p:cNvSpPr txBox="1">
            <a:spLocks/>
          </p:cNvSpPr>
          <p:nvPr/>
        </p:nvSpPr>
        <p:spPr>
          <a:xfrm>
            <a:off x="457200" y="1600201"/>
            <a:ext cx="8229600" cy="820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 smtClean="0"/>
              <a:t>Miben hasonlít és miben különbözik a </a:t>
            </a:r>
          </a:p>
          <a:p>
            <a:pPr marL="0" indent="0" algn="ctr">
              <a:buNone/>
            </a:pPr>
            <a:r>
              <a:rPr lang="hu-HU" b="1" i="1" dirty="0" smtClean="0">
                <a:solidFill>
                  <a:schemeClr val="tx1"/>
                </a:solidFill>
              </a:rPr>
              <a:t>piridin</a:t>
            </a:r>
            <a:r>
              <a:rPr lang="hu-HU" b="1" dirty="0" smtClean="0"/>
              <a:t> és a </a:t>
            </a:r>
            <a:r>
              <a:rPr lang="hu-HU" b="1" i="1" dirty="0" err="1" smtClean="0">
                <a:solidFill>
                  <a:schemeClr val="tx1"/>
                </a:solidFill>
              </a:rPr>
              <a:t>pirimidin</a:t>
            </a:r>
            <a:r>
              <a:rPr lang="hu-HU" b="1" dirty="0" smtClean="0"/>
              <a:t>?</a:t>
            </a:r>
          </a:p>
          <a:p>
            <a:endParaRPr lang="hu-HU" b="1" dirty="0" smtClean="0"/>
          </a:p>
          <a:p>
            <a:endParaRPr lang="hu-HU" b="1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53960"/>
              </p:ext>
            </p:extLst>
          </p:nvPr>
        </p:nvGraphicFramePr>
        <p:xfrm>
          <a:off x="6025621" y="2138177"/>
          <a:ext cx="1052512" cy="125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CS ChemDraw Drawing" r:id="rId3" imgW="755562" imgH="897210" progId="ChemDraw.Document.6.0">
                  <p:embed/>
                </p:oleObj>
              </mc:Choice>
              <mc:Fallback>
                <p:oleObj name="CS ChemDraw Drawing" r:id="rId3" imgW="755562" imgH="897210" progId="ChemDraw.Document.6.0">
                  <p:embed/>
                  <p:pic>
                    <p:nvPicPr>
                      <p:cNvPr id="0" name="Objektum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621" y="2138177"/>
                        <a:ext cx="1052512" cy="1251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51352"/>
              </p:ext>
            </p:extLst>
          </p:nvPr>
        </p:nvGraphicFramePr>
        <p:xfrm>
          <a:off x="2009247" y="2201968"/>
          <a:ext cx="1037662" cy="112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CS ChemDraw Drawing" r:id="rId5" imgW="755562" imgH="819450" progId="ChemDraw.Document.6.0">
                  <p:embed/>
                </p:oleObj>
              </mc:Choice>
              <mc:Fallback>
                <p:oleObj name="CS ChemDraw Drawing" r:id="rId5" imgW="755562" imgH="819450" progId="ChemDraw.Document.6.0">
                  <p:embed/>
                  <p:pic>
                    <p:nvPicPr>
                      <p:cNvPr id="0" name="Objektum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247" y="2201968"/>
                        <a:ext cx="1037662" cy="112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2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pirimidin</a:t>
            </a:r>
            <a:r>
              <a:rPr lang="hu-HU" dirty="0" smtClean="0"/>
              <a:t> kémia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164286" cy="2667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A </a:t>
            </a:r>
            <a:r>
              <a:rPr lang="hu-HU" b="1" dirty="0" err="1" smtClean="0"/>
              <a:t>pirimidin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piridinnél gyengébb bázis</a:t>
            </a:r>
            <a:r>
              <a:rPr lang="hu-HU" dirty="0"/>
              <a:t>, mivel </a:t>
            </a:r>
            <a:r>
              <a:rPr lang="hu-HU" dirty="0" smtClean="0"/>
              <a:t>a gyűrűben lévő két nitrogénatom kölcsönösen </a:t>
            </a:r>
            <a:r>
              <a:rPr lang="hu-HU" dirty="0"/>
              <a:t>vonzó hatást </a:t>
            </a:r>
            <a:r>
              <a:rPr lang="hu-HU" dirty="0" smtClean="0"/>
              <a:t>gyakorol </a:t>
            </a:r>
            <a:r>
              <a:rPr lang="hu-HU" dirty="0"/>
              <a:t>egymás </a:t>
            </a:r>
            <a:r>
              <a:rPr lang="hu-HU" dirty="0" err="1" smtClean="0"/>
              <a:t>nemkötő</a:t>
            </a:r>
            <a:r>
              <a:rPr lang="hu-HU" dirty="0" smtClean="0"/>
              <a:t> elektronpárjára.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Savakkal sót képez.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92835"/>
              </p:ext>
            </p:extLst>
          </p:nvPr>
        </p:nvGraphicFramePr>
        <p:xfrm>
          <a:off x="8176158" y="165633"/>
          <a:ext cx="969260" cy="11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CS ChemDraw Drawing" r:id="rId3" imgW="755562" imgH="897210" progId="ChemDraw.Document.6.0">
                  <p:embed/>
                </p:oleObj>
              </mc:Choice>
              <mc:Fallback>
                <p:oleObj name="CS ChemDraw Drawing" r:id="rId3" imgW="755562" imgH="89721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158" y="165633"/>
                        <a:ext cx="969260" cy="115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8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Nitrogéntartalmú szénvegyületek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4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pirimidin</a:t>
            </a:r>
            <a:r>
              <a:rPr lang="hu-HU" dirty="0" smtClean="0"/>
              <a:t> előfordulása és 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731449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Előfordulása: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i="1" dirty="0" err="1" smtClean="0"/>
              <a:t>pirimidin</a:t>
            </a:r>
            <a:r>
              <a:rPr lang="hu-HU" dirty="0" smtClean="0"/>
              <a:t> sok természetes anyag alkotórésze:</a:t>
            </a:r>
          </a:p>
          <a:p>
            <a:r>
              <a:rPr lang="hu-HU" dirty="0" smtClean="0"/>
              <a:t>B</a:t>
            </a:r>
            <a:r>
              <a:rPr lang="hu-HU" baseline="-25000" dirty="0" smtClean="0"/>
              <a:t>1</a:t>
            </a:r>
            <a:r>
              <a:rPr lang="hu-HU" dirty="0" smtClean="0"/>
              <a:t>-vitamin</a:t>
            </a:r>
          </a:p>
          <a:p>
            <a:pPr marL="365125" indent="0">
              <a:buNone/>
            </a:pPr>
            <a:r>
              <a:rPr lang="hu-HU" dirty="0" smtClean="0"/>
              <a:t>(</a:t>
            </a:r>
            <a:r>
              <a:rPr lang="hu-HU" b="1" dirty="0" smtClean="0"/>
              <a:t>B</a:t>
            </a:r>
            <a:r>
              <a:rPr lang="hu-HU" b="1" baseline="-25000" dirty="0" smtClean="0"/>
              <a:t>1</a:t>
            </a:r>
            <a:r>
              <a:rPr lang="hu-HU" b="1" dirty="0" smtClean="0"/>
              <a:t>-vitamin források: </a:t>
            </a:r>
            <a:r>
              <a:rPr lang="hu-HU" dirty="0" smtClean="0"/>
              <a:t>élesztő, húsok, máj, tojás, napraforgómag, barnarizs, narancs)</a:t>
            </a:r>
          </a:p>
          <a:p>
            <a:r>
              <a:rPr lang="hu-HU" dirty="0" smtClean="0"/>
              <a:t>nukleinsavak</a:t>
            </a: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Felhasználása: </a:t>
            </a:r>
          </a:p>
          <a:p>
            <a:r>
              <a:rPr lang="hu-HU" dirty="0" smtClean="0"/>
              <a:t>fontos gyógyszeripari alapanyag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63700" y="4630936"/>
            <a:ext cx="94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citozin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79236" y="464030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uracil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92798" y="464030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timin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20817"/>
              </p:ext>
            </p:extLst>
          </p:nvPr>
        </p:nvGraphicFramePr>
        <p:xfrm>
          <a:off x="3104493" y="3793130"/>
          <a:ext cx="1395810" cy="77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CS ChemDraw Drawing" r:id="rId3" imgW="1602969" imgH="895860" progId="ChemDraw.Document.6.0">
                  <p:embed/>
                </p:oleObj>
              </mc:Choice>
              <mc:Fallback>
                <p:oleObj name="CS ChemDraw Drawing" r:id="rId3" imgW="1602969" imgH="895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4493" y="3793130"/>
                        <a:ext cx="1395810" cy="77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723780"/>
              </p:ext>
            </p:extLst>
          </p:nvPr>
        </p:nvGraphicFramePr>
        <p:xfrm>
          <a:off x="4588203" y="3865507"/>
          <a:ext cx="1271431" cy="841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CS ChemDraw Drawing" r:id="rId5" imgW="1461149" imgH="967140" progId="ChemDraw.Document.6.0">
                  <p:embed/>
                </p:oleObj>
              </mc:Choice>
              <mc:Fallback>
                <p:oleObj name="CS ChemDraw Drawing" r:id="rId5" imgW="1461149" imgH="967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8203" y="3865507"/>
                        <a:ext cx="1271431" cy="841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167350"/>
              </p:ext>
            </p:extLst>
          </p:nvPr>
        </p:nvGraphicFramePr>
        <p:xfrm>
          <a:off x="5974086" y="3732497"/>
          <a:ext cx="1271431" cy="848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CS ChemDraw Drawing" r:id="rId7" imgW="1461149" imgH="974970" progId="ChemDraw.Document.6.0">
                  <p:embed/>
                </p:oleObj>
              </mc:Choice>
              <mc:Fallback>
                <p:oleObj name="CS ChemDraw Drawing" r:id="rId7" imgW="1461149" imgH="9749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4086" y="3732497"/>
                        <a:ext cx="1271431" cy="848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purin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5232" y="1600201"/>
            <a:ext cx="3394720" cy="1468760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Származtatás:</a:t>
            </a:r>
          </a:p>
          <a:p>
            <a:pPr marL="0" indent="0">
              <a:buNone/>
            </a:pPr>
            <a:r>
              <a:rPr lang="hu-HU" dirty="0" err="1" smtClean="0"/>
              <a:t>pirimidin</a:t>
            </a:r>
            <a:r>
              <a:rPr lang="hu-HU" dirty="0" smtClean="0"/>
              <a:t> + </a:t>
            </a:r>
            <a:r>
              <a:rPr lang="hu-HU" dirty="0" err="1" smtClean="0"/>
              <a:t>imidazol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00647" y="4479503"/>
            <a:ext cx="4343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cap="all" dirty="0" smtClean="0">
                <a:solidFill>
                  <a:srgbClr val="FF0000"/>
                </a:solidFill>
              </a:rPr>
              <a:t>származtatás = előállítás!!!</a:t>
            </a:r>
            <a:endParaRPr lang="hu-HU" sz="2400" b="1" cap="all" dirty="0">
              <a:solidFill>
                <a:srgbClr val="FF0000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flipH="1">
            <a:off x="4283968" y="4509120"/>
            <a:ext cx="216024" cy="417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622416"/>
              </p:ext>
            </p:extLst>
          </p:nvPr>
        </p:nvGraphicFramePr>
        <p:xfrm>
          <a:off x="1393916" y="2659063"/>
          <a:ext cx="5321236" cy="11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CS ChemDraw Drawing" r:id="rId3" imgW="4524457" imgH="979290" progId="ChemDraw.Document.6.0">
                  <p:embed/>
                </p:oleObj>
              </mc:Choice>
              <mc:Fallback>
                <p:oleObj name="CS ChemDraw Drawing" r:id="rId3" imgW="4524457" imgH="979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3916" y="2659063"/>
                        <a:ext cx="5321236" cy="115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85817"/>
              </p:ext>
            </p:extLst>
          </p:nvPr>
        </p:nvGraphicFramePr>
        <p:xfrm>
          <a:off x="7566025" y="162985"/>
          <a:ext cx="15779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CS ChemDraw Drawing" r:id="rId5" imgW="1342291" imgH="991710" progId="ChemDraw.Document.6.0">
                  <p:embed/>
                </p:oleObj>
              </mc:Choice>
              <mc:Fallback>
                <p:oleObj name="CS ChemDraw Drawing" r:id="rId5" imgW="1342291" imgH="991710" progId="ChemDraw.Document.6.0">
                  <p:embed/>
                  <p:pic>
                    <p:nvPicPr>
                      <p:cNvPr id="0" name="Objektum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162985"/>
                        <a:ext cx="1577975" cy="1165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6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" y="182880"/>
            <a:ext cx="7355160" cy="1111664"/>
          </a:xfrm>
        </p:spPr>
        <p:txBody>
          <a:bodyPr/>
          <a:lstStyle/>
          <a:p>
            <a:r>
              <a:rPr lang="hu-HU" dirty="0" smtClean="0"/>
              <a:t>A purin fizikai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775574" cy="3412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Színtelen, kristályos vegyület.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Vízben </a:t>
            </a:r>
            <a:r>
              <a:rPr lang="hu-HU" dirty="0"/>
              <a:t>jól </a:t>
            </a:r>
            <a:r>
              <a:rPr lang="hu-HU" dirty="0" smtClean="0"/>
              <a:t>oldódik.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Magas az olvadáspontja (216 </a:t>
            </a:r>
            <a:r>
              <a:rPr lang="hu-HU" dirty="0" smtClean="0">
                <a:latin typeface="Arial"/>
                <a:cs typeface="Arial"/>
              </a:rPr>
              <a:t>°</a:t>
            </a:r>
            <a:r>
              <a:rPr lang="hu-HU" dirty="0" smtClean="0"/>
              <a:t>C), mivel </a:t>
            </a:r>
            <a:r>
              <a:rPr lang="hu-HU" dirty="0"/>
              <a:t>a </a:t>
            </a:r>
            <a:r>
              <a:rPr lang="hu-HU" dirty="0" smtClean="0"/>
              <a:t>molekulákat  hidrogénkötések tartják össze.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85817"/>
              </p:ext>
            </p:extLst>
          </p:nvPr>
        </p:nvGraphicFramePr>
        <p:xfrm>
          <a:off x="7566025" y="163513"/>
          <a:ext cx="15779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CS ChemDraw Drawing" r:id="rId3" imgW="1342291" imgH="991710" progId="ChemDraw.Document.6.0">
                  <p:embed/>
                </p:oleObj>
              </mc:Choice>
              <mc:Fallback>
                <p:oleObj name="CS ChemDraw Drawing" r:id="rId3" imgW="1342291" imgH="99171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163513"/>
                        <a:ext cx="1577975" cy="1165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0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0729"/>
            <a:ext cx="8229600" cy="2836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Molekulájában három </a:t>
            </a:r>
            <a:r>
              <a:rPr lang="hu-HU" dirty="0"/>
              <a:t>bázisos és egy savas </a:t>
            </a:r>
            <a:r>
              <a:rPr lang="hu-HU" dirty="0" smtClean="0"/>
              <a:t>karakterű nitrogén van</a:t>
            </a:r>
            <a:r>
              <a:rPr lang="hu-HU" dirty="0"/>
              <a:t>.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Amfoter</a:t>
            </a:r>
            <a:r>
              <a:rPr lang="hu-HU" dirty="0" smtClean="0"/>
              <a:t> jellegű (savkén és bázisként is viselkedhet).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69168" y="182880"/>
            <a:ext cx="735516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purin kémiai tulajdonságai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85817"/>
              </p:ext>
            </p:extLst>
          </p:nvPr>
        </p:nvGraphicFramePr>
        <p:xfrm>
          <a:off x="7566025" y="163513"/>
          <a:ext cx="15779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CS ChemDraw Drawing" r:id="rId3" imgW="1342291" imgH="991710" progId="ChemDraw.Document.6.0">
                  <p:embed/>
                </p:oleObj>
              </mc:Choice>
              <mc:Fallback>
                <p:oleObj name="CS ChemDraw Drawing" r:id="rId3" imgW="1342291" imgH="99171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163513"/>
                        <a:ext cx="1577975" cy="1165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0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2880"/>
            <a:ext cx="6912768" cy="1111664"/>
          </a:xfrm>
        </p:spPr>
        <p:txBody>
          <a:bodyPr>
            <a:normAutofit/>
          </a:bodyPr>
          <a:lstStyle/>
          <a:p>
            <a:r>
              <a:rPr lang="hu-HU" sz="4800" dirty="0" smtClean="0"/>
              <a:t>A purin előfordulása és felhasználása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hu-HU" dirty="0" smtClean="0"/>
              <a:t>Származékai igen elterjedtek:</a:t>
            </a:r>
          </a:p>
          <a:p>
            <a:pPr lvl="1">
              <a:spcBef>
                <a:spcPts val="1200"/>
              </a:spcBef>
            </a:pPr>
            <a:r>
              <a:rPr lang="hu-HU" sz="2400" dirty="0" smtClean="0"/>
              <a:t>nukleinsavak építőkövei</a:t>
            </a:r>
          </a:p>
          <a:p>
            <a:pPr lvl="2"/>
            <a:r>
              <a:rPr lang="hu-HU" sz="2400" dirty="0" err="1" smtClean="0"/>
              <a:t>adenin</a:t>
            </a:r>
            <a:endParaRPr lang="hu-HU" sz="2400" dirty="0" smtClean="0"/>
          </a:p>
          <a:p>
            <a:pPr marL="914400" lvl="2" indent="0">
              <a:buNone/>
            </a:pPr>
            <a:endParaRPr lang="hu-HU" sz="2400" dirty="0" smtClean="0"/>
          </a:p>
          <a:p>
            <a:pPr lvl="1">
              <a:spcBef>
                <a:spcPts val="1200"/>
              </a:spcBef>
            </a:pPr>
            <a:endParaRPr lang="hu-HU" sz="2400" dirty="0" smtClean="0"/>
          </a:p>
          <a:p>
            <a:pPr lvl="1">
              <a:spcBef>
                <a:spcPts val="1200"/>
              </a:spcBef>
            </a:pPr>
            <a:r>
              <a:rPr lang="hu-HU" sz="2400" dirty="0" smtClean="0"/>
              <a:t>növényi </a:t>
            </a:r>
            <a:r>
              <a:rPr lang="hu-HU" sz="2400" dirty="0" smtClean="0"/>
              <a:t>alkaloidok:</a:t>
            </a:r>
          </a:p>
          <a:p>
            <a:pPr lvl="2"/>
            <a:r>
              <a:rPr lang="hu-HU" sz="2400" dirty="0" smtClean="0"/>
              <a:t>koffein </a:t>
            </a:r>
            <a:r>
              <a:rPr lang="hu-HU" sz="2400" dirty="0"/>
              <a:t>(kávé- és </a:t>
            </a:r>
            <a:r>
              <a:rPr lang="hu-HU" sz="2400" dirty="0" smtClean="0"/>
              <a:t>teacserje)</a:t>
            </a:r>
          </a:p>
          <a:p>
            <a:pPr lvl="2"/>
            <a:endParaRPr lang="hu-HU" sz="2400" dirty="0" smtClean="0"/>
          </a:p>
          <a:p>
            <a:pPr lvl="2"/>
            <a:r>
              <a:rPr lang="hu-HU" sz="2400" dirty="0" err="1" smtClean="0"/>
              <a:t>teofillin</a:t>
            </a:r>
            <a:r>
              <a:rPr lang="hu-HU" sz="2400" dirty="0" smtClean="0"/>
              <a:t> </a:t>
            </a:r>
            <a:r>
              <a:rPr lang="hu-HU" sz="2400" dirty="0"/>
              <a:t>(</a:t>
            </a:r>
            <a:r>
              <a:rPr lang="hu-HU" sz="2400" dirty="0" smtClean="0"/>
              <a:t>teacserje, kakaóbab) </a:t>
            </a:r>
            <a:endParaRPr lang="hu-HU" sz="2400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4107479" y="2547238"/>
            <a:ext cx="2061029" cy="90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 lvl="2"/>
            <a:r>
              <a:rPr lang="hu-HU" sz="2400" dirty="0" smtClean="0"/>
              <a:t>guanin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85817"/>
              </p:ext>
            </p:extLst>
          </p:nvPr>
        </p:nvGraphicFramePr>
        <p:xfrm>
          <a:off x="7566025" y="163513"/>
          <a:ext cx="15779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" name="CS ChemDraw Drawing" r:id="rId3" imgW="1342291" imgH="991710" progId="ChemDraw.Document.6.0">
                  <p:embed/>
                </p:oleObj>
              </mc:Choice>
              <mc:Fallback>
                <p:oleObj name="CS ChemDraw Drawing" r:id="rId3" imgW="1342291" imgH="991710" progId="ChemDraw.Document.6.0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163513"/>
                        <a:ext cx="1577975" cy="1165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29083"/>
              </p:ext>
            </p:extLst>
          </p:nvPr>
        </p:nvGraphicFramePr>
        <p:xfrm>
          <a:off x="2694605" y="2514801"/>
          <a:ext cx="1126501" cy="111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" name="CS ChemDraw Drawing" r:id="rId5" imgW="1343641" imgH="1324080" progId="ChemDraw.Document.6.0">
                  <p:embed/>
                </p:oleObj>
              </mc:Choice>
              <mc:Fallback>
                <p:oleObj name="CS ChemDraw Drawing" r:id="rId5" imgW="1343641" imgH="1324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4605" y="2514801"/>
                        <a:ext cx="1126501" cy="111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32720"/>
              </p:ext>
            </p:extLst>
          </p:nvPr>
        </p:nvGraphicFramePr>
        <p:xfrm>
          <a:off x="5267721" y="2547237"/>
          <a:ext cx="1524637" cy="111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" name="CS ChemDraw Drawing" r:id="rId7" imgW="1817725" imgH="1332990" progId="ChemDraw.Document.6.0">
                  <p:embed/>
                </p:oleObj>
              </mc:Choice>
              <mc:Fallback>
                <p:oleObj name="CS ChemDraw Drawing" r:id="rId7" imgW="1817725" imgH="1332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67721" y="2547237"/>
                        <a:ext cx="1524637" cy="111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60817"/>
              </p:ext>
            </p:extLst>
          </p:nvPr>
        </p:nvGraphicFramePr>
        <p:xfrm>
          <a:off x="5552547" y="3889080"/>
          <a:ext cx="1417808" cy="137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CS ChemDraw Drawing" r:id="rId9" imgW="1677526" imgH="1625670" progId="ChemDraw.Document.6.0">
                  <p:embed/>
                </p:oleObj>
              </mc:Choice>
              <mc:Fallback>
                <p:oleObj name="CS ChemDraw Drawing" r:id="rId9" imgW="1677526" imgH="1625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2547" y="3889080"/>
                        <a:ext cx="1417808" cy="1373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42952"/>
              </p:ext>
            </p:extLst>
          </p:nvPr>
        </p:nvGraphicFramePr>
        <p:xfrm>
          <a:off x="5782666" y="5138054"/>
          <a:ext cx="1416467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2" name="CS ChemDraw Drawing" r:id="rId11" imgW="1675905" imgH="1618110" progId="ChemDraw.Document.6.0">
                  <p:embed/>
                </p:oleObj>
              </mc:Choice>
              <mc:Fallback>
                <p:oleObj name="CS ChemDraw Drawing" r:id="rId11" imgW="1675905" imgH="1618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82666" y="5138054"/>
                        <a:ext cx="1416467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0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683568" y="2780928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683568" y="5373216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Nitrogéntartalmú szénvegyületek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0480"/>
          </a:xfrm>
        </p:spPr>
        <p:txBody>
          <a:bodyPr>
            <a:noAutofit/>
          </a:bodyPr>
          <a:lstStyle/>
          <a:p>
            <a:r>
              <a:rPr lang="hu-HU" b="1" dirty="0" smtClean="0"/>
              <a:t>C, H, N építőelemekből épülnek fel:</a:t>
            </a:r>
          </a:p>
          <a:p>
            <a:pPr lvl="1"/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aminok</a:t>
            </a:r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nitrogéntartalmú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heterociklusok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		nukleinsavak</a:t>
            </a: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nitrilek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azovegyületek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diazovegyületek</a:t>
            </a:r>
            <a:endParaRPr lang="hu-HU" dirty="0"/>
          </a:p>
          <a:p>
            <a:r>
              <a:rPr lang="hu-HU" b="1" dirty="0" smtClean="0"/>
              <a:t>C, H, N, O építőelemekből épülnek fel:</a:t>
            </a:r>
          </a:p>
          <a:p>
            <a:pPr lvl="1"/>
            <a:r>
              <a:rPr lang="hu-HU" sz="2400" b="1" dirty="0" err="1" smtClean="0">
                <a:solidFill>
                  <a:schemeClr val="accent1">
                    <a:lumMod val="50000"/>
                  </a:schemeClr>
                </a:solidFill>
              </a:rPr>
              <a:t>amidok</a:t>
            </a:r>
            <a:endParaRPr lang="hu-H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aminosavak</a:t>
            </a:r>
            <a:r>
              <a:rPr lang="hu-HU" sz="2400" dirty="0" smtClean="0"/>
              <a:t>					</a:t>
            </a:r>
            <a:r>
              <a:rPr lang="hu-HU" sz="2400" dirty="0" smtClean="0">
                <a:solidFill>
                  <a:srgbClr val="FF0000"/>
                </a:solidFill>
              </a:rPr>
              <a:t>fehérjék</a:t>
            </a:r>
          </a:p>
          <a:p>
            <a:pPr lvl="1"/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nitrovegyületek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436096" y="3429000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436096" y="6021288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90914"/>
              </p:ext>
            </p:extLst>
          </p:nvPr>
        </p:nvGraphicFramePr>
        <p:xfrm>
          <a:off x="168275" y="2700338"/>
          <a:ext cx="3762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CS ChemDraw Drawing" r:id="rId3" imgW="795271" imgH="859140" progId="ChemDraw.Document.6.0">
                  <p:embed/>
                </p:oleObj>
              </mc:Choice>
              <mc:Fallback>
                <p:oleObj name="CS ChemDraw Drawing" r:id="rId3" imgW="795271" imgH="85914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700338"/>
                        <a:ext cx="3762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015080"/>
              </p:ext>
            </p:extLst>
          </p:nvPr>
        </p:nvGraphicFramePr>
        <p:xfrm>
          <a:off x="169955" y="3244610"/>
          <a:ext cx="3762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CS ChemDraw Drawing" r:id="rId5" imgW="795271" imgH="859140" progId="ChemDraw.Document.6.0">
                  <p:embed/>
                </p:oleObj>
              </mc:Choice>
              <mc:Fallback>
                <p:oleObj name="CS ChemDraw Drawing" r:id="rId5" imgW="795271" imgH="85914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55" y="3244610"/>
                        <a:ext cx="3762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0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434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Miben áll az </a:t>
            </a:r>
            <a:r>
              <a:rPr lang="hu-HU" b="1" dirty="0" err="1" smtClean="0"/>
              <a:t>amidok</a:t>
            </a:r>
            <a:r>
              <a:rPr lang="hu-HU" b="1" dirty="0" smtClean="0"/>
              <a:t> jelentősége?</a:t>
            </a:r>
          </a:p>
          <a:p>
            <a:pPr marL="0" indent="0">
              <a:buNone/>
            </a:pPr>
            <a:r>
              <a:rPr lang="hu-HU" dirty="0" smtClean="0"/>
              <a:t>Az élő szervezetek fehérjéinek jellegzetes </a:t>
            </a:r>
            <a:r>
              <a:rPr lang="hu-HU" dirty="0"/>
              <a:t>részlete az </a:t>
            </a:r>
            <a:r>
              <a:rPr lang="hu-HU" b="1" i="1" dirty="0" err="1">
                <a:solidFill>
                  <a:srgbClr val="7030A0"/>
                </a:solidFill>
              </a:rPr>
              <a:t>amidcsoport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b="1" i="1" dirty="0" err="1" smtClean="0">
                <a:solidFill>
                  <a:srgbClr val="7030A0"/>
                </a:solidFill>
              </a:rPr>
              <a:t>amidcsoport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olyan </a:t>
            </a:r>
            <a:r>
              <a:rPr lang="hu-HU" dirty="0" smtClean="0"/>
              <a:t>összetett </a:t>
            </a:r>
            <a:r>
              <a:rPr lang="hu-HU" dirty="0"/>
              <a:t>funkciós csoport, </a:t>
            </a:r>
            <a:r>
              <a:rPr lang="hu-HU" dirty="0" smtClean="0"/>
              <a:t>amelyben a szénatomhoz egy </a:t>
            </a:r>
            <a:r>
              <a:rPr lang="hu-HU" dirty="0"/>
              <a:t>oxigén- és </a:t>
            </a:r>
            <a:r>
              <a:rPr lang="hu-HU" dirty="0" smtClean="0"/>
              <a:t>egy nitrogénatom kapcsolódik közvetlenül.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Származtatás:</a:t>
            </a:r>
          </a:p>
          <a:p>
            <a:pPr marL="0" indent="0">
              <a:buNone/>
            </a:pPr>
            <a:r>
              <a:rPr lang="hu-HU" dirty="0" smtClean="0"/>
              <a:t>karbonsavakból és </a:t>
            </a:r>
            <a:r>
              <a:rPr lang="hu-HU" dirty="0" err="1" smtClean="0"/>
              <a:t>aminokból</a:t>
            </a:r>
            <a:r>
              <a:rPr lang="hu-HU" dirty="0" smtClean="0"/>
              <a:t> (vagy ammóniából) </a:t>
            </a:r>
            <a:r>
              <a:rPr lang="hu-HU" dirty="0" smtClean="0"/>
              <a:t>vízelvonással:</a:t>
            </a:r>
            <a:endParaRPr 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7380208" y="2753252"/>
            <a:ext cx="1187450" cy="1280314"/>
            <a:chOff x="7380208" y="2753252"/>
            <a:chExt cx="1187450" cy="1280314"/>
          </a:xfrm>
        </p:grpSpPr>
        <p:sp>
          <p:nvSpPr>
            <p:cNvPr id="16" name="Lekerekített téglalap 15"/>
            <p:cNvSpPr/>
            <p:nvPr/>
          </p:nvSpPr>
          <p:spPr>
            <a:xfrm>
              <a:off x="7556364" y="2753252"/>
              <a:ext cx="834009" cy="10349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15" name="Objektu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656649"/>
                </p:ext>
              </p:extLst>
            </p:nvPr>
          </p:nvGraphicFramePr>
          <p:xfrm>
            <a:off x="7380208" y="2844529"/>
            <a:ext cx="1187450" cy="1189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9" name="CS ChemDraw Drawing" r:id="rId3" imgW="1186964" imgH="1188270" progId="ChemDraw.Document.6.0">
                    <p:embed/>
                  </p:oleObj>
                </mc:Choice>
                <mc:Fallback>
                  <p:oleObj name="CS ChemDraw Drawing" r:id="rId3" imgW="1186964" imgH="118827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80208" y="2844529"/>
                          <a:ext cx="1187450" cy="1189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048160"/>
              </p:ext>
            </p:extLst>
          </p:nvPr>
        </p:nvGraphicFramePr>
        <p:xfrm>
          <a:off x="1953586" y="5605769"/>
          <a:ext cx="6215707" cy="11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CS ChemDraw Drawing" r:id="rId5" imgW="5516385" imgH="1016010" progId="ChemDraw.Document.6.0">
                  <p:embed/>
                </p:oleObj>
              </mc:Choice>
              <mc:Fallback>
                <p:oleObj name="CS ChemDraw Drawing" r:id="rId5" imgW="5516385" imgH="1016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3586" y="5605769"/>
                        <a:ext cx="6215707" cy="114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7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9408" y="2591577"/>
            <a:ext cx="7310168" cy="252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Az </a:t>
            </a:r>
            <a:r>
              <a:rPr lang="hu-HU" b="1" dirty="0" err="1" smtClean="0"/>
              <a:t>amidcsoport</a:t>
            </a:r>
            <a:r>
              <a:rPr lang="hu-HU" b="1" dirty="0"/>
              <a:t> </a:t>
            </a:r>
            <a:r>
              <a:rPr lang="hu-HU" b="1" dirty="0" smtClean="0"/>
              <a:t>jellemzői: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síkalkatú</a:t>
            </a:r>
            <a:r>
              <a:rPr lang="hu-HU" dirty="0"/>
              <a:t>,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dipólusos,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stabil molekularész. 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169437" y="2710022"/>
            <a:ext cx="2080881" cy="2169806"/>
            <a:chOff x="3396343" y="3493475"/>
            <a:chExt cx="2080881" cy="2169806"/>
          </a:xfrm>
        </p:grpSpPr>
        <p:graphicFrame>
          <p:nvGraphicFramePr>
            <p:cNvPr id="6" name="Objektum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1701001"/>
                </p:ext>
              </p:extLst>
            </p:nvPr>
          </p:nvGraphicFramePr>
          <p:xfrm>
            <a:off x="3396343" y="3521198"/>
            <a:ext cx="2080881" cy="2142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9" name="CS ChemDraw Drawing" r:id="rId3" imgW="1186694" imgH="1222020" progId="ChemDraw.Document.6.0">
                    <p:embed/>
                  </p:oleObj>
                </mc:Choice>
                <mc:Fallback>
                  <p:oleObj name="CS ChemDraw Drawing" r:id="rId3" imgW="1186694" imgH="122202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96343" y="3521198"/>
                          <a:ext cx="2080881" cy="21420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Szabadkézi sokszög 6"/>
            <p:cNvSpPr/>
            <p:nvPr/>
          </p:nvSpPr>
          <p:spPr>
            <a:xfrm>
              <a:off x="4179212" y="3938954"/>
              <a:ext cx="613852" cy="733530"/>
            </a:xfrm>
            <a:custGeom>
              <a:avLst/>
              <a:gdLst>
                <a:gd name="connsiteX0" fmla="*/ 902 w 453078"/>
                <a:gd name="connsiteY0" fmla="*/ 0 h 733530"/>
                <a:gd name="connsiteX1" fmla="*/ 71241 w 453078"/>
                <a:gd name="connsiteY1" fmla="*/ 502417 h 733530"/>
                <a:gd name="connsiteX2" fmla="*/ 453078 w 453078"/>
                <a:gd name="connsiteY2" fmla="*/ 733530 h 733530"/>
                <a:gd name="connsiteX3" fmla="*/ 453078 w 453078"/>
                <a:gd name="connsiteY3" fmla="*/ 733530 h 7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078" h="733530">
                  <a:moveTo>
                    <a:pt x="902" y="0"/>
                  </a:moveTo>
                  <a:cubicBezTo>
                    <a:pt x="-1610" y="190081"/>
                    <a:pt x="-4122" y="380162"/>
                    <a:pt x="71241" y="502417"/>
                  </a:cubicBezTo>
                  <a:cubicBezTo>
                    <a:pt x="146604" y="624672"/>
                    <a:pt x="453078" y="733530"/>
                    <a:pt x="453078" y="733530"/>
                  </a:cubicBezTo>
                  <a:lnTo>
                    <a:pt x="453078" y="73353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9" name="Egyenes összekötő 8"/>
            <p:cNvCxnSpPr/>
            <p:nvPr/>
          </p:nvCxnSpPr>
          <p:spPr>
            <a:xfrm flipH="1">
              <a:off x="3808327" y="3495986"/>
              <a:ext cx="221064" cy="180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4149068" y="3493475"/>
              <a:ext cx="183768" cy="180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0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AMIDOK RENDŰSÉGE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</a:t>
            </a:r>
            <a:r>
              <a:rPr lang="hu-HU" dirty="0" err="1"/>
              <a:t>amidok</a:t>
            </a:r>
            <a:r>
              <a:rPr lang="hu-HU" dirty="0"/>
              <a:t> rendűsége a</a:t>
            </a:r>
            <a:r>
              <a:rPr lang="hu-HU" dirty="0" smtClean="0"/>
              <a:t> </a:t>
            </a:r>
            <a:r>
              <a:rPr lang="hu-HU" dirty="0"/>
              <a:t>nitrogénhez közvetlenül kapcsolódó szénatomok számával egyezik </a:t>
            </a:r>
            <a:r>
              <a:rPr lang="hu-HU" dirty="0" smtClean="0"/>
              <a:t>meg (hasonlóan az </a:t>
            </a:r>
            <a:r>
              <a:rPr lang="hu-HU" dirty="0" err="1" smtClean="0"/>
              <a:t>aminokhoz</a:t>
            </a:r>
            <a:r>
              <a:rPr lang="hu-HU" dirty="0" smtClean="0"/>
              <a:t>).</a:t>
            </a:r>
            <a:endParaRPr lang="hu-HU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17042"/>
              </p:ext>
            </p:extLst>
          </p:nvPr>
        </p:nvGraphicFramePr>
        <p:xfrm>
          <a:off x="1595908" y="2805165"/>
          <a:ext cx="5974409" cy="151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CS ChemDraw Drawing" r:id="rId3" imgW="4198406" imgH="1064880" progId="ChemDraw.Document.6.0">
                  <p:embed/>
                </p:oleObj>
              </mc:Choice>
              <mc:Fallback>
                <p:oleObj name="CS ChemDraw Drawing" r:id="rId3" imgW="4198406" imgH="1064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5908" y="2805165"/>
                        <a:ext cx="5974409" cy="1515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325819" y="4494069"/>
            <a:ext cx="1869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/>
                </a:solidFill>
              </a:rPr>
              <a:t>elsőrendű amid</a:t>
            </a:r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49682" y="4468057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/>
                </a:solidFill>
              </a:rPr>
              <a:t>másodrendű amid</a:t>
            </a:r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91642" y="4494069"/>
            <a:ext cx="226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/>
                </a:solidFill>
              </a:rPr>
              <a:t>harmadrendű amid</a:t>
            </a:r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AMIDOK ELNEVEZÉSE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07440" y="1600201"/>
            <a:ext cx="8229600" cy="1612776"/>
          </a:xfrm>
        </p:spPr>
        <p:txBody>
          <a:bodyPr>
            <a:normAutofit/>
          </a:bodyPr>
          <a:lstStyle/>
          <a:p>
            <a:r>
              <a:rPr lang="hu-HU" b="1" dirty="0"/>
              <a:t>Elsőrendű </a:t>
            </a:r>
            <a:r>
              <a:rPr lang="hu-HU" b="1" dirty="0" err="1" smtClean="0"/>
              <a:t>amidok</a:t>
            </a:r>
            <a:r>
              <a:rPr lang="hu-HU" b="1" dirty="0" smtClean="0"/>
              <a:t>:</a:t>
            </a:r>
          </a:p>
          <a:p>
            <a:pPr lvl="1" indent="-342900"/>
            <a:r>
              <a:rPr lang="hu-HU" sz="2400" dirty="0" smtClean="0"/>
              <a:t>A szénhidrogén főlánc nevéhez az </a:t>
            </a:r>
            <a:r>
              <a:rPr lang="hu-HU" sz="2400" dirty="0" err="1" smtClean="0"/>
              <a:t>-</a:t>
            </a:r>
            <a:r>
              <a:rPr lang="hu-HU" sz="2400" b="1" i="1" dirty="0" err="1" smtClean="0"/>
              <a:t>amid</a:t>
            </a:r>
            <a:r>
              <a:rPr lang="hu-HU" sz="2400" dirty="0" smtClean="0"/>
              <a:t> szót illesztjük.</a:t>
            </a:r>
            <a:endParaRPr lang="hu-HU" sz="2400" dirty="0"/>
          </a:p>
          <a:p>
            <a:pPr lvl="1" indent="-342900"/>
            <a:r>
              <a:rPr lang="hu-HU" sz="2400" b="1" dirty="0" smtClean="0"/>
              <a:t>A főlánc az </a:t>
            </a:r>
            <a:r>
              <a:rPr lang="hu-HU" sz="2400" b="1" dirty="0" err="1" smtClean="0"/>
              <a:t>amidcsoport</a:t>
            </a:r>
            <a:r>
              <a:rPr lang="hu-HU" sz="2400" b="1" dirty="0" smtClean="0"/>
              <a:t> szénatomját is tartalmazza!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2712" y="386104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Feladat:</a:t>
            </a:r>
          </a:p>
          <a:p>
            <a:r>
              <a:rPr lang="hu-HU" sz="2400" dirty="0" smtClean="0">
                <a:solidFill>
                  <a:schemeClr val="tx2"/>
                </a:solidFill>
              </a:rPr>
              <a:t>Írjuk fel a </a:t>
            </a:r>
            <a:r>
              <a:rPr lang="hu-HU" sz="2400" i="1" dirty="0" err="1" smtClean="0">
                <a:solidFill>
                  <a:schemeClr val="tx2"/>
                </a:solidFill>
              </a:rPr>
              <a:t>metánamid</a:t>
            </a:r>
            <a:r>
              <a:rPr lang="hu-HU" sz="2400" i="1" dirty="0" smtClean="0">
                <a:solidFill>
                  <a:schemeClr val="tx2"/>
                </a:solidFill>
              </a:rPr>
              <a:t>,</a:t>
            </a:r>
            <a:r>
              <a:rPr lang="hu-HU" sz="2400" dirty="0" smtClean="0">
                <a:solidFill>
                  <a:schemeClr val="tx2"/>
                </a:solidFill>
              </a:rPr>
              <a:t> </a:t>
            </a:r>
            <a:r>
              <a:rPr lang="hu-HU" sz="2400" i="1" dirty="0" err="1">
                <a:solidFill>
                  <a:schemeClr val="tx2"/>
                </a:solidFill>
              </a:rPr>
              <a:t>etánamid</a:t>
            </a:r>
            <a:r>
              <a:rPr lang="hu-HU" sz="2400" dirty="0">
                <a:solidFill>
                  <a:schemeClr val="tx2"/>
                </a:solidFill>
              </a:rPr>
              <a:t> </a:t>
            </a:r>
            <a:r>
              <a:rPr lang="hu-HU" sz="2400" dirty="0" smtClean="0">
                <a:solidFill>
                  <a:schemeClr val="tx2"/>
                </a:solidFill>
              </a:rPr>
              <a:t>és a </a:t>
            </a:r>
            <a:r>
              <a:rPr lang="hu-HU" sz="2400" i="1" dirty="0" err="1" smtClean="0">
                <a:solidFill>
                  <a:schemeClr val="tx2"/>
                </a:solidFill>
              </a:rPr>
              <a:t>hexánamid</a:t>
            </a:r>
            <a:r>
              <a:rPr lang="hu-HU" sz="2400" dirty="0" smtClean="0">
                <a:solidFill>
                  <a:schemeClr val="tx2"/>
                </a:solidFill>
              </a:rPr>
              <a:t> szerkezeti képletét!</a:t>
            </a:r>
            <a:endParaRPr lang="hu-H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Amit a nitrogénről már tudhatunk…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71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Az V. főcsoport első eleme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Protonok száma (rendszám): 7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Vegyértékhéj szerkezete: 2s</a:t>
            </a:r>
            <a:r>
              <a:rPr lang="hu-HU" baseline="30000" dirty="0" smtClean="0"/>
              <a:t>2</a:t>
            </a:r>
            <a:r>
              <a:rPr lang="hu-HU" dirty="0" smtClean="0"/>
              <a:t> 2p</a:t>
            </a:r>
            <a:r>
              <a:rPr lang="hu-HU" baseline="30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hu-HU" dirty="0"/>
              <a:t>M</a:t>
            </a:r>
            <a:r>
              <a:rPr lang="hu-HU" dirty="0" smtClean="0"/>
              <a:t>oláris tömege: 14,0 g/mol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smtClean="0"/>
              <a:t>Kétatomos molekulákat alkot: N</a:t>
            </a:r>
            <a:r>
              <a:rPr lang="hu-HU" baseline="-25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Színtelen, szagtalan gáz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Legfontosabb szervetlen vegyületei: </a:t>
            </a:r>
            <a:r>
              <a:rPr lang="hu-HU" b="1" dirty="0" smtClean="0">
                <a:solidFill>
                  <a:srgbClr val="FF0000"/>
                </a:solidFill>
              </a:rPr>
              <a:t>NH</a:t>
            </a:r>
            <a:r>
              <a:rPr lang="hu-HU" b="1" baseline="-25000" dirty="0" smtClean="0">
                <a:solidFill>
                  <a:srgbClr val="FF0000"/>
                </a:solidFill>
              </a:rPr>
              <a:t>3</a:t>
            </a:r>
            <a:r>
              <a:rPr lang="hu-HU" dirty="0" smtClean="0"/>
              <a:t>, </a:t>
            </a:r>
            <a:r>
              <a:rPr lang="hu-HU" dirty="0" err="1" smtClean="0"/>
              <a:t>NO</a:t>
            </a:r>
            <a:r>
              <a:rPr lang="hu-HU" baseline="-25000" dirty="0" err="1" smtClean="0"/>
              <a:t>x</a:t>
            </a:r>
            <a:r>
              <a:rPr lang="hu-HU" dirty="0" smtClean="0"/>
              <a:t>, HNO</a:t>
            </a:r>
            <a:r>
              <a:rPr lang="hu-HU" baseline="-25000" dirty="0" smtClean="0"/>
              <a:t>3</a:t>
            </a:r>
            <a:r>
              <a:rPr lang="hu-HU" dirty="0" smtClean="0"/>
              <a:t>, nitrátok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7690889" y="1700685"/>
            <a:ext cx="1266093" cy="1688123"/>
            <a:chOff x="6842927" y="2130251"/>
            <a:chExt cx="1266093" cy="1688123"/>
          </a:xfrm>
        </p:grpSpPr>
        <p:sp>
          <p:nvSpPr>
            <p:cNvPr id="5" name="Téglalap 4"/>
            <p:cNvSpPr/>
            <p:nvPr/>
          </p:nvSpPr>
          <p:spPr>
            <a:xfrm>
              <a:off x="6842927" y="2130251"/>
              <a:ext cx="1266093" cy="16881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4400" dirty="0">
                <a:solidFill>
                  <a:schemeClr val="tx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7024905" y="2309829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dirty="0" smtClean="0"/>
                <a:t>7</a:t>
              </a:r>
              <a:endParaRPr lang="hu-HU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6885213" y="3085237"/>
              <a:ext cx="6388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dirty="0" smtClean="0"/>
                <a:t>14,0</a:t>
              </a:r>
              <a:endParaRPr lang="hu-HU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7690889" y="2509242"/>
              <a:ext cx="3193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dirty="0" smtClean="0"/>
                <a:t>5</a:t>
              </a:r>
            </a:p>
            <a:p>
              <a:pPr algn="ctr"/>
              <a:r>
                <a:rPr lang="hu-HU" dirty="0" smtClean="0"/>
                <a:t>2</a:t>
              </a:r>
              <a:endParaRPr lang="hu-HU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7004267" y="3388808"/>
              <a:ext cx="983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nitrogén</a:t>
              </a:r>
              <a:endParaRPr lang="hu-HU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7207738" y="2417543"/>
              <a:ext cx="5565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4400" b="1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2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AMIDOK ELNEVEZÉSE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hu-HU" b="1" dirty="0" smtClean="0"/>
              <a:t>Másod- </a:t>
            </a:r>
            <a:r>
              <a:rPr lang="hu-HU" b="1" dirty="0"/>
              <a:t>és harmadrendű </a:t>
            </a:r>
            <a:r>
              <a:rPr lang="hu-HU" b="1" dirty="0" err="1" smtClean="0"/>
              <a:t>amidok</a:t>
            </a:r>
            <a:r>
              <a:rPr lang="hu-HU" b="1" dirty="0" smtClean="0"/>
              <a:t>:</a:t>
            </a:r>
          </a:p>
          <a:p>
            <a:pPr marL="400050" lvl="1" indent="0">
              <a:buNone/>
            </a:pPr>
            <a:r>
              <a:rPr lang="hu-HU" sz="2400" dirty="0" smtClean="0"/>
              <a:t>Az alapvegyület </a:t>
            </a:r>
            <a:r>
              <a:rPr lang="hu-HU" sz="2400" dirty="0"/>
              <a:t>neve előtt ábécérendben soroljuk </a:t>
            </a:r>
            <a:r>
              <a:rPr lang="hu-HU" sz="2400" dirty="0" smtClean="0"/>
              <a:t>fel a nitrogénatomhoz </a:t>
            </a:r>
            <a:r>
              <a:rPr lang="hu-HU" sz="2400" dirty="0"/>
              <a:t>kapcsolódó </a:t>
            </a:r>
            <a:r>
              <a:rPr lang="hu-HU" sz="2400" dirty="0" smtClean="0"/>
              <a:t>szénhidrogéncsoportokat, </a:t>
            </a:r>
            <a:r>
              <a:rPr lang="hu-HU" sz="2400" dirty="0"/>
              <a:t>és </a:t>
            </a:r>
            <a:r>
              <a:rPr lang="hu-HU" sz="2400" dirty="0" smtClean="0"/>
              <a:t>N-nel </a:t>
            </a:r>
            <a:r>
              <a:rPr lang="hu-HU" sz="2400" dirty="0"/>
              <a:t>jelöljük, hogy azok </a:t>
            </a:r>
            <a:r>
              <a:rPr lang="hu-HU" sz="2400" dirty="0" smtClean="0"/>
              <a:t>a nitrogénhez kapcsolódnak.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3861048"/>
            <a:ext cx="4441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Feladat:</a:t>
            </a:r>
          </a:p>
          <a:p>
            <a:r>
              <a:rPr lang="hu-HU" sz="2400" dirty="0" smtClean="0">
                <a:solidFill>
                  <a:schemeClr val="tx2"/>
                </a:solidFill>
              </a:rPr>
              <a:t>Nevezd el az alábbi molekulákat!</a:t>
            </a:r>
            <a:endParaRPr lang="hu-HU" sz="2400" dirty="0">
              <a:solidFill>
                <a:schemeClr val="tx2"/>
              </a:solidFill>
            </a:endParaRP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796082"/>
              </p:ext>
            </p:extLst>
          </p:nvPr>
        </p:nvGraphicFramePr>
        <p:xfrm>
          <a:off x="882290" y="4767805"/>
          <a:ext cx="1754464" cy="135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CS ChemDraw Drawing" r:id="rId3" imgW="1330135" imgH="1026810" progId="ChemDraw.Document.6.0">
                  <p:embed/>
                </p:oleObj>
              </mc:Choice>
              <mc:Fallback>
                <p:oleObj name="CS ChemDraw Drawing" r:id="rId3" imgW="1330135" imgH="1026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290" y="4767805"/>
                        <a:ext cx="1754464" cy="1354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723484" y="6222386"/>
            <a:ext cx="1982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solidFill>
                  <a:schemeClr val="tx2"/>
                </a:solidFill>
              </a:rPr>
              <a:t>N-metiletánamid</a:t>
            </a:r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408707" y="6308470"/>
            <a:ext cx="2747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tx2"/>
                </a:solidFill>
              </a:rPr>
              <a:t>N,</a:t>
            </a:r>
            <a:r>
              <a:rPr lang="hu-HU" sz="2000" dirty="0" err="1" smtClean="0">
                <a:solidFill>
                  <a:schemeClr val="tx2"/>
                </a:solidFill>
              </a:rPr>
              <a:t>N-etil-metilpropánmid</a:t>
            </a:r>
            <a:endParaRPr lang="hu-HU" sz="20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30388"/>
              </p:ext>
            </p:extLst>
          </p:nvPr>
        </p:nvGraphicFramePr>
        <p:xfrm>
          <a:off x="3440846" y="4683985"/>
          <a:ext cx="2648445" cy="139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CS ChemDraw Drawing" r:id="rId5" imgW="2008168" imgH="1055700" progId="ChemDraw.Document.6.0">
                  <p:embed/>
                </p:oleObj>
              </mc:Choice>
              <mc:Fallback>
                <p:oleObj name="CS ChemDraw Drawing" r:id="rId5" imgW="2008168" imgH="1055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0846" y="4683985"/>
                        <a:ext cx="2648445" cy="1392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8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AMIDOK FIZIKAI TULAJDONSÁGAI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hu-HU" b="1" dirty="0"/>
              <a:t>E</a:t>
            </a:r>
            <a:r>
              <a:rPr lang="hu-HU" b="1" dirty="0" smtClean="0"/>
              <a:t>lső- </a:t>
            </a:r>
            <a:r>
              <a:rPr lang="hu-HU" b="1" dirty="0"/>
              <a:t>és a másodrendű </a:t>
            </a:r>
            <a:r>
              <a:rPr lang="hu-HU" b="1" dirty="0" err="1" smtClean="0"/>
              <a:t>amidok</a:t>
            </a:r>
            <a:r>
              <a:rPr lang="hu-HU" b="1" dirty="0" smtClean="0"/>
              <a:t>:</a:t>
            </a:r>
          </a:p>
          <a:p>
            <a:pPr lvl="1"/>
            <a:r>
              <a:rPr lang="hu-HU" sz="2400" dirty="0" smtClean="0"/>
              <a:t>Magas  </a:t>
            </a:r>
            <a:r>
              <a:rPr lang="hu-HU" sz="2400" dirty="0" smtClean="0"/>
              <a:t>forráspontú vegyületek (a molekulák között erős </a:t>
            </a:r>
            <a:r>
              <a:rPr lang="hu-HU" sz="2400" dirty="0"/>
              <a:t>hidrogénkötések alakulnak </a:t>
            </a:r>
            <a:r>
              <a:rPr lang="hu-HU" sz="2400" dirty="0" smtClean="0"/>
              <a:t>ki</a:t>
            </a:r>
            <a:r>
              <a:rPr lang="hu-HU" sz="2400" dirty="0" smtClean="0"/>
              <a:t>).</a:t>
            </a:r>
            <a:endParaRPr lang="hu-HU" sz="2400" dirty="0" smtClean="0"/>
          </a:p>
          <a:p>
            <a:pPr lvl="1"/>
            <a:r>
              <a:rPr lang="hu-HU" sz="2400" dirty="0"/>
              <a:t>S</a:t>
            </a:r>
            <a:r>
              <a:rPr lang="hu-HU" sz="2400" dirty="0" smtClean="0"/>
              <a:t>zilárd</a:t>
            </a:r>
            <a:r>
              <a:rPr lang="hu-HU" sz="2400" dirty="0" smtClean="0"/>
              <a:t>, kristályos vegyületek (kivéve: </a:t>
            </a:r>
            <a:r>
              <a:rPr lang="hu-HU" sz="2400" dirty="0" err="1" smtClean="0"/>
              <a:t>metánamid</a:t>
            </a:r>
            <a:r>
              <a:rPr lang="hu-HU" sz="2400" dirty="0" smtClean="0"/>
              <a:t>).</a:t>
            </a:r>
            <a:endParaRPr lang="hu-HU" sz="2400" dirty="0" smtClean="0"/>
          </a:p>
          <a:p>
            <a:pPr marL="0" indent="0">
              <a:buNone/>
            </a:pPr>
            <a:endParaRPr lang="hu-HU" b="1" dirty="0"/>
          </a:p>
          <a:p>
            <a:r>
              <a:rPr lang="hu-HU" b="1" dirty="0" smtClean="0"/>
              <a:t>Harmadrendű </a:t>
            </a:r>
            <a:r>
              <a:rPr lang="hu-HU" b="1" dirty="0" err="1" smtClean="0"/>
              <a:t>amidok</a:t>
            </a:r>
            <a:r>
              <a:rPr lang="hu-HU" b="1" dirty="0" smtClean="0"/>
              <a:t>:</a:t>
            </a:r>
          </a:p>
          <a:p>
            <a:pPr lvl="1"/>
            <a:r>
              <a:rPr lang="hu-HU" sz="2400" dirty="0" smtClean="0"/>
              <a:t>A molekulák </a:t>
            </a:r>
            <a:r>
              <a:rPr lang="hu-HU" sz="2400" dirty="0"/>
              <a:t>között nem </a:t>
            </a:r>
            <a:r>
              <a:rPr lang="hu-HU" sz="2400" dirty="0" smtClean="0"/>
              <a:t>alakul ki hidrogénkötés, ezért forráspontjuk alacsonyabb.</a:t>
            </a:r>
            <a:endParaRPr lang="hu-HU" sz="2400" dirty="0"/>
          </a:p>
          <a:p>
            <a:endParaRPr lang="hu-HU" dirty="0" smtClean="0"/>
          </a:p>
          <a:p>
            <a:r>
              <a:rPr lang="hu-HU" dirty="0" smtClean="0"/>
              <a:t>Vízben jól oldódnak.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37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AMIDOK KÉMIAI TULAJDONSÁGAI</a:t>
            </a:r>
            <a:endParaRPr lang="hu-HU" dirty="0"/>
          </a:p>
        </p:txBody>
      </p:sp>
      <p:sp>
        <p:nvSpPr>
          <p:cNvPr id="12" name="AutoShape 2" descr="http://www.mozaweb.hu/course/kemia_10/jpg_big/k10_149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78744"/>
          </a:xfrm>
        </p:spPr>
        <p:txBody>
          <a:bodyPr>
            <a:normAutofit/>
          </a:bodyPr>
          <a:lstStyle/>
          <a:p>
            <a:r>
              <a:rPr lang="hu-HU" dirty="0"/>
              <a:t>Az </a:t>
            </a:r>
            <a:r>
              <a:rPr lang="hu-HU" dirty="0" err="1"/>
              <a:t>amidok</a:t>
            </a:r>
            <a:r>
              <a:rPr lang="hu-HU" dirty="0"/>
              <a:t> nitrogénje nem </a:t>
            </a:r>
            <a:r>
              <a:rPr lang="hu-HU" dirty="0" smtClean="0"/>
              <a:t>bázisos (delokalizált </a:t>
            </a:r>
            <a:r>
              <a:rPr lang="hu-HU" dirty="0" err="1" smtClean="0"/>
              <a:t>nemkötő</a:t>
            </a:r>
            <a:r>
              <a:rPr lang="hu-HU" dirty="0" smtClean="0"/>
              <a:t> elektronpár).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amidok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oxigénatomja nagyon gyengén bázisos (a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nemkötő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elektronpárja képes megkötni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erős ásványi savak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protonjait).</a:t>
            </a:r>
          </a:p>
          <a:p>
            <a:endParaRPr lang="hu-HU" dirty="0" smtClean="0"/>
          </a:p>
          <a:p>
            <a:r>
              <a:rPr lang="hu-HU" dirty="0" smtClean="0"/>
              <a:t>Vizes </a:t>
            </a:r>
            <a:r>
              <a:rPr lang="hu-HU" dirty="0"/>
              <a:t>oldatuk semleges kémhatású.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első- és a másodrendű </a:t>
            </a:r>
            <a:r>
              <a:rPr lang="hu-HU" dirty="0" err="1" smtClean="0"/>
              <a:t>amidok</a:t>
            </a:r>
            <a:r>
              <a:rPr lang="hu-HU" dirty="0" smtClean="0"/>
              <a:t>:</a:t>
            </a:r>
          </a:p>
          <a:p>
            <a:pPr lvl="1"/>
            <a:r>
              <a:rPr lang="hu-HU" sz="2400" dirty="0" smtClean="0"/>
              <a:t>gyenge </a:t>
            </a:r>
            <a:r>
              <a:rPr lang="hu-HU" sz="2400" dirty="0"/>
              <a:t>savként </a:t>
            </a:r>
            <a:r>
              <a:rPr lang="hu-HU" sz="2400" dirty="0" smtClean="0"/>
              <a:t>viselkednek,</a:t>
            </a:r>
          </a:p>
          <a:p>
            <a:pPr lvl="1"/>
            <a:r>
              <a:rPr lang="hu-HU" sz="2400" dirty="0" err="1" smtClean="0"/>
              <a:t>amfoter</a:t>
            </a:r>
            <a:r>
              <a:rPr lang="hu-HU" sz="2400" dirty="0" smtClean="0"/>
              <a:t> anyagok.</a:t>
            </a:r>
          </a:p>
        </p:txBody>
      </p:sp>
      <p:sp>
        <p:nvSpPr>
          <p:cNvPr id="5" name="AutoShape 2" descr="http://www.mozaweb.hu/course/kemia_10/jpg_big/k10_151_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AMIDOK ELŐÁLLÍTÁSA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Az </a:t>
            </a:r>
            <a:r>
              <a:rPr lang="hu-HU" b="1" dirty="0" err="1"/>
              <a:t>amidokat</a:t>
            </a:r>
            <a:r>
              <a:rPr lang="hu-HU" b="1" dirty="0"/>
              <a:t> többnyire nem a származtatásuknak megfelelően állítják elő (karbonsav + ammónia vagy amin</a:t>
            </a:r>
            <a:r>
              <a:rPr lang="hu-HU" b="1" dirty="0" smtClean="0"/>
              <a:t>). 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Karbonsavészter</a:t>
            </a:r>
            <a:r>
              <a:rPr lang="hu-HU" dirty="0" smtClean="0"/>
              <a:t> + </a:t>
            </a:r>
            <a:r>
              <a:rPr lang="hu-HU" dirty="0"/>
              <a:t>ammónia (</a:t>
            </a:r>
            <a:r>
              <a:rPr lang="hu-HU" dirty="0" smtClean="0"/>
              <a:t>vagy amin):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34624" y="2098818"/>
            <a:ext cx="1406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accent1"/>
                </a:solidFill>
              </a:rPr>
              <a:t>Miért?</a:t>
            </a:r>
            <a:endParaRPr lang="hu-HU" sz="2400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201833"/>
              </p:ext>
            </p:extLst>
          </p:nvPr>
        </p:nvGraphicFramePr>
        <p:xfrm>
          <a:off x="1757363" y="3620652"/>
          <a:ext cx="56515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CS ChemDraw Drawing" r:id="rId4" imgW="5651991" imgH="1124280" progId="ChemDraw.Document.6.0">
                  <p:embed/>
                </p:oleObj>
              </mc:Choice>
              <mc:Fallback>
                <p:oleObj name="CS ChemDraw Drawing" r:id="rId4" imgW="5651991" imgH="1124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363" y="3620652"/>
                        <a:ext cx="56515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5164844" y="487345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amid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23535" y="4871329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alkohol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980721" y="4877636"/>
            <a:ext cx="82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észter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218631" y="487763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ammónia </a:t>
            </a:r>
          </a:p>
        </p:txBody>
      </p:sp>
    </p:spTree>
    <p:extLst>
      <p:ext uri="{BB962C8B-B14F-4D97-AF65-F5344CB8AC3E}">
        <p14:creationId xmlns:p14="http://schemas.microsoft.com/office/powerpoint/2010/main" val="4039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AMIDOK ELŐFORDULÁSA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nukleinsavak</a:t>
            </a:r>
          </a:p>
          <a:p>
            <a:r>
              <a:rPr lang="hu-HU" dirty="0" smtClean="0"/>
              <a:t>fehérjék</a:t>
            </a:r>
          </a:p>
          <a:p>
            <a:r>
              <a:rPr lang="hu-HU" dirty="0"/>
              <a:t>számos természetes szénvegyület tartalmaz amid kötést: </a:t>
            </a:r>
          </a:p>
          <a:p>
            <a:pPr lvl="1"/>
            <a:r>
              <a:rPr lang="hu-HU" sz="2400" dirty="0"/>
              <a:t>koffein</a:t>
            </a:r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penicillin</a:t>
            </a:r>
            <a:endParaRPr lang="hu-HU" sz="2400" dirty="0"/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B</a:t>
            </a:r>
            <a:r>
              <a:rPr lang="hu-HU" sz="2400" baseline="-25000" dirty="0" smtClean="0"/>
              <a:t>12</a:t>
            </a:r>
            <a:r>
              <a:rPr lang="hu-HU" sz="2400" dirty="0" smtClean="0"/>
              <a:t>-vitamin </a:t>
            </a:r>
            <a:r>
              <a:rPr lang="hu-HU" sz="2400" dirty="0"/>
              <a:t>(</a:t>
            </a:r>
            <a:r>
              <a:rPr lang="hu-HU" sz="2400" dirty="0" smtClean="0"/>
              <a:t>hiánya</a:t>
            </a:r>
            <a:r>
              <a:rPr lang="hu-HU" sz="2400" dirty="0"/>
              <a:t>: vérszegénység)</a:t>
            </a:r>
          </a:p>
          <a:p>
            <a:r>
              <a:rPr lang="hu-HU" dirty="0" smtClean="0"/>
              <a:t>poliamidok</a:t>
            </a:r>
          </a:p>
          <a:p>
            <a:r>
              <a:rPr lang="hu-HU" dirty="0" smtClean="0"/>
              <a:t>drogok: LSD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53007" y="3123710"/>
            <a:ext cx="417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Feladat</a:t>
            </a:r>
            <a:r>
              <a:rPr lang="hu-HU" sz="2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hu-HU" sz="2400" dirty="0" smtClean="0">
                <a:solidFill>
                  <a:schemeClr val="tx2"/>
                </a:solidFill>
              </a:rPr>
              <a:t>Karikázzuk be a </a:t>
            </a:r>
            <a:r>
              <a:rPr lang="hu-HU" sz="2400" dirty="0">
                <a:solidFill>
                  <a:schemeClr val="tx2"/>
                </a:solidFill>
              </a:rPr>
              <a:t>molekulákban </a:t>
            </a:r>
            <a:r>
              <a:rPr lang="hu-HU" sz="2400" dirty="0" smtClean="0">
                <a:solidFill>
                  <a:schemeClr val="tx2"/>
                </a:solidFill>
              </a:rPr>
              <a:t>lévő amid kötéseket!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86788"/>
              </p:ext>
            </p:extLst>
          </p:nvPr>
        </p:nvGraphicFramePr>
        <p:xfrm>
          <a:off x="2405732" y="2848063"/>
          <a:ext cx="1163188" cy="112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CS ChemDraw Drawing" r:id="rId3" imgW="1247744" imgH="1209870" progId="ChemDraw.Document.6.0">
                  <p:embed/>
                </p:oleObj>
              </mc:Choice>
              <mc:Fallback>
                <p:oleObj name="CS ChemDraw Drawing" r:id="rId3" imgW="1247744" imgH="12098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5732" y="2848063"/>
                        <a:ext cx="1163188" cy="1127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35925"/>
              </p:ext>
            </p:extLst>
          </p:nvPr>
        </p:nvGraphicFramePr>
        <p:xfrm>
          <a:off x="2683099" y="5228033"/>
          <a:ext cx="1685700" cy="155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CS ChemDraw Drawing" r:id="rId5" imgW="1931991" imgH="1778220" progId="ChemDraw.Document.6.0">
                  <p:embed/>
                </p:oleObj>
              </mc:Choice>
              <mc:Fallback>
                <p:oleObj name="CS ChemDraw Drawing" r:id="rId5" imgW="1931991" imgH="17782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3099" y="5228033"/>
                        <a:ext cx="1685700" cy="1551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683568" y="2780928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683568" y="5373216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Nitrogéntartalmú szénvegyületek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0480"/>
          </a:xfrm>
        </p:spPr>
        <p:txBody>
          <a:bodyPr>
            <a:noAutofit/>
          </a:bodyPr>
          <a:lstStyle/>
          <a:p>
            <a:r>
              <a:rPr lang="hu-HU" b="1" dirty="0" smtClean="0"/>
              <a:t>C, H, N építőelemekből épülnek fel:</a:t>
            </a:r>
          </a:p>
          <a:p>
            <a:pPr lvl="1"/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aminok</a:t>
            </a:r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nitrogéntartalmú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heterociklusok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		nukleinsavak</a:t>
            </a: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nitrilek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azovegyületek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diazovegyületek</a:t>
            </a:r>
            <a:endParaRPr lang="hu-HU" dirty="0"/>
          </a:p>
          <a:p>
            <a:r>
              <a:rPr lang="hu-HU" b="1" dirty="0" smtClean="0"/>
              <a:t>C, H, N, O építőelemekből épülnek fel:</a:t>
            </a:r>
          </a:p>
          <a:p>
            <a:pPr lvl="1"/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</a:rPr>
              <a:t>amidok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hu-HU" sz="2400" b="1" dirty="0" smtClean="0">
                <a:solidFill>
                  <a:srgbClr val="FF0000"/>
                </a:solidFill>
              </a:rPr>
              <a:t>aminosavak</a:t>
            </a:r>
            <a:r>
              <a:rPr lang="hu-HU" sz="2400" b="1" dirty="0" smtClean="0"/>
              <a:t>					</a:t>
            </a:r>
            <a:r>
              <a:rPr lang="hu-HU" sz="2400" b="1" dirty="0" smtClean="0">
                <a:solidFill>
                  <a:srgbClr val="FF0000"/>
                </a:solidFill>
              </a:rPr>
              <a:t>fehérjék</a:t>
            </a:r>
          </a:p>
          <a:p>
            <a:pPr lvl="1"/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nitrovegyületek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436096" y="3429000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436096" y="6021288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>
            <a:spLocks noChangeAspect="1"/>
          </p:cNvSpPr>
          <p:nvPr/>
        </p:nvSpPr>
        <p:spPr>
          <a:xfrm>
            <a:off x="82352" y="28235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90914"/>
              </p:ext>
            </p:extLst>
          </p:nvPr>
        </p:nvGraphicFramePr>
        <p:xfrm>
          <a:off x="168275" y="2700338"/>
          <a:ext cx="3762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CS ChemDraw Drawing" r:id="rId3" imgW="795271" imgH="859140" progId="ChemDraw.Document.6.0">
                  <p:embed/>
                </p:oleObj>
              </mc:Choice>
              <mc:Fallback>
                <p:oleObj name="CS ChemDraw Drawing" r:id="rId3" imgW="795271" imgH="85914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700338"/>
                        <a:ext cx="3762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015080"/>
              </p:ext>
            </p:extLst>
          </p:nvPr>
        </p:nvGraphicFramePr>
        <p:xfrm>
          <a:off x="169863" y="3244850"/>
          <a:ext cx="3762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CS ChemDraw Drawing" r:id="rId5" imgW="795271" imgH="859140" progId="ChemDraw.Document.6.0">
                  <p:embed/>
                </p:oleObj>
              </mc:Choice>
              <mc:Fallback>
                <p:oleObj name="CS ChemDraw Drawing" r:id="rId5" imgW="795271" imgH="85914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3244850"/>
                        <a:ext cx="3762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9603"/>
              </p:ext>
            </p:extLst>
          </p:nvPr>
        </p:nvGraphicFramePr>
        <p:xfrm>
          <a:off x="153267" y="5373216"/>
          <a:ext cx="3762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CS ChemDraw Drawing" r:id="rId6" imgW="795271" imgH="859140" progId="ChemDraw.Document.6.0">
                  <p:embed/>
                </p:oleObj>
              </mc:Choice>
              <mc:Fallback>
                <p:oleObj name="CS ChemDraw Drawing" r:id="rId6" imgW="795271" imgH="85914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67" y="5373216"/>
                        <a:ext cx="3762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</a:t>
            </a:r>
            <a:r>
              <a:rPr lang="hu-HU" dirty="0" smtClean="0"/>
              <a:t>AMINOSAVAK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Definíció:</a:t>
            </a:r>
          </a:p>
          <a:p>
            <a:r>
              <a:rPr lang="hu-HU" dirty="0" smtClean="0"/>
              <a:t>Az aminosavak olyan szerves vegyületek, melyekben </a:t>
            </a:r>
            <a:r>
              <a:rPr lang="hu-HU" b="1" i="1" dirty="0" err="1" smtClean="0"/>
              <a:t>amino-</a:t>
            </a:r>
            <a:r>
              <a:rPr lang="hu-HU" dirty="0" smtClean="0"/>
              <a:t> és </a:t>
            </a:r>
            <a:r>
              <a:rPr lang="hu-HU" b="1" i="1" dirty="0" err="1" smtClean="0"/>
              <a:t>karboxilcsoport</a:t>
            </a:r>
            <a:r>
              <a:rPr lang="hu-HU" dirty="0" smtClean="0"/>
              <a:t> is megtalálható.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Jelentőségük: </a:t>
            </a:r>
            <a:r>
              <a:rPr lang="hu-HU" dirty="0" smtClean="0"/>
              <a:t>a fehérjék építőkövei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383557" y="4181475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aminocsoport</a:t>
            </a:r>
            <a:endParaRPr lang="hu-HU" i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031382" y="4181475"/>
            <a:ext cx="167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karboxilcsoport</a:t>
            </a:r>
            <a:endParaRPr lang="hu-HU" i="1" dirty="0"/>
          </a:p>
        </p:txBody>
      </p:sp>
      <p:sp>
        <p:nvSpPr>
          <p:cNvPr id="28" name="Lekerekített téglalap 27"/>
          <p:cNvSpPr/>
          <p:nvPr/>
        </p:nvSpPr>
        <p:spPr>
          <a:xfrm>
            <a:off x="3145784" y="2914022"/>
            <a:ext cx="727061" cy="1307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4403502" y="2914022"/>
            <a:ext cx="727061" cy="1307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5" name="Objektum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503196"/>
              </p:ext>
            </p:extLst>
          </p:nvPr>
        </p:nvGraphicFramePr>
        <p:xfrm>
          <a:off x="3248566" y="2934118"/>
          <a:ext cx="1876768" cy="126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CS ChemDraw Drawing" r:id="rId3" imgW="1525171" imgH="1029780" progId="ChemDraw.Document.6.0">
                  <p:embed/>
                </p:oleObj>
              </mc:Choice>
              <mc:Fallback>
                <p:oleObj name="CS ChemDraw Drawing" r:id="rId3" imgW="1525171" imgH="1029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8566" y="2934118"/>
                        <a:ext cx="1876768" cy="126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0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/>
          <p:cNvGrpSpPr/>
          <p:nvPr/>
        </p:nvGrpSpPr>
        <p:grpSpPr>
          <a:xfrm>
            <a:off x="4037119" y="5383697"/>
            <a:ext cx="2290178" cy="1433958"/>
            <a:chOff x="4106393" y="5407770"/>
            <a:chExt cx="2606641" cy="1450229"/>
          </a:xfrm>
        </p:grpSpPr>
        <p:sp>
          <p:nvSpPr>
            <p:cNvPr id="8" name="Lekerekített téglalap 7"/>
            <p:cNvSpPr/>
            <p:nvPr/>
          </p:nvSpPr>
          <p:spPr>
            <a:xfrm>
              <a:off x="4106393" y="5407770"/>
              <a:ext cx="2606641" cy="1450229"/>
            </a:xfrm>
            <a:prstGeom prst="roundRect">
              <a:avLst>
                <a:gd name="adj" fmla="val 9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Lekerekített téglalap 15"/>
            <p:cNvSpPr/>
            <p:nvPr/>
          </p:nvSpPr>
          <p:spPr>
            <a:xfrm>
              <a:off x="4196676" y="5492750"/>
              <a:ext cx="2421923" cy="1284567"/>
            </a:xfrm>
            <a:prstGeom prst="roundRect">
              <a:avLst>
                <a:gd name="adj" fmla="val 98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AMINOSAVAK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15966"/>
            <a:ext cx="8229600" cy="487942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Az </a:t>
            </a:r>
            <a:r>
              <a:rPr lang="hu-HU" i="1" dirty="0" err="1" smtClean="0">
                <a:solidFill>
                  <a:schemeClr val="bg1">
                    <a:lumMod val="65000"/>
                  </a:schemeClr>
                </a:solidFill>
              </a:rPr>
              <a:t>aminocsoport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és a </a:t>
            </a:r>
            <a:r>
              <a:rPr lang="hu-HU" i="1" dirty="0" err="1" smtClean="0">
                <a:solidFill>
                  <a:schemeClr val="bg1">
                    <a:lumMod val="65000"/>
                  </a:schemeClr>
                </a:solidFill>
              </a:rPr>
              <a:t>karboxilcsoport</a:t>
            </a:r>
            <a:r>
              <a:rPr lang="hu-HU" i="1" dirty="0" smtClean="0">
                <a:solidFill>
                  <a:schemeClr val="bg1">
                    <a:lumMod val="65000"/>
                  </a:schemeClr>
                </a:solidFill>
              </a:rPr>
              <a:t> egymáshoz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viszonyított helyzete szerint megkülönböztetünk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-,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-… aminosavakat.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A fehérjéket felépítő aminosavak </a:t>
            </a:r>
            <a:r>
              <a:rPr lang="hu-HU" b="1" i="1" dirty="0" smtClean="0">
                <a:latin typeface="Symbol" panose="05050102010706020507" pitchFamily="18" charset="2"/>
              </a:rPr>
              <a:t>a</a:t>
            </a:r>
            <a:r>
              <a:rPr lang="hu-HU" b="1" i="1" dirty="0" smtClean="0"/>
              <a:t>-aminosavak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fehérjéket mintegy húsz féle </a:t>
            </a:r>
            <a:r>
              <a:rPr lang="hu-HU" i="1" dirty="0" smtClean="0">
                <a:latin typeface="Symbol" panose="05050102010706020507" pitchFamily="18" charset="2"/>
              </a:rPr>
              <a:t>a</a:t>
            </a:r>
            <a:r>
              <a:rPr lang="hu-HU" i="1" dirty="0" smtClean="0"/>
              <a:t>-aminosav</a:t>
            </a:r>
            <a:r>
              <a:rPr lang="hu-HU" dirty="0" smtClean="0"/>
              <a:t> építi fel.</a:t>
            </a:r>
          </a:p>
          <a:p>
            <a:r>
              <a:rPr lang="hu-HU" dirty="0" smtClean="0"/>
              <a:t>Ezek általános képlete: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170684" y="3831431"/>
            <a:ext cx="170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hu-HU" sz="2400" dirty="0" smtClean="0">
                <a:solidFill>
                  <a:schemeClr val="tx2"/>
                </a:solidFill>
              </a:rPr>
              <a:t>-aminosav</a:t>
            </a:r>
          </a:p>
        </p:txBody>
      </p:sp>
      <p:sp>
        <p:nvSpPr>
          <p:cNvPr id="6" name="Téglalap 5"/>
          <p:cNvSpPr/>
          <p:nvPr/>
        </p:nvSpPr>
        <p:spPr>
          <a:xfrm>
            <a:off x="3516992" y="3839057"/>
            <a:ext cx="1678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hu-HU" sz="2400" dirty="0" err="1" smtClean="0">
                <a:solidFill>
                  <a:schemeClr val="bg1">
                    <a:lumMod val="65000"/>
                  </a:schemeClr>
                </a:solidFill>
              </a:rPr>
              <a:t>-aminosav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874816" y="3789040"/>
            <a:ext cx="1636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-aminosav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AutoShape 2" descr="https://www.mozaweb.hu/course/kemia_10/jpg_big/k10_17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6355006" y="5508392"/>
            <a:ext cx="2747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fehérjéket felépítő </a:t>
            </a:r>
            <a:r>
              <a:rPr lang="hu-HU" dirty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hu-HU" dirty="0">
                <a:solidFill>
                  <a:schemeClr val="tx2"/>
                </a:solidFill>
              </a:rPr>
              <a:t>-aminosavak csak </a:t>
            </a:r>
            <a:r>
              <a:rPr lang="hu-HU" dirty="0" smtClean="0">
                <a:solidFill>
                  <a:schemeClr val="tx2"/>
                </a:solidFill>
              </a:rPr>
              <a:t>az </a:t>
            </a:r>
            <a:r>
              <a:rPr lang="hu-HU" dirty="0">
                <a:solidFill>
                  <a:schemeClr val="tx2"/>
                </a:solidFill>
              </a:rPr>
              <a:t>„R” oldalcsoport minőségében </a:t>
            </a:r>
            <a:r>
              <a:rPr lang="hu-HU" dirty="0" smtClean="0">
                <a:solidFill>
                  <a:schemeClr val="tx2"/>
                </a:solidFill>
              </a:rPr>
              <a:t>különböznek!</a:t>
            </a:r>
            <a:endParaRPr lang="hu-HU" dirty="0">
              <a:solidFill>
                <a:schemeClr val="tx2"/>
              </a:solidFill>
            </a:endParaRP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14556"/>
              </p:ext>
            </p:extLst>
          </p:nvPr>
        </p:nvGraphicFramePr>
        <p:xfrm>
          <a:off x="1215857" y="2740909"/>
          <a:ext cx="6647614" cy="127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CS ChemDraw Drawing" r:id="rId3" imgW="6345693" imgH="1220130" progId="ChemDraw.Document.6.0">
                  <p:embed/>
                </p:oleObj>
              </mc:Choice>
              <mc:Fallback>
                <p:oleObj name="CS ChemDraw Drawing" r:id="rId3" imgW="6345693" imgH="1220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857" y="2740909"/>
                        <a:ext cx="6647614" cy="127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42170"/>
              </p:ext>
            </p:extLst>
          </p:nvPr>
        </p:nvGraphicFramePr>
        <p:xfrm>
          <a:off x="4251416" y="5359103"/>
          <a:ext cx="1879483" cy="131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CS ChemDraw Drawing" r:id="rId5" imgW="1555696" imgH="1092420" progId="ChemDraw.Document.6.0">
                  <p:embed/>
                </p:oleObj>
              </mc:Choice>
              <mc:Fallback>
                <p:oleObj name="CS ChemDraw Drawing" r:id="rId5" imgW="1555696" imgH="1092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1416" y="5359103"/>
                        <a:ext cx="1879483" cy="1319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2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AMINOSAVAK ELNEVEZÉSE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legtöbb aminosavnak </a:t>
            </a:r>
            <a:r>
              <a:rPr lang="hu-HU" b="1" dirty="0" smtClean="0"/>
              <a:t>triviális neve </a:t>
            </a:r>
            <a:r>
              <a:rPr lang="hu-HU" dirty="0" smtClean="0"/>
              <a:t>van,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melynek végződése általában: </a:t>
            </a:r>
            <a:r>
              <a:rPr lang="hu-HU" i="1" dirty="0" err="1" smtClean="0">
                <a:solidFill>
                  <a:schemeClr val="bg1">
                    <a:lumMod val="65000"/>
                  </a:schemeClr>
                </a:solidFill>
              </a:rPr>
              <a:t>-in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(Az aminosavak szabályos nevét nem használjuk.)</a:t>
            </a:r>
          </a:p>
          <a:p>
            <a:r>
              <a:rPr lang="hu-HU" b="1" dirty="0" smtClean="0"/>
              <a:t>Jelölésük</a:t>
            </a:r>
            <a:r>
              <a:rPr lang="hu-HU" dirty="0" smtClean="0"/>
              <a:t>: hárombetűs szimbólummal, vagy egybetűs szimbólummal: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067968"/>
              </p:ext>
            </p:extLst>
          </p:nvPr>
        </p:nvGraphicFramePr>
        <p:xfrm>
          <a:off x="3389676" y="3348994"/>
          <a:ext cx="549822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742"/>
                <a:gridCol w="1832742"/>
                <a:gridCol w="183274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u="none" dirty="0" smtClean="0"/>
                        <a:t>Rövidítés</a:t>
                      </a:r>
                      <a:endParaRPr lang="hu-HU" sz="180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sz="14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smtClean="0"/>
                        <a:t>Név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Ala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 smtClean="0"/>
                        <a:t>alanin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Cys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smtClean="0"/>
                        <a:t>cisztein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Asp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 smtClean="0"/>
                        <a:t>aszparaginsav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Glu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 smtClean="0"/>
                        <a:t>glutaminsav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Phe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f</a:t>
                      </a:r>
                      <a:r>
                        <a:rPr lang="hu-HU" sz="1800" u="none" dirty="0" err="1" smtClean="0"/>
                        <a:t>enil-alanin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Gly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 smtClean="0"/>
                        <a:t>glicin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His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err="1"/>
                        <a:t>h</a:t>
                      </a:r>
                      <a:r>
                        <a:rPr lang="hu-HU" sz="1800" u="none" dirty="0" err="1" smtClean="0"/>
                        <a:t>isztidin</a:t>
                      </a:r>
                      <a:endParaRPr lang="hu-HU" sz="1800" u="none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800" u="none" dirty="0" smtClean="0"/>
                        <a:t>…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smtClean="0"/>
                        <a:t>…</a:t>
                      </a:r>
                      <a:endParaRPr lang="hu-HU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u="none" dirty="0" smtClean="0"/>
                        <a:t>…</a:t>
                      </a:r>
                      <a:endParaRPr lang="hu-HU" sz="18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9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>
                <a:latin typeface="Symbol" panose="05050102010706020507" pitchFamily="18" charset="2"/>
              </a:rPr>
              <a:t>a</a:t>
            </a:r>
            <a:r>
              <a:rPr lang="hu-HU" dirty="0" err="1" smtClean="0"/>
              <a:t>-AMINOSAVAK</a:t>
            </a:r>
            <a:r>
              <a:rPr lang="hu-HU" dirty="0" smtClean="0"/>
              <a:t>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smtClean="0">
                <a:latin typeface="Symbol" panose="05050102010706020507" pitchFamily="18" charset="2"/>
              </a:rPr>
              <a:t>a</a:t>
            </a:r>
            <a:r>
              <a:rPr lang="hu-HU" dirty="0" smtClean="0"/>
              <a:t>-szénatom </a:t>
            </a:r>
            <a:r>
              <a:rPr lang="hu-HU" b="1" i="1" dirty="0" err="1" smtClean="0">
                <a:solidFill>
                  <a:schemeClr val="accent1"/>
                </a:solidFill>
              </a:rPr>
              <a:t>királis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smtClean="0"/>
              <a:t>(kivéve, ha R = H)</a:t>
            </a:r>
          </a:p>
          <a:p>
            <a:r>
              <a:rPr lang="hu-HU" dirty="0" smtClean="0"/>
              <a:t>A </a:t>
            </a:r>
            <a:r>
              <a:rPr lang="hu-HU" i="1" dirty="0" err="1" smtClean="0"/>
              <a:t>karboxilcsoport</a:t>
            </a:r>
            <a:r>
              <a:rPr lang="hu-HU" dirty="0" smtClean="0"/>
              <a:t>: savas jellegű.</a:t>
            </a:r>
          </a:p>
          <a:p>
            <a:r>
              <a:rPr lang="hu-HU" dirty="0" smtClean="0"/>
              <a:t>Az </a:t>
            </a:r>
            <a:r>
              <a:rPr lang="hu-HU" i="1" dirty="0" err="1" smtClean="0"/>
              <a:t>aminocsoport</a:t>
            </a:r>
            <a:r>
              <a:rPr lang="hu-HU" dirty="0" smtClean="0"/>
              <a:t>: bázikus jellegű.</a:t>
            </a:r>
          </a:p>
          <a:p>
            <a:r>
              <a:rPr lang="hu-HU" dirty="0" smtClean="0"/>
              <a:t>Ezek molekulán belüli reakciója eredményezi az ún.: </a:t>
            </a:r>
            <a:r>
              <a:rPr lang="hu-HU" b="1" i="1" dirty="0" smtClean="0">
                <a:solidFill>
                  <a:schemeClr val="accent1"/>
                </a:solidFill>
              </a:rPr>
              <a:t>IKERIONOS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smtClean="0"/>
              <a:t>szerkezetet.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02511"/>
              </p:ext>
            </p:extLst>
          </p:nvPr>
        </p:nvGraphicFramePr>
        <p:xfrm>
          <a:off x="1008985" y="4061767"/>
          <a:ext cx="7148255" cy="146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CS ChemDraw Drawing" r:id="rId3" imgW="4710308" imgH="965790" progId="ChemDraw.Document.6.0">
                  <p:embed/>
                </p:oleObj>
              </mc:Choice>
              <mc:Fallback>
                <p:oleObj name="CS ChemDraw Drawing" r:id="rId3" imgW="4710308" imgH="965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8985" y="4061767"/>
                        <a:ext cx="7148255" cy="1464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5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683568" y="2780928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683568" y="5373216"/>
            <a:ext cx="80648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Nitrogéntartalmú szénvegyületek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0480"/>
          </a:xfrm>
        </p:spPr>
        <p:txBody>
          <a:bodyPr>
            <a:noAutofit/>
          </a:bodyPr>
          <a:lstStyle/>
          <a:p>
            <a:r>
              <a:rPr lang="hu-HU" b="1" dirty="0" smtClean="0"/>
              <a:t>C, H, N építőelemekből épülnek fel:</a:t>
            </a:r>
          </a:p>
          <a:p>
            <a:pPr lvl="1"/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aminok</a:t>
            </a:r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hu-HU" sz="2400" dirty="0" smtClean="0">
                <a:solidFill>
                  <a:srgbClr val="7030A0"/>
                </a:solidFill>
              </a:rPr>
              <a:t>nitrogéntartalmú </a:t>
            </a:r>
            <a:r>
              <a:rPr lang="hu-HU" sz="2400" i="1" dirty="0" err="1" smtClean="0">
                <a:solidFill>
                  <a:srgbClr val="7030A0"/>
                </a:solidFill>
              </a:rPr>
              <a:t>heterociklusok</a:t>
            </a:r>
            <a:r>
              <a:rPr lang="hu-HU" sz="2400" i="1" dirty="0" smtClean="0">
                <a:solidFill>
                  <a:srgbClr val="7030A0"/>
                </a:solidFill>
              </a:rPr>
              <a:t>		nukleinsavak</a:t>
            </a: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nitrilek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azovegyületek</a:t>
            </a:r>
            <a:endParaRPr lang="hu-HU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u-HU" sz="2400" i="1" dirty="0" err="1" smtClean="0">
                <a:solidFill>
                  <a:schemeClr val="bg1">
                    <a:lumMod val="50000"/>
                  </a:schemeClr>
                </a:solidFill>
              </a:rPr>
              <a:t>diazovegyületek</a:t>
            </a:r>
            <a:endParaRPr lang="hu-HU" dirty="0"/>
          </a:p>
          <a:p>
            <a:r>
              <a:rPr lang="hu-HU" b="1" dirty="0" smtClean="0"/>
              <a:t>C, H, N, O építőelemekből épülnek fel:</a:t>
            </a:r>
          </a:p>
          <a:p>
            <a:pPr lvl="1"/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</a:rPr>
              <a:t>amidok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aminosavak</a:t>
            </a:r>
            <a:r>
              <a:rPr lang="hu-HU" sz="2400" dirty="0" smtClean="0"/>
              <a:t>					</a:t>
            </a:r>
            <a:r>
              <a:rPr lang="hu-HU" sz="2400" dirty="0" smtClean="0">
                <a:solidFill>
                  <a:srgbClr val="FF0000"/>
                </a:solidFill>
              </a:rPr>
              <a:t>fehérjék</a:t>
            </a:r>
          </a:p>
          <a:p>
            <a:pPr lvl="1"/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nitrovegyületek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436096" y="3429000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436096" y="6021288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 err="1" smtClean="0">
                <a:latin typeface="Symbol" panose="05050102010706020507" pitchFamily="18" charset="2"/>
              </a:rPr>
              <a:t>a</a:t>
            </a:r>
            <a:r>
              <a:rPr lang="hu-HU" dirty="0" err="1" smtClean="0"/>
              <a:t>-AMINOSAVAK</a:t>
            </a:r>
            <a:r>
              <a:rPr lang="hu-HU" dirty="0" smtClean="0"/>
              <a:t> FIZIKAI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Szilárd halmazállapotú, </a:t>
            </a:r>
            <a:r>
              <a:rPr lang="hu-HU" i="1" dirty="0" smtClean="0"/>
              <a:t>ionrácsos</a:t>
            </a:r>
            <a:r>
              <a:rPr lang="hu-HU" dirty="0" smtClean="0"/>
              <a:t> vegyületek.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 Savas </a:t>
            </a:r>
            <a:r>
              <a:rPr lang="hu-HU" dirty="0"/>
              <a:t>közegben </a:t>
            </a:r>
            <a:r>
              <a:rPr lang="hu-HU" dirty="0" smtClean="0"/>
              <a:t>bázisként, </a:t>
            </a:r>
            <a:r>
              <a:rPr lang="hu-HU" dirty="0"/>
              <a:t>bázikus közegben </a:t>
            </a:r>
            <a:r>
              <a:rPr lang="hu-HU" dirty="0" smtClean="0"/>
              <a:t>savként </a:t>
            </a:r>
            <a:r>
              <a:rPr lang="hu-HU" dirty="0"/>
              <a:t>viselkednek: </a:t>
            </a:r>
            <a:r>
              <a:rPr lang="hu-HU" b="1" dirty="0">
                <a:solidFill>
                  <a:schemeClr val="accent1"/>
                </a:solidFill>
              </a:rPr>
              <a:t>AMFOTER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/>
              <a:t>vegyületek</a:t>
            </a:r>
            <a:r>
              <a:rPr lang="hu-H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Vizes oldataik kémhatását az oldalcsoportok is befolyásolják.</a:t>
            </a: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16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>
                <a:latin typeface="Symbol" panose="05050102010706020507" pitchFamily="18" charset="2"/>
              </a:rPr>
              <a:t>a</a:t>
            </a:r>
            <a:r>
              <a:rPr lang="hu-HU" dirty="0" err="1" smtClean="0"/>
              <a:t>-AMINOSAVAK</a:t>
            </a:r>
            <a:r>
              <a:rPr lang="hu-HU" dirty="0" smtClean="0"/>
              <a:t> OLDALLÁNCA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apoláris, semleges (pl.: </a:t>
            </a:r>
            <a:r>
              <a:rPr lang="hu-HU" dirty="0" err="1" smtClean="0"/>
              <a:t>glicin</a:t>
            </a:r>
            <a:r>
              <a:rPr lang="hu-HU" dirty="0" smtClean="0"/>
              <a:t>, </a:t>
            </a:r>
            <a:r>
              <a:rPr lang="hu-HU" dirty="0" err="1" smtClean="0"/>
              <a:t>alanin</a:t>
            </a:r>
            <a:r>
              <a:rPr lang="hu-HU" dirty="0" smtClean="0"/>
              <a:t>, </a:t>
            </a:r>
            <a:r>
              <a:rPr lang="hu-HU" dirty="0" err="1" smtClean="0"/>
              <a:t>valin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poláris, semleges (pl.: szerin, cisztein)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poláris, gyengén savas vagy bázikus (pl.: </a:t>
            </a:r>
            <a:r>
              <a:rPr lang="hu-HU" dirty="0" err="1" smtClean="0"/>
              <a:t>tirozin</a:t>
            </a:r>
            <a:r>
              <a:rPr lang="hu-HU" dirty="0" smtClean="0"/>
              <a:t>, </a:t>
            </a:r>
            <a:r>
              <a:rPr lang="hu-HU" dirty="0" err="1" smtClean="0"/>
              <a:t>hisztidin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poláris, erősen savas vagy bázikus (pl.: </a:t>
            </a:r>
            <a:r>
              <a:rPr lang="hu-HU" dirty="0" err="1"/>
              <a:t>g</a:t>
            </a:r>
            <a:r>
              <a:rPr lang="hu-HU" dirty="0" err="1" smtClean="0"/>
              <a:t>lutaminsav</a:t>
            </a:r>
            <a:r>
              <a:rPr lang="hu-HU" dirty="0" smtClean="0"/>
              <a:t>, </a:t>
            </a:r>
            <a:r>
              <a:rPr lang="hu-HU" dirty="0" err="1"/>
              <a:t>l</a:t>
            </a:r>
            <a:r>
              <a:rPr lang="hu-HU" dirty="0" err="1" smtClean="0"/>
              <a:t>izin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4" name="AutoShape 2" descr="https://www.mozaweb.hu/course/kemia_10/jpg_big/k10_179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5" descr="https://www.mozaweb.hu/images/spacer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9" descr="https://www.mozaweb.hu/course/kemia_10/jpg_big/k10_180_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2" descr="https://www.mozaweb.hu/course/kemia_10/jpg_big/k10_179_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8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AMINOSAVSZÁRMAZÉK…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184382" cy="5133397"/>
          </a:xfrm>
        </p:spPr>
        <p:txBody>
          <a:bodyPr>
            <a:noAutofit/>
          </a:bodyPr>
          <a:lstStyle/>
          <a:p>
            <a:r>
              <a:rPr lang="hu-HU" b="1" dirty="0" err="1" smtClean="0"/>
              <a:t>Aszpartám</a:t>
            </a:r>
            <a:r>
              <a:rPr lang="hu-HU" b="1" dirty="0" smtClean="0"/>
              <a:t>:</a:t>
            </a:r>
            <a:r>
              <a:rPr lang="hu-HU" dirty="0"/>
              <a:t> </a:t>
            </a:r>
            <a:r>
              <a:rPr lang="hu-HU" dirty="0" smtClean="0"/>
              <a:t>kb</a:t>
            </a:r>
            <a:r>
              <a:rPr lang="hu-HU" dirty="0"/>
              <a:t>. kétszázszor </a:t>
            </a:r>
            <a:r>
              <a:rPr lang="hu-HU" dirty="0" smtClean="0"/>
              <a:t>édesebb íze van </a:t>
            </a:r>
            <a:r>
              <a:rPr lang="hu-HU" dirty="0"/>
              <a:t>mint a </a:t>
            </a:r>
            <a:r>
              <a:rPr lang="hu-HU" dirty="0" smtClean="0"/>
              <a:t>kristálycukornak.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  <a:p>
            <a:pPr marL="0" indent="360363"/>
            <a:r>
              <a:rPr lang="hu-HU" b="1" dirty="0" err="1" smtClean="0"/>
              <a:t>Szkatol</a:t>
            </a:r>
            <a:r>
              <a:rPr lang="hu-HU" b="1" dirty="0" smtClean="0"/>
              <a:t>: </a:t>
            </a:r>
            <a:r>
              <a:rPr lang="hu-HU" dirty="0" smtClean="0"/>
              <a:t>a </a:t>
            </a:r>
            <a:r>
              <a:rPr lang="hu-HU" i="1" dirty="0" err="1" smtClean="0"/>
              <a:t>triptofán</a:t>
            </a:r>
            <a:r>
              <a:rPr lang="hu-HU" dirty="0" smtClean="0"/>
              <a:t> </a:t>
            </a:r>
            <a:r>
              <a:rPr lang="hu-HU" i="1" dirty="0" smtClean="0"/>
              <a:t>„erősen jellegzetes szagú” </a:t>
            </a:r>
            <a:r>
              <a:rPr lang="hu-HU" dirty="0" smtClean="0"/>
              <a:t>bomlásterméke vonzza a legyeket is…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 err="1" smtClean="0"/>
              <a:t>Nátrium-glutamát</a:t>
            </a:r>
            <a:r>
              <a:rPr lang="hu-HU" b="1" dirty="0" smtClean="0"/>
              <a:t>: 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glutaminsav</a:t>
            </a:r>
            <a:r>
              <a:rPr lang="hu-HU" dirty="0" smtClean="0"/>
              <a:t> nátrium sója</a:t>
            </a:r>
          </a:p>
          <a:p>
            <a:pPr marL="0" indent="0">
              <a:buNone/>
            </a:pPr>
            <a:r>
              <a:rPr lang="hu-HU" dirty="0" smtClean="0"/>
              <a:t>… és nagyon fincsi lesz tőle a </a:t>
            </a:r>
          </a:p>
          <a:p>
            <a:pPr marL="0" indent="0">
              <a:buNone/>
            </a:pPr>
            <a:r>
              <a:rPr lang="hu-HU" dirty="0" smtClean="0"/>
              <a:t>húsleves … (E 621)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386788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27862"/>
          <a:stretch/>
        </p:blipFill>
        <p:spPr>
          <a:xfrm>
            <a:off x="3185160" y="5546635"/>
            <a:ext cx="3848257" cy="109800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1" name="Lekerekített téglalap 10"/>
          <p:cNvSpPr/>
          <p:nvPr/>
        </p:nvSpPr>
        <p:spPr>
          <a:xfrm>
            <a:off x="4630552" y="5576235"/>
            <a:ext cx="1536034" cy="22363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6772591" y="3175279"/>
            <a:ext cx="854110" cy="12359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AMINOSAVAK KAPCSOLÓDÁSA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8657"/>
          </a:xfrm>
        </p:spPr>
        <p:txBody>
          <a:bodyPr>
            <a:noAutofit/>
          </a:bodyPr>
          <a:lstStyle/>
          <a:p>
            <a:r>
              <a:rPr lang="hu-HU" dirty="0" smtClean="0"/>
              <a:t>Az aminosavak vízkilépés közben összekapcsolódhatnak (kondenzációs reakció).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Sok aminosav összekapcsolódásával </a:t>
            </a:r>
            <a:r>
              <a:rPr lang="hu-HU" b="1" dirty="0" err="1"/>
              <a:t>polipeptid</a:t>
            </a:r>
            <a:r>
              <a:rPr lang="hu-HU" dirty="0"/>
              <a:t> képződik.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6306025" y="2544026"/>
            <a:ext cx="1772846" cy="578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err="1" smtClean="0"/>
              <a:t>peptidkötés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(</a:t>
            </a:r>
            <a:r>
              <a:rPr lang="hu-HU" dirty="0" err="1" smtClean="0"/>
              <a:t>amidkötés</a:t>
            </a:r>
            <a:r>
              <a:rPr lang="hu-HU" dirty="0" smtClean="0"/>
              <a:t>)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6649742" y="4756202"/>
            <a:ext cx="1429129" cy="57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dipeptid</a:t>
            </a: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49340"/>
              </p:ext>
            </p:extLst>
          </p:nvPr>
        </p:nvGraphicFramePr>
        <p:xfrm>
          <a:off x="787780" y="3002624"/>
          <a:ext cx="8074505" cy="160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CS ChemDraw Drawing" r:id="rId3" imgW="6243583" imgH="1238490" progId="ChemDraw.Document.6.0">
                  <p:embed/>
                </p:oleObj>
              </mc:Choice>
              <mc:Fallback>
                <p:oleObj name="CS ChemDraw Drawing" r:id="rId3" imgW="6243583" imgH="12384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780" y="3002624"/>
                        <a:ext cx="8074505" cy="160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11634" y="6008630"/>
            <a:ext cx="767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Keletkezhetne-e </a:t>
            </a:r>
            <a:r>
              <a:rPr lang="hu-HU" sz="2400" dirty="0">
                <a:solidFill>
                  <a:schemeClr val="tx2"/>
                </a:solidFill>
              </a:rPr>
              <a:t>más termék is a két különböző aminosav más módon való </a:t>
            </a:r>
            <a:r>
              <a:rPr lang="hu-HU" sz="2400" dirty="0" smtClean="0">
                <a:solidFill>
                  <a:schemeClr val="tx2"/>
                </a:solidFill>
              </a:rPr>
              <a:t>összekapcsolódásával?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93879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4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FEHÉRJÉK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Definíció:</a:t>
            </a:r>
          </a:p>
          <a:p>
            <a:r>
              <a:rPr lang="hu-HU" dirty="0" smtClean="0"/>
              <a:t>A fehérjék </a:t>
            </a:r>
            <a:r>
              <a:rPr lang="hu-HU" dirty="0"/>
              <a:t>sok </a:t>
            </a:r>
            <a:r>
              <a:rPr lang="hu-HU" dirty="0" err="1"/>
              <a:t>aminosavrészből</a:t>
            </a:r>
            <a:r>
              <a:rPr lang="hu-HU" dirty="0"/>
              <a:t> felépülő lineáris </a:t>
            </a:r>
            <a:r>
              <a:rPr lang="hu-HU" dirty="0" err="1" smtClean="0"/>
              <a:t>polipeptidek</a:t>
            </a:r>
            <a:r>
              <a:rPr lang="hu-HU" dirty="0" smtClean="0"/>
              <a:t> (polimerek), melyek egyéb funkciós csoportokat is tartalmazhatnak.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 smtClean="0"/>
              <a:t>Csoportosításuk:</a:t>
            </a:r>
          </a:p>
          <a:p>
            <a:pPr>
              <a:spcBef>
                <a:spcPts val="600"/>
              </a:spcBef>
            </a:pPr>
            <a:r>
              <a:rPr lang="hu-HU" b="1" i="1" dirty="0" smtClean="0"/>
              <a:t>Egyszerű fehérjék (proteinek): </a:t>
            </a:r>
            <a:r>
              <a:rPr lang="hu-HU" dirty="0" smtClean="0"/>
              <a:t>csak </a:t>
            </a:r>
            <a:r>
              <a:rPr lang="hu-HU" dirty="0" smtClean="0">
                <a:latin typeface="Symbol" panose="05050102010706020507" pitchFamily="18" charset="2"/>
              </a:rPr>
              <a:t>a</a:t>
            </a:r>
            <a:r>
              <a:rPr lang="hu-HU" dirty="0" smtClean="0"/>
              <a:t>–aminosavakból </a:t>
            </a:r>
            <a:r>
              <a:rPr lang="hu-HU" dirty="0" smtClean="0"/>
              <a:t>állnak.</a:t>
            </a:r>
            <a:endParaRPr lang="hu-HU" dirty="0" smtClean="0"/>
          </a:p>
          <a:p>
            <a:pPr marL="3619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dirty="0" smtClean="0"/>
              <a:t>Pl.: albuminok, globulinok</a:t>
            </a:r>
          </a:p>
          <a:p>
            <a:pPr>
              <a:spcBef>
                <a:spcPts val="600"/>
              </a:spcBef>
            </a:pPr>
            <a:r>
              <a:rPr lang="hu-HU" b="1" i="1" dirty="0" smtClean="0"/>
              <a:t>Összetett fehérjék (</a:t>
            </a:r>
            <a:r>
              <a:rPr lang="hu-HU" b="1" i="1" dirty="0" err="1" smtClean="0"/>
              <a:t>proteidek</a:t>
            </a:r>
            <a:r>
              <a:rPr lang="hu-HU" b="1" i="1" dirty="0" smtClean="0"/>
              <a:t>): </a:t>
            </a:r>
            <a:r>
              <a:rPr lang="hu-HU" dirty="0" smtClean="0"/>
              <a:t>fehérjét nem tartalmazó csoport közvetítésével felépülő </a:t>
            </a:r>
            <a:r>
              <a:rPr lang="hu-HU" dirty="0"/>
              <a:t>egyszerű </a:t>
            </a:r>
            <a:r>
              <a:rPr lang="hu-HU" dirty="0" smtClean="0"/>
              <a:t>fehérjék.</a:t>
            </a:r>
            <a:endParaRPr lang="hu-HU" dirty="0" smtClean="0"/>
          </a:p>
          <a:p>
            <a:pPr marL="361950" indent="0">
              <a:spcBef>
                <a:spcPts val="600"/>
              </a:spcBef>
              <a:buNone/>
            </a:pPr>
            <a:r>
              <a:rPr lang="hu-HU" dirty="0" smtClean="0"/>
              <a:t>Pl.: </a:t>
            </a:r>
            <a:r>
              <a:rPr lang="hu-HU" dirty="0" err="1" smtClean="0"/>
              <a:t>glükoproteidek</a:t>
            </a:r>
            <a:r>
              <a:rPr lang="hu-HU" dirty="0" smtClean="0"/>
              <a:t>, </a:t>
            </a:r>
            <a:r>
              <a:rPr lang="hu-HU" dirty="0" err="1" smtClean="0"/>
              <a:t>foszforproteidek</a:t>
            </a:r>
            <a:r>
              <a:rPr lang="hu-HU" dirty="0" smtClean="0"/>
              <a:t>, </a:t>
            </a:r>
            <a:r>
              <a:rPr lang="hu-HU" dirty="0" err="1" smtClean="0"/>
              <a:t>nukleoprotediek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63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FEHÉRJÉK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1600200"/>
            <a:ext cx="8482013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b="1" dirty="0" smtClean="0"/>
              <a:t>Elsődleges szerkezet: </a:t>
            </a:r>
            <a:r>
              <a:rPr lang="hu-HU" dirty="0" smtClean="0"/>
              <a:t>az aminosavak kapcsolódási </a:t>
            </a:r>
            <a:r>
              <a:rPr lang="hu-HU" dirty="0" smtClean="0"/>
              <a:t>sorrendje.</a:t>
            </a:r>
            <a:endParaRPr lang="hu-HU" dirty="0" smtClean="0"/>
          </a:p>
          <a:p>
            <a:r>
              <a:rPr lang="hu-HU" b="1" dirty="0" smtClean="0"/>
              <a:t>Másodlagos szerkezet: </a:t>
            </a:r>
            <a:r>
              <a:rPr lang="hu-HU" dirty="0" smtClean="0"/>
              <a:t>a </a:t>
            </a:r>
            <a:r>
              <a:rPr lang="hu-HU" dirty="0" err="1" smtClean="0"/>
              <a:t>polipeptidlánc</a:t>
            </a:r>
            <a:r>
              <a:rPr lang="hu-HU" dirty="0" smtClean="0"/>
              <a:t> </a:t>
            </a:r>
            <a:r>
              <a:rPr lang="hu-HU" dirty="0" smtClean="0"/>
              <a:t>térszerkezete.</a:t>
            </a:r>
            <a:endParaRPr lang="hu-HU" dirty="0"/>
          </a:p>
          <a:p>
            <a:pPr marL="361950" indent="0">
              <a:buNone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(Ezt az oldalláncok minősége és a köztük kialakuló H-kötések határozzák meg.)</a:t>
            </a:r>
          </a:p>
          <a:p>
            <a:pPr lvl="1"/>
            <a:r>
              <a:rPr lang="hu-HU" sz="2400" b="1" i="1" dirty="0" err="1" smtClean="0">
                <a:latin typeface="Symbol" panose="05050102010706020507" pitchFamily="18" charset="2"/>
              </a:rPr>
              <a:t>a</a:t>
            </a:r>
            <a:r>
              <a:rPr lang="hu-HU" sz="2400" b="1" i="1" dirty="0" err="1" smtClean="0"/>
              <a:t>-helix</a:t>
            </a:r>
            <a:r>
              <a:rPr lang="hu-HU" sz="2400" b="1" i="1" dirty="0" smtClean="0"/>
              <a:t> 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(molekulán belüli H-kötések)</a:t>
            </a:r>
          </a:p>
          <a:p>
            <a:pPr lvl="1"/>
            <a:r>
              <a:rPr lang="hu-HU" sz="2400" b="1" i="1" dirty="0" err="1" smtClean="0">
                <a:latin typeface="Symbol" panose="05050102010706020507" pitchFamily="18" charset="2"/>
              </a:rPr>
              <a:t>b</a:t>
            </a:r>
            <a:r>
              <a:rPr lang="hu-HU" sz="2400" b="1" i="1" dirty="0" err="1"/>
              <a:t>-redő-szerkezet</a:t>
            </a:r>
            <a:r>
              <a:rPr lang="hu-HU" sz="2400" b="1" i="1" dirty="0"/>
              <a:t> </a:t>
            </a:r>
            <a:r>
              <a:rPr lang="hu-HU" sz="24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molekulák közti </a:t>
            </a:r>
            <a:r>
              <a:rPr lang="hu-HU" sz="2400" dirty="0">
                <a:solidFill>
                  <a:schemeClr val="bg1">
                    <a:lumMod val="75000"/>
                  </a:schemeClr>
                </a:solidFill>
              </a:rPr>
              <a:t>H-kötések)</a:t>
            </a:r>
          </a:p>
          <a:p>
            <a:pPr lvl="1"/>
            <a:endParaRPr lang="hu-HU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hu-HU" sz="2200" b="1" dirty="0" err="1" smtClean="0"/>
              <a:t>Fibrilláris</a:t>
            </a:r>
            <a:r>
              <a:rPr lang="hu-HU" sz="2200" b="1" dirty="0" smtClean="0"/>
              <a:t> fehérjék: </a:t>
            </a:r>
            <a:r>
              <a:rPr lang="hu-HU" sz="2200" dirty="0" smtClean="0"/>
              <a:t>azonos </a:t>
            </a:r>
            <a:r>
              <a:rPr lang="hu-HU" sz="2200" dirty="0" smtClean="0"/>
              <a:t>konformációjú </a:t>
            </a:r>
            <a:r>
              <a:rPr lang="hu-HU" sz="2200" dirty="0" smtClean="0"/>
              <a:t>fehérjék.</a:t>
            </a:r>
            <a:endParaRPr lang="hu-HU" sz="2200" dirty="0" smtClean="0"/>
          </a:p>
          <a:p>
            <a:r>
              <a:rPr lang="hu-HU" sz="2200" b="1" i="1" dirty="0" smtClean="0"/>
              <a:t>keratin</a:t>
            </a:r>
            <a:r>
              <a:rPr lang="hu-HU" sz="2200" dirty="0" smtClean="0"/>
              <a:t> (haj, gyapjú): csak </a:t>
            </a:r>
            <a:r>
              <a:rPr lang="hu-HU" sz="2200" i="1" dirty="0" err="1" smtClean="0">
                <a:latin typeface="Symbol" panose="05050102010706020507" pitchFamily="18" charset="2"/>
              </a:rPr>
              <a:t>a</a:t>
            </a:r>
            <a:r>
              <a:rPr lang="hu-HU" sz="2200" i="1" dirty="0" err="1" smtClean="0"/>
              <a:t>-helix</a:t>
            </a:r>
            <a:endParaRPr lang="hu-HU" sz="2200" i="1" dirty="0" smtClean="0"/>
          </a:p>
          <a:p>
            <a:r>
              <a:rPr lang="hu-HU" sz="2200" b="1" i="1" dirty="0" err="1" smtClean="0"/>
              <a:t>fibrion</a:t>
            </a:r>
            <a:r>
              <a:rPr lang="hu-HU" sz="2200" dirty="0" smtClean="0"/>
              <a:t> (selyem): csak </a:t>
            </a:r>
            <a:r>
              <a:rPr lang="hu-HU" sz="2200" i="1" dirty="0" err="1" smtClean="0">
                <a:latin typeface="Symbol" panose="05050102010706020507" pitchFamily="18" charset="2"/>
              </a:rPr>
              <a:t>b</a:t>
            </a:r>
            <a:r>
              <a:rPr lang="hu-HU" sz="2200" i="1" dirty="0" err="1" smtClean="0"/>
              <a:t>-lánc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9206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FEHÉRJÉK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3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/>
              <a:t>Globuláris</a:t>
            </a:r>
            <a:r>
              <a:rPr lang="hu-HU" b="1" dirty="0" smtClean="0"/>
              <a:t> fehérjék:</a:t>
            </a:r>
          </a:p>
          <a:p>
            <a:r>
              <a:rPr lang="hu-HU" i="1" dirty="0" err="1" smtClean="0">
                <a:latin typeface="Symbol" panose="05050102010706020507" pitchFamily="18" charset="2"/>
              </a:rPr>
              <a:t>a</a:t>
            </a:r>
            <a:r>
              <a:rPr lang="hu-HU" i="1" dirty="0" err="1" smtClean="0"/>
              <a:t>-helix</a:t>
            </a:r>
            <a:r>
              <a:rPr lang="hu-HU" dirty="0" smtClean="0"/>
              <a:t> és </a:t>
            </a:r>
            <a:r>
              <a:rPr lang="hu-HU" i="1" dirty="0" err="1" smtClean="0">
                <a:latin typeface="Symbol" panose="05050102010706020507" pitchFamily="18" charset="2"/>
              </a:rPr>
              <a:t>b</a:t>
            </a:r>
            <a:r>
              <a:rPr lang="hu-HU" i="1" dirty="0" err="1" smtClean="0"/>
              <a:t>-redő</a:t>
            </a:r>
            <a:r>
              <a:rPr lang="hu-HU" dirty="0" smtClean="0"/>
              <a:t> struktúrákat, továbbá „rendezetlen” részeket is tartalmazó fehérjék (pl.: hemoglobin, inzulin</a:t>
            </a:r>
            <a:r>
              <a:rPr lang="hu-HU" dirty="0" smtClean="0"/>
              <a:t>).</a:t>
            </a:r>
            <a:endParaRPr lang="hu-HU" dirty="0" smtClean="0"/>
          </a:p>
          <a:p>
            <a:endParaRPr lang="hu-HU" dirty="0"/>
          </a:p>
          <a:p>
            <a:r>
              <a:rPr lang="hu-HU" b="1" dirty="0" smtClean="0"/>
              <a:t>Harmadlagos szerkezet: </a:t>
            </a:r>
            <a:r>
              <a:rPr lang="hu-HU" dirty="0" smtClean="0"/>
              <a:t>a </a:t>
            </a:r>
            <a:r>
              <a:rPr lang="hu-HU" dirty="0" err="1" smtClean="0"/>
              <a:t>globuláris</a:t>
            </a:r>
            <a:r>
              <a:rPr lang="hu-HU" dirty="0" smtClean="0"/>
              <a:t> fehérjék </a:t>
            </a:r>
            <a:r>
              <a:rPr lang="hu-HU" dirty="0" smtClean="0"/>
              <a:t>térszerkezete.</a:t>
            </a:r>
            <a:endParaRPr lang="hu-HU" dirty="0" smtClean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7199" y="3962401"/>
            <a:ext cx="7983416" cy="174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/>
              <a:t>Negyedleges szerkezet: </a:t>
            </a:r>
          </a:p>
          <a:p>
            <a:pPr marL="355600" indent="0">
              <a:buNone/>
            </a:pPr>
            <a:r>
              <a:rPr lang="hu-HU" dirty="0" smtClean="0"/>
              <a:t>a több </a:t>
            </a:r>
            <a:r>
              <a:rPr lang="hu-HU" dirty="0" err="1" smtClean="0"/>
              <a:t>peptidláncból</a:t>
            </a:r>
            <a:r>
              <a:rPr lang="hu-HU" dirty="0" smtClean="0"/>
              <a:t> álló fehérjék teljes </a:t>
            </a:r>
            <a:r>
              <a:rPr lang="hu-HU" dirty="0" smtClean="0"/>
              <a:t>térszerkezete.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284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307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 A FEHÉRJÉK JELENTŐSÉGE ÉS SZEREPE?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9944"/>
            <a:ext cx="8229600" cy="475770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/>
              <a:t>A fehérjék </a:t>
            </a:r>
            <a:r>
              <a:rPr lang="hu-HU" b="1" dirty="0" smtClean="0"/>
              <a:t>jelentősége 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dirty="0" smtClean="0"/>
              <a:t>Részt vesznek a </a:t>
            </a:r>
            <a:r>
              <a:rPr lang="hu-HU" dirty="0"/>
              <a:t>sejtben </a:t>
            </a:r>
            <a:r>
              <a:rPr lang="hu-HU" dirty="0" smtClean="0"/>
              <a:t>végbemenő </a:t>
            </a:r>
            <a:r>
              <a:rPr lang="hu-HU" dirty="0" smtClean="0"/>
              <a:t>folyamatban: </a:t>
            </a:r>
            <a:endParaRPr lang="hu-H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transzportfolyamatok (pl.: hemoglobin</a:t>
            </a:r>
            <a:r>
              <a:rPr lang="hu-HU" dirty="0" smtClean="0"/>
              <a:t>),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anyagcsere-folyamatokat katalizálnak (enzimek</a:t>
            </a:r>
            <a:r>
              <a:rPr lang="hu-HU" dirty="0" smtClean="0"/>
              <a:t>),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immunvédelem (immunfehérjék</a:t>
            </a:r>
            <a:r>
              <a:rPr lang="hu-HU" dirty="0" smtClean="0"/>
              <a:t>),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mozgás (izomfehérjék</a:t>
            </a:r>
            <a:r>
              <a:rPr lang="hu-HU" dirty="0" smtClean="0"/>
              <a:t>),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tápanyagok (hús, tej és növényi fehérjék</a:t>
            </a:r>
            <a:r>
              <a:rPr lang="hu-HU" dirty="0" smtClean="0"/>
              <a:t>),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kommunikáció (pl.: hormonok: </a:t>
            </a:r>
            <a:r>
              <a:rPr lang="hu-HU" dirty="0" err="1" smtClean="0"/>
              <a:t>oxitocin</a:t>
            </a:r>
            <a:r>
              <a:rPr lang="hu-HU" dirty="0" smtClean="0"/>
              <a:t>, inzulin</a:t>
            </a:r>
            <a:r>
              <a:rPr lang="hu-HU" dirty="0" smtClean="0"/>
              <a:t>),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szerkezeti anyagok (pl.: haj, köröm</a:t>
            </a:r>
            <a:r>
              <a:rPr lang="hu-HU" dirty="0" smtClean="0"/>
              <a:t>).</a:t>
            </a:r>
            <a:endParaRPr lang="hu-H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93879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FEHÉRJÉK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Oldhatóság:</a:t>
            </a:r>
            <a:r>
              <a:rPr lang="hu-HU" dirty="0" smtClean="0"/>
              <a:t> függ az oldalcsoportoktól és a molekula </a:t>
            </a:r>
            <a:r>
              <a:rPr lang="hu-HU" dirty="0" smtClean="0"/>
              <a:t>méretétől.</a:t>
            </a:r>
            <a:endParaRPr lang="hu-HU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Vizes oldatuk kolloid rendszer </a:t>
            </a:r>
            <a:r>
              <a:rPr lang="hu-HU" dirty="0"/>
              <a:t>(a fehérje molekulák a kb. 1-500 nm mérettartományba esnek</a:t>
            </a:r>
            <a:r>
              <a:rPr lang="hu-HU" dirty="0" smtClean="0"/>
              <a:t>).</a:t>
            </a:r>
            <a:endParaRPr lang="hu-HU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Koaguláció:</a:t>
            </a:r>
            <a:r>
              <a:rPr lang="hu-HU" dirty="0" smtClean="0"/>
              <a:t> a fehérjék kicsapása (megszűnik a kolloid állapot</a:t>
            </a:r>
            <a:r>
              <a:rPr lang="hu-HU" dirty="0" smtClean="0"/>
              <a:t>).</a:t>
            </a:r>
            <a:endParaRPr lang="hu-HU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err="1" smtClean="0"/>
              <a:t>Denaturáció</a:t>
            </a:r>
            <a:r>
              <a:rPr lang="hu-HU" b="1" dirty="0" smtClean="0"/>
              <a:t>:</a:t>
            </a:r>
            <a:r>
              <a:rPr lang="hu-HU" dirty="0" smtClean="0"/>
              <a:t> a fehérjék működőképességének (biológiai aktivitásának) </a:t>
            </a:r>
            <a:r>
              <a:rPr lang="hu-HU" dirty="0" smtClean="0"/>
              <a:t>megszűnése.</a:t>
            </a:r>
            <a:endParaRPr lang="hu-HU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25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11539"/>
          <a:stretch/>
        </p:blipFill>
        <p:spPr>
          <a:xfrm rot="16200000">
            <a:off x="7214206" y="4949254"/>
            <a:ext cx="1909714" cy="188189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FEHÉRJÉK TULAJDONSÁGAI</a:t>
            </a: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457200" y="1556658"/>
            <a:ext cx="7000837" cy="5301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hu-HU" b="1" dirty="0"/>
              <a:t>A koaguláció és </a:t>
            </a:r>
            <a:r>
              <a:rPr lang="hu-HU" b="1" dirty="0" err="1"/>
              <a:t>denaturáció</a:t>
            </a:r>
            <a:r>
              <a:rPr lang="hu-HU" b="1" dirty="0"/>
              <a:t>: </a:t>
            </a:r>
            <a:endParaRPr lang="hu-HU" b="1" dirty="0" smtClean="0"/>
          </a:p>
          <a:p>
            <a:r>
              <a:rPr lang="hu-HU" dirty="0"/>
              <a:t>A </a:t>
            </a:r>
            <a:r>
              <a:rPr lang="hu-HU" dirty="0" err="1"/>
              <a:t>denaturáció</a:t>
            </a:r>
            <a:r>
              <a:rPr lang="hu-HU" dirty="0"/>
              <a:t> (működőképesség megszűnése) és a koaguláció (a kolloid állapot megszűnése) általában együtt jár. 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A koaguláció és </a:t>
            </a:r>
            <a:r>
              <a:rPr lang="hu-HU" b="1" dirty="0" err="1" smtClean="0"/>
              <a:t>denaturáció</a:t>
            </a:r>
            <a:r>
              <a:rPr lang="hu-HU" b="1" dirty="0" smtClean="0"/>
              <a:t> lehet:</a:t>
            </a:r>
            <a:endParaRPr lang="hu-HU" b="1" dirty="0"/>
          </a:p>
          <a:p>
            <a:pPr lvl="1"/>
            <a:r>
              <a:rPr lang="hu-HU" sz="2400" i="1" dirty="0"/>
              <a:t>reverzibilis</a:t>
            </a:r>
            <a:r>
              <a:rPr lang="hu-HU" sz="2400" dirty="0"/>
              <a:t> (megfordítható): </a:t>
            </a:r>
            <a:endParaRPr lang="hu-HU" sz="2400" dirty="0" smtClean="0"/>
          </a:p>
          <a:p>
            <a:pPr marL="819150" lvl="1" indent="0">
              <a:buNone/>
            </a:pPr>
            <a:r>
              <a:rPr lang="hu-HU" sz="2400" dirty="0" smtClean="0"/>
              <a:t>pl</a:t>
            </a:r>
            <a:r>
              <a:rPr lang="hu-HU" sz="2400" dirty="0"/>
              <a:t>. </a:t>
            </a:r>
            <a:r>
              <a:rPr lang="hu-HU" sz="2400" dirty="0" smtClean="0"/>
              <a:t>konyhasó vagy </a:t>
            </a:r>
            <a:r>
              <a:rPr lang="hu-HU" sz="2400" dirty="0"/>
              <a:t>etanol </a:t>
            </a:r>
            <a:r>
              <a:rPr lang="hu-HU" sz="2400" dirty="0" smtClean="0"/>
              <a:t>hatására,</a:t>
            </a:r>
            <a:endParaRPr lang="hu-HU" sz="2400" dirty="0"/>
          </a:p>
          <a:p>
            <a:pPr lvl="1"/>
            <a:r>
              <a:rPr lang="hu-HU" sz="2400" i="1" dirty="0"/>
              <a:t>irreverzibilis</a:t>
            </a:r>
            <a:r>
              <a:rPr lang="hu-HU" sz="2400" dirty="0"/>
              <a:t> (megfordíthatatlan): </a:t>
            </a:r>
            <a:endParaRPr lang="hu-HU" sz="2400" dirty="0" smtClean="0"/>
          </a:p>
          <a:p>
            <a:pPr marL="819150" lvl="1" indent="0">
              <a:buNone/>
            </a:pPr>
            <a:r>
              <a:rPr lang="hu-HU" sz="2400" dirty="0" smtClean="0"/>
              <a:t>nehézfémsók </a:t>
            </a:r>
            <a:r>
              <a:rPr lang="hu-HU" sz="2400" dirty="0"/>
              <a:t>(pl.: Cu</a:t>
            </a:r>
            <a:r>
              <a:rPr lang="hu-HU" sz="2400" baseline="30000" dirty="0"/>
              <a:t>2+</a:t>
            </a:r>
            <a:r>
              <a:rPr lang="hu-HU" sz="2400" dirty="0"/>
              <a:t>-, Pb</a:t>
            </a:r>
            <a:r>
              <a:rPr lang="hu-HU" sz="2400" baseline="30000" dirty="0"/>
              <a:t>2+</a:t>
            </a:r>
            <a:r>
              <a:rPr lang="hu-HU" sz="2400" dirty="0"/>
              <a:t>-, Hg</a:t>
            </a:r>
            <a:r>
              <a:rPr lang="hu-HU" sz="2400" baseline="30000" dirty="0"/>
              <a:t>2+</a:t>
            </a:r>
            <a:r>
              <a:rPr lang="hu-HU" sz="2400" dirty="0" err="1"/>
              <a:t>-ion</a:t>
            </a:r>
            <a:r>
              <a:rPr lang="hu-HU" sz="2400" dirty="0"/>
              <a:t> tartalmú sók), tömény </a:t>
            </a:r>
            <a:r>
              <a:rPr lang="hu-HU" sz="2400" dirty="0" smtClean="0"/>
              <a:t>savak vagy magas </a:t>
            </a:r>
            <a:r>
              <a:rPr lang="hu-HU" sz="2400" dirty="0"/>
              <a:t>hőmérséklet </a:t>
            </a:r>
            <a:r>
              <a:rPr lang="hu-HU" sz="2400" dirty="0" smtClean="0"/>
              <a:t>hatására.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73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2438576" y="3512680"/>
            <a:ext cx="1790798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4382792" y="3512680"/>
            <a:ext cx="1790798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6327008" y="3512680"/>
            <a:ext cx="1790798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aminok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 marL="365125" indent="0">
              <a:buNone/>
            </a:pPr>
            <a:r>
              <a:rPr lang="hu-HU" dirty="0" smtClean="0"/>
              <a:t>Az </a:t>
            </a:r>
            <a:r>
              <a:rPr lang="hu-HU" b="1" i="1" dirty="0" err="1" smtClean="0"/>
              <a:t>aminok</a:t>
            </a:r>
            <a:r>
              <a:rPr lang="hu-HU" dirty="0" smtClean="0"/>
              <a:t> az ammóniából származtatható nitrogéntartalmú </a:t>
            </a:r>
            <a:r>
              <a:rPr lang="hu-HU" dirty="0"/>
              <a:t>szénvegyületek, amelyek molekuláiban a </a:t>
            </a:r>
            <a:r>
              <a:rPr lang="hu-HU" dirty="0" smtClean="0"/>
              <a:t>nitrogénatomhoz egy vagy több </a:t>
            </a:r>
            <a:r>
              <a:rPr lang="hu-HU" dirty="0" err="1" smtClean="0"/>
              <a:t>alkilcsoport</a:t>
            </a:r>
            <a:r>
              <a:rPr lang="hu-HU" dirty="0" smtClean="0"/>
              <a:t> kapcsolódik. </a:t>
            </a:r>
          </a:p>
          <a:p>
            <a:pPr marL="0" indent="0">
              <a:buNone/>
            </a:pPr>
            <a:endParaRPr 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926408" y="3512680"/>
            <a:ext cx="1391728" cy="1080120"/>
            <a:chOff x="323528" y="4869160"/>
            <a:chExt cx="1391728" cy="1080120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323528" y="4869160"/>
              <a:ext cx="1391728" cy="1080120"/>
              <a:chOff x="525295" y="5157192"/>
              <a:chExt cx="1391728" cy="1080120"/>
            </a:xfrm>
          </p:grpSpPr>
          <p:sp>
            <p:nvSpPr>
              <p:cNvPr id="13" name="Szövegdoboz 12"/>
              <p:cNvSpPr txBox="1"/>
              <p:nvPr/>
            </p:nvSpPr>
            <p:spPr>
              <a:xfrm>
                <a:off x="525295" y="5157192"/>
                <a:ext cx="1391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H–</a:t>
                </a:r>
                <a:r>
                  <a:rPr lang="hu-HU" sz="2800" dirty="0" smtClean="0">
                    <a:solidFill>
                      <a:srgbClr val="000099"/>
                    </a:solidFill>
                  </a:rPr>
                  <a:t>N</a:t>
                </a:r>
                <a:r>
                  <a:rPr lang="hu-HU" sz="2800" dirty="0" smtClean="0"/>
                  <a:t>–H </a:t>
                </a:r>
                <a:endParaRPr lang="hu-HU" sz="2800" dirty="0"/>
              </a:p>
            </p:txBody>
          </p:sp>
          <p:sp>
            <p:nvSpPr>
              <p:cNvPr id="14" name="Szövegdoboz 13"/>
              <p:cNvSpPr txBox="1"/>
              <p:nvPr/>
            </p:nvSpPr>
            <p:spPr>
              <a:xfrm rot="5400000">
                <a:off x="976739" y="5497836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– </a:t>
                </a:r>
                <a:endParaRPr lang="hu-HU" sz="2800" dirty="0"/>
              </a:p>
            </p:txBody>
          </p:sp>
          <p:sp>
            <p:nvSpPr>
              <p:cNvPr id="15" name="Szövegdoboz 14"/>
              <p:cNvSpPr txBox="1"/>
              <p:nvPr/>
            </p:nvSpPr>
            <p:spPr>
              <a:xfrm>
                <a:off x="957343" y="5714092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H </a:t>
                </a:r>
                <a:endParaRPr lang="hu-HU" sz="2800" dirty="0"/>
              </a:p>
            </p:txBody>
          </p:sp>
        </p:grpSp>
        <p:cxnSp>
          <p:nvCxnSpPr>
            <p:cNvPr id="16" name="Egyenes összekötő 15"/>
            <p:cNvCxnSpPr/>
            <p:nvPr/>
          </p:nvCxnSpPr>
          <p:spPr>
            <a:xfrm>
              <a:off x="899592" y="4941168"/>
              <a:ext cx="16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>
            <a:off x="2726608" y="3512680"/>
            <a:ext cx="1521570" cy="1080120"/>
            <a:chOff x="2123728" y="4869160"/>
            <a:chExt cx="1521570" cy="1080120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123728" y="4869160"/>
              <a:ext cx="1521570" cy="1080120"/>
              <a:chOff x="460375" y="5157192"/>
              <a:chExt cx="1521570" cy="1080120"/>
            </a:xfrm>
          </p:grpSpPr>
          <p:sp>
            <p:nvSpPr>
              <p:cNvPr id="5" name="Szövegdoboz 4"/>
              <p:cNvSpPr txBox="1"/>
              <p:nvPr/>
            </p:nvSpPr>
            <p:spPr>
              <a:xfrm>
                <a:off x="460375" y="5157192"/>
                <a:ext cx="1521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>
                    <a:solidFill>
                      <a:srgbClr val="FF0000"/>
                    </a:solidFill>
                  </a:rPr>
                  <a:t>R</a:t>
                </a:r>
                <a:r>
                  <a:rPr lang="hu-HU" sz="28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hu-HU" sz="2800" dirty="0" smtClean="0"/>
                  <a:t>–</a:t>
                </a:r>
                <a:r>
                  <a:rPr lang="hu-HU" sz="2800" dirty="0" smtClean="0">
                    <a:solidFill>
                      <a:srgbClr val="000099"/>
                    </a:solidFill>
                  </a:rPr>
                  <a:t>N</a:t>
                </a:r>
                <a:r>
                  <a:rPr lang="hu-HU" sz="2800" dirty="0" smtClean="0"/>
                  <a:t>–H </a:t>
                </a:r>
                <a:endParaRPr lang="hu-HU" sz="28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 rot="5400000">
                <a:off x="1043840" y="5497836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– </a:t>
                </a:r>
                <a:endParaRPr lang="hu-HU" sz="2800" dirty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1042397" y="5714092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H </a:t>
                </a:r>
                <a:endParaRPr lang="hu-HU" sz="2800" dirty="0"/>
              </a:p>
            </p:txBody>
          </p:sp>
        </p:grpSp>
        <p:cxnSp>
          <p:nvCxnSpPr>
            <p:cNvPr id="19" name="Egyenes összekötő 18"/>
            <p:cNvCxnSpPr/>
            <p:nvPr/>
          </p:nvCxnSpPr>
          <p:spPr>
            <a:xfrm>
              <a:off x="2820232" y="4941168"/>
              <a:ext cx="16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Csoportba foglalás 20"/>
          <p:cNvGrpSpPr/>
          <p:nvPr/>
        </p:nvGrpSpPr>
        <p:grpSpPr>
          <a:xfrm>
            <a:off x="4517406" y="3512680"/>
            <a:ext cx="1521570" cy="1080120"/>
            <a:chOff x="2123728" y="4869160"/>
            <a:chExt cx="1521570" cy="1080120"/>
          </a:xfrm>
        </p:grpSpPr>
        <p:grpSp>
          <p:nvGrpSpPr>
            <p:cNvPr id="22" name="Csoportba foglalás 21"/>
            <p:cNvGrpSpPr/>
            <p:nvPr/>
          </p:nvGrpSpPr>
          <p:grpSpPr>
            <a:xfrm>
              <a:off x="2123728" y="4869160"/>
              <a:ext cx="1521570" cy="1080120"/>
              <a:chOff x="460375" y="5157192"/>
              <a:chExt cx="1521570" cy="1080120"/>
            </a:xfrm>
          </p:grpSpPr>
          <p:sp>
            <p:nvSpPr>
              <p:cNvPr id="24" name="Szövegdoboz 23"/>
              <p:cNvSpPr txBox="1"/>
              <p:nvPr/>
            </p:nvSpPr>
            <p:spPr>
              <a:xfrm>
                <a:off x="460375" y="5157192"/>
                <a:ext cx="1521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>
                    <a:solidFill>
                      <a:srgbClr val="FF0000"/>
                    </a:solidFill>
                  </a:rPr>
                  <a:t>R</a:t>
                </a:r>
                <a:r>
                  <a:rPr lang="hu-HU" sz="28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hu-HU" sz="2800" dirty="0" smtClean="0"/>
                  <a:t>–</a:t>
                </a:r>
                <a:r>
                  <a:rPr lang="hu-HU" sz="2800" dirty="0" smtClean="0">
                    <a:solidFill>
                      <a:srgbClr val="000099"/>
                    </a:solidFill>
                  </a:rPr>
                  <a:t>N</a:t>
                </a:r>
                <a:r>
                  <a:rPr lang="hu-HU" sz="2800" dirty="0" smtClean="0"/>
                  <a:t>–H </a:t>
                </a:r>
                <a:endParaRPr lang="hu-HU" sz="2800" dirty="0"/>
              </a:p>
            </p:txBody>
          </p:sp>
          <p:sp>
            <p:nvSpPr>
              <p:cNvPr id="25" name="Szövegdoboz 24"/>
              <p:cNvSpPr txBox="1"/>
              <p:nvPr/>
            </p:nvSpPr>
            <p:spPr>
              <a:xfrm rot="5400000">
                <a:off x="1043840" y="5497836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– </a:t>
                </a:r>
                <a:endParaRPr lang="hu-HU" sz="2800" dirty="0"/>
              </a:p>
            </p:txBody>
          </p:sp>
          <p:sp>
            <p:nvSpPr>
              <p:cNvPr id="26" name="Szövegdoboz 25"/>
              <p:cNvSpPr txBox="1"/>
              <p:nvPr/>
            </p:nvSpPr>
            <p:spPr>
              <a:xfrm>
                <a:off x="1058804" y="5714092"/>
                <a:ext cx="6351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>
                    <a:solidFill>
                      <a:srgbClr val="FF0000"/>
                    </a:solidFill>
                  </a:rPr>
                  <a:t>R</a:t>
                </a:r>
                <a:r>
                  <a:rPr lang="hu-HU" sz="28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hu-HU" sz="2800" dirty="0" smtClean="0">
                    <a:solidFill>
                      <a:srgbClr val="FF0000"/>
                    </a:solidFill>
                  </a:rPr>
                  <a:t> </a:t>
                </a:r>
                <a:endParaRPr lang="hu-HU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3" name="Egyenes összekötő 22"/>
            <p:cNvCxnSpPr/>
            <p:nvPr/>
          </p:nvCxnSpPr>
          <p:spPr>
            <a:xfrm>
              <a:off x="2820232" y="4941168"/>
              <a:ext cx="16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Csoportba foglalás 26"/>
          <p:cNvGrpSpPr/>
          <p:nvPr/>
        </p:nvGrpSpPr>
        <p:grpSpPr>
          <a:xfrm>
            <a:off x="6475794" y="3512680"/>
            <a:ext cx="1651414" cy="1080120"/>
            <a:chOff x="2200506" y="4869160"/>
            <a:chExt cx="1651414" cy="1080120"/>
          </a:xfrm>
        </p:grpSpPr>
        <p:grpSp>
          <p:nvGrpSpPr>
            <p:cNvPr id="28" name="Csoportba foglalás 27"/>
            <p:cNvGrpSpPr/>
            <p:nvPr/>
          </p:nvGrpSpPr>
          <p:grpSpPr>
            <a:xfrm>
              <a:off x="2200506" y="4869160"/>
              <a:ext cx="1651414" cy="1080120"/>
              <a:chOff x="537153" y="5157192"/>
              <a:chExt cx="1651414" cy="1080120"/>
            </a:xfrm>
          </p:grpSpPr>
          <p:sp>
            <p:nvSpPr>
              <p:cNvPr id="30" name="Szövegdoboz 29"/>
              <p:cNvSpPr txBox="1"/>
              <p:nvPr/>
            </p:nvSpPr>
            <p:spPr>
              <a:xfrm>
                <a:off x="537153" y="5157192"/>
                <a:ext cx="16514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>
                    <a:solidFill>
                      <a:srgbClr val="FF0000"/>
                    </a:solidFill>
                  </a:rPr>
                  <a:t>R</a:t>
                </a:r>
                <a:r>
                  <a:rPr lang="hu-HU" sz="28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hu-HU" sz="2800" dirty="0" smtClean="0"/>
                  <a:t>–</a:t>
                </a:r>
                <a:r>
                  <a:rPr lang="hu-HU" sz="2800" dirty="0" smtClean="0">
                    <a:solidFill>
                      <a:srgbClr val="000099"/>
                    </a:solidFill>
                  </a:rPr>
                  <a:t>N</a:t>
                </a:r>
                <a:r>
                  <a:rPr lang="hu-HU" sz="2800" dirty="0" smtClean="0"/>
                  <a:t>–</a:t>
                </a:r>
                <a:r>
                  <a:rPr lang="hu-HU" sz="2800" dirty="0" smtClean="0">
                    <a:solidFill>
                      <a:srgbClr val="FF0000"/>
                    </a:solidFill>
                  </a:rPr>
                  <a:t>R</a:t>
                </a:r>
                <a:r>
                  <a:rPr lang="hu-HU" sz="28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hu-HU" sz="2800" dirty="0" smtClean="0"/>
                  <a:t> </a:t>
                </a:r>
                <a:endParaRPr lang="hu-HU" sz="2800" dirty="0"/>
              </a:p>
            </p:txBody>
          </p:sp>
          <p:sp>
            <p:nvSpPr>
              <p:cNvPr id="31" name="Szövegdoboz 30"/>
              <p:cNvSpPr txBox="1"/>
              <p:nvPr/>
            </p:nvSpPr>
            <p:spPr>
              <a:xfrm rot="5400000">
                <a:off x="1108679" y="5497836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– </a:t>
                </a:r>
                <a:endParaRPr lang="hu-HU" sz="2800" dirty="0"/>
              </a:p>
            </p:txBody>
          </p:sp>
          <p:sp>
            <p:nvSpPr>
              <p:cNvPr id="32" name="Szövegdoboz 31"/>
              <p:cNvSpPr txBox="1"/>
              <p:nvPr/>
            </p:nvSpPr>
            <p:spPr>
              <a:xfrm>
                <a:off x="1121410" y="5714092"/>
                <a:ext cx="6351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>
                    <a:solidFill>
                      <a:srgbClr val="FF0000"/>
                    </a:solidFill>
                  </a:rPr>
                  <a:t>R</a:t>
                </a:r>
                <a:r>
                  <a:rPr lang="hu-HU" sz="28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hu-HU" sz="2800" dirty="0" smtClean="0">
                    <a:solidFill>
                      <a:srgbClr val="FF0000"/>
                    </a:solidFill>
                  </a:rPr>
                  <a:t> </a:t>
                </a:r>
                <a:endParaRPr lang="hu-HU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9" name="Egyenes összekötő 28"/>
            <p:cNvCxnSpPr/>
            <p:nvPr/>
          </p:nvCxnSpPr>
          <p:spPr>
            <a:xfrm>
              <a:off x="2892240" y="4941168"/>
              <a:ext cx="16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zövegdoboz 32"/>
          <p:cNvSpPr txBox="1"/>
          <p:nvPr/>
        </p:nvSpPr>
        <p:spPr>
          <a:xfrm>
            <a:off x="1063255" y="466480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ammónia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658276" y="465551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primer amin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4382792" y="4655516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szekunder amin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6515389" y="4664808"/>
            <a:ext cx="13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tercier amin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4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53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3491880" y="2420888"/>
            <a:ext cx="1895784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aminok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7124"/>
          </a:xfrm>
        </p:spPr>
        <p:txBody>
          <a:bodyPr>
            <a:normAutofit/>
          </a:bodyPr>
          <a:lstStyle/>
          <a:p>
            <a:r>
              <a:rPr lang="hu-HU" b="1" dirty="0" smtClean="0"/>
              <a:t>A primer </a:t>
            </a:r>
            <a:r>
              <a:rPr lang="hu-HU" b="1" dirty="0" err="1" smtClean="0"/>
              <a:t>aminok</a:t>
            </a:r>
            <a:r>
              <a:rPr lang="hu-HU" b="1" dirty="0" smtClean="0"/>
              <a:t> jellemező funkciós csoportja:</a:t>
            </a:r>
          </a:p>
          <a:p>
            <a:pPr marL="365125" indent="0">
              <a:buNone/>
            </a:pPr>
            <a:endParaRPr lang="hu-HU" b="1" i="1" dirty="0" smtClean="0">
              <a:solidFill>
                <a:srgbClr val="FF0000"/>
              </a:solidFill>
            </a:endParaRPr>
          </a:p>
          <a:p>
            <a:pPr marL="365125" indent="0">
              <a:buNone/>
            </a:pPr>
            <a:r>
              <a:rPr lang="hu-HU" b="1" i="1" dirty="0" err="1" smtClean="0">
                <a:solidFill>
                  <a:srgbClr val="FF0000"/>
                </a:solidFill>
              </a:rPr>
              <a:t>aminocsoport</a:t>
            </a:r>
            <a:endParaRPr lang="hu-HU" b="1" i="1" dirty="0" smtClean="0">
              <a:solidFill>
                <a:srgbClr val="FF0000"/>
              </a:solidFill>
            </a:endParaRPr>
          </a:p>
          <a:p>
            <a:pPr marL="365125" indent="0">
              <a:buNone/>
            </a:pPr>
            <a:endParaRPr lang="hu-HU" b="1" i="1" dirty="0">
              <a:solidFill>
                <a:schemeClr val="tx1"/>
              </a:solidFill>
            </a:endParaRPr>
          </a:p>
          <a:p>
            <a:pPr marL="365125" indent="0">
              <a:buNone/>
            </a:pPr>
            <a:endParaRPr lang="hu-HU" b="1" i="1" dirty="0" smtClean="0">
              <a:solidFill>
                <a:schemeClr val="tx1"/>
              </a:solidFill>
            </a:endParaRPr>
          </a:p>
          <a:p>
            <a:pPr marL="365125" indent="0">
              <a:buNone/>
            </a:pPr>
            <a:endParaRPr lang="hu-HU" b="1" i="1" dirty="0">
              <a:solidFill>
                <a:schemeClr val="tx1"/>
              </a:solidFill>
            </a:endParaRPr>
          </a:p>
          <a:p>
            <a:pPr marL="365125" indent="0">
              <a:buNone/>
            </a:pPr>
            <a:endParaRPr lang="hu-HU" b="1" i="1" dirty="0" smtClean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343981" y="2492896"/>
            <a:ext cx="938697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3779912" y="2492896"/>
            <a:ext cx="1521570" cy="1080120"/>
            <a:chOff x="2123728" y="4869160"/>
            <a:chExt cx="1521570" cy="1080120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123728" y="4869160"/>
              <a:ext cx="1521570" cy="1080120"/>
              <a:chOff x="460375" y="5157192"/>
              <a:chExt cx="1521570" cy="1080120"/>
            </a:xfrm>
          </p:grpSpPr>
          <p:sp>
            <p:nvSpPr>
              <p:cNvPr id="5" name="Szövegdoboz 4"/>
              <p:cNvSpPr txBox="1"/>
              <p:nvPr/>
            </p:nvSpPr>
            <p:spPr>
              <a:xfrm>
                <a:off x="460375" y="5157192"/>
                <a:ext cx="1521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>
                    <a:solidFill>
                      <a:srgbClr val="FF0000"/>
                    </a:solidFill>
                  </a:rPr>
                  <a:t>R</a:t>
                </a:r>
                <a:r>
                  <a:rPr lang="hu-HU" sz="28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hu-HU" sz="2800" dirty="0" smtClean="0"/>
                  <a:t>–</a:t>
                </a:r>
                <a:r>
                  <a:rPr lang="hu-HU" sz="2800" dirty="0" smtClean="0">
                    <a:solidFill>
                      <a:srgbClr val="000099"/>
                    </a:solidFill>
                  </a:rPr>
                  <a:t>N</a:t>
                </a:r>
                <a:r>
                  <a:rPr lang="hu-HU" sz="2800" dirty="0" smtClean="0"/>
                  <a:t>–H </a:t>
                </a:r>
                <a:endParaRPr lang="hu-HU" sz="28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 rot="5400000">
                <a:off x="1043840" y="5497836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– </a:t>
                </a:r>
                <a:endParaRPr lang="hu-HU" sz="2800" dirty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1042397" y="5714092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 smtClean="0"/>
                  <a:t>H </a:t>
                </a:r>
                <a:endParaRPr lang="hu-HU" sz="2800" dirty="0"/>
              </a:p>
            </p:txBody>
          </p:sp>
        </p:grpSp>
        <p:cxnSp>
          <p:nvCxnSpPr>
            <p:cNvPr id="19" name="Egyenes összekötő 18"/>
            <p:cNvCxnSpPr/>
            <p:nvPr/>
          </p:nvCxnSpPr>
          <p:spPr>
            <a:xfrm>
              <a:off x="2820232" y="4941168"/>
              <a:ext cx="16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zövegdoboz 36"/>
          <p:cNvSpPr txBox="1"/>
          <p:nvPr/>
        </p:nvSpPr>
        <p:spPr>
          <a:xfrm>
            <a:off x="3711580" y="363573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primer amin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09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aminok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2908920"/>
          </a:xfrm>
        </p:spPr>
        <p:txBody>
          <a:bodyPr>
            <a:normAutofit/>
          </a:bodyPr>
          <a:lstStyle/>
          <a:p>
            <a:r>
              <a:rPr lang="hu-HU" b="1" dirty="0" smtClean="0"/>
              <a:t>Elnevezésük:</a:t>
            </a:r>
          </a:p>
          <a:p>
            <a:pPr marL="708025">
              <a:buFont typeface="Wingdings" panose="05000000000000000000" pitchFamily="2" charset="2"/>
              <a:buChar char="Ø"/>
            </a:pPr>
            <a:r>
              <a:rPr lang="hu-HU" b="1" dirty="0" smtClean="0"/>
              <a:t>szénhidrogéncsoport(ok) + </a:t>
            </a:r>
            <a:r>
              <a:rPr lang="hu-HU" b="1" i="1" dirty="0" err="1" smtClean="0"/>
              <a:t>-amin</a:t>
            </a:r>
            <a:r>
              <a:rPr lang="hu-HU" b="1" dirty="0" smtClean="0"/>
              <a:t> végződés</a:t>
            </a:r>
          </a:p>
          <a:p>
            <a:pPr marL="708025">
              <a:buFont typeface="Wingdings" panose="05000000000000000000" pitchFamily="2" charset="2"/>
              <a:buChar char="Ø"/>
            </a:pPr>
            <a:r>
              <a:rPr lang="hu-HU" dirty="0" smtClean="0"/>
              <a:t>Több szénhidrogén csoport esetén </a:t>
            </a:r>
            <a:r>
              <a:rPr lang="hu-HU" i="1" dirty="0" smtClean="0"/>
              <a:t>ábécé</a:t>
            </a:r>
            <a:r>
              <a:rPr lang="hu-HU" dirty="0" smtClean="0"/>
              <a:t> sorrendben történik a csoportok felsorolása.</a:t>
            </a:r>
          </a:p>
          <a:p>
            <a:pPr marL="708025">
              <a:buFont typeface="Wingdings" panose="05000000000000000000" pitchFamily="2" charset="2"/>
              <a:buChar char="Ø"/>
            </a:pPr>
            <a:r>
              <a:rPr lang="hu-HU" dirty="0" smtClean="0"/>
              <a:t>Azonos szénhidrogéncsoportok esetében: di-, </a:t>
            </a:r>
            <a:r>
              <a:rPr lang="hu-HU" dirty="0" err="1" smtClean="0"/>
              <a:t>tri-</a:t>
            </a:r>
            <a:r>
              <a:rPr lang="hu-HU" dirty="0" smtClean="0"/>
              <a:t> előtagot használunk.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41831" y="4099177"/>
            <a:ext cx="78964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1. Feladat:</a:t>
            </a:r>
          </a:p>
          <a:p>
            <a:r>
              <a:rPr lang="hu-HU" sz="2000" dirty="0">
                <a:solidFill>
                  <a:schemeClr val="tx2"/>
                </a:solidFill>
              </a:rPr>
              <a:t>Pálcikamodellből készítsük el a következő </a:t>
            </a:r>
            <a:r>
              <a:rPr lang="hu-HU" sz="2000" dirty="0" smtClean="0">
                <a:solidFill>
                  <a:schemeClr val="tx2"/>
                </a:solidFill>
              </a:rPr>
              <a:t>molekulamodelleket: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2"/>
                </a:solidFill>
              </a:rPr>
              <a:t>primer amin,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2"/>
                </a:solidFill>
              </a:rPr>
              <a:t>szekunder amin: azonos és nem azonos oldalcsoporttal,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2"/>
                </a:solidFill>
              </a:rPr>
              <a:t>tercier amin: azonos és nem azonos oldalcsoporttal!</a:t>
            </a:r>
          </a:p>
          <a:p>
            <a:endParaRPr lang="hu-HU" sz="1100" dirty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2. Feladat:</a:t>
            </a:r>
          </a:p>
          <a:p>
            <a:r>
              <a:rPr lang="hu-HU" sz="2000" dirty="0">
                <a:solidFill>
                  <a:schemeClr val="tx2"/>
                </a:solidFill>
              </a:rPr>
              <a:t>Rajzoljuk le az elkészített molekulamodelleknek megfelelő molekulák szerkezeti képletét és nevezzük is el </a:t>
            </a:r>
            <a:r>
              <a:rPr lang="hu-HU" sz="2000" dirty="0" smtClean="0">
                <a:solidFill>
                  <a:schemeClr val="tx2"/>
                </a:solidFill>
              </a:rPr>
              <a:t>őket!</a:t>
            </a:r>
          </a:p>
        </p:txBody>
      </p:sp>
    </p:spTree>
    <p:extLst>
      <p:ext uri="{BB962C8B-B14F-4D97-AF65-F5344CB8AC3E}">
        <p14:creationId xmlns:p14="http://schemas.microsoft.com/office/powerpoint/2010/main" val="22996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aminok</a:t>
            </a:r>
            <a:r>
              <a:rPr lang="hu-HU" dirty="0" smtClean="0"/>
              <a:t> fizikai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A kis </a:t>
            </a:r>
            <a:r>
              <a:rPr lang="hu-HU" b="1" dirty="0" err="1" smtClean="0"/>
              <a:t>szénatomszámú</a:t>
            </a:r>
            <a:r>
              <a:rPr lang="hu-HU" b="1" dirty="0" smtClean="0"/>
              <a:t> </a:t>
            </a:r>
            <a:r>
              <a:rPr lang="hu-HU" b="1" dirty="0" err="1" smtClean="0"/>
              <a:t>alkil-aminok</a:t>
            </a:r>
            <a:r>
              <a:rPr lang="hu-HU" b="1" dirty="0" smtClean="0"/>
              <a:t> általános tulajdonságai: </a:t>
            </a:r>
            <a:endParaRPr lang="hu-HU" sz="2000" b="1" dirty="0" smtClean="0"/>
          </a:p>
          <a:p>
            <a:pPr lvl="1"/>
            <a:r>
              <a:rPr lang="hu-HU" sz="2400" dirty="0" smtClean="0"/>
              <a:t>gáz halmazállapotúak,</a:t>
            </a:r>
          </a:p>
          <a:p>
            <a:pPr lvl="1"/>
            <a:r>
              <a:rPr lang="hu-HU" sz="2400" dirty="0" smtClean="0"/>
              <a:t>szaguk az ammóniához hasonló,</a:t>
            </a:r>
          </a:p>
          <a:p>
            <a:pPr lvl="1"/>
            <a:r>
              <a:rPr lang="hu-HU" sz="2400" dirty="0" smtClean="0"/>
              <a:t>polárisak, így vízben, alkoholban, acetonban jól oldódnak.</a:t>
            </a:r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különböző rendű izomer </a:t>
            </a:r>
            <a:r>
              <a:rPr lang="hu-HU" dirty="0" err="1" smtClean="0"/>
              <a:t>aminok</a:t>
            </a:r>
            <a:r>
              <a:rPr lang="hu-HU" dirty="0" smtClean="0"/>
              <a:t> forráspontja a rendűség növekedésével csökken.</a:t>
            </a:r>
          </a:p>
          <a:p>
            <a:pPr lvl="1"/>
            <a:r>
              <a:rPr lang="hu-HU" sz="2400" dirty="0" smtClean="0"/>
              <a:t>elsőrendű és másodrendű </a:t>
            </a:r>
            <a:r>
              <a:rPr lang="hu-HU" sz="2400" dirty="0" err="1" smtClean="0"/>
              <a:t>aminok</a:t>
            </a:r>
            <a:r>
              <a:rPr lang="hu-HU" sz="2400" dirty="0" smtClean="0"/>
              <a:t>: hidrogénkötés</a:t>
            </a:r>
          </a:p>
          <a:p>
            <a:pPr lvl="1"/>
            <a:r>
              <a:rPr lang="hu-HU" sz="2400" dirty="0" smtClean="0"/>
              <a:t>harmadrendű </a:t>
            </a:r>
            <a:r>
              <a:rPr lang="hu-HU" sz="2400" dirty="0" err="1" smtClean="0"/>
              <a:t>aminok</a:t>
            </a:r>
            <a:r>
              <a:rPr lang="hu-HU" sz="2400" dirty="0" smtClean="0"/>
              <a:t>: dipólus-dipólus kölcsönhatás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08672"/>
              </p:ext>
            </p:extLst>
          </p:nvPr>
        </p:nvGraphicFramePr>
        <p:xfrm>
          <a:off x="7327958" y="4045635"/>
          <a:ext cx="15001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CS ChemDraw Drawing" r:id="rId3" imgW="1500588" imgH="267840" progId="ChemDraw.Document.6.0">
                  <p:embed/>
                </p:oleObj>
              </mc:Choice>
              <mc:Fallback>
                <p:oleObj name="CS ChemDraw Drawing" r:id="rId3" imgW="1500588" imgH="267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27958" y="4045635"/>
                        <a:ext cx="15001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66187"/>
              </p:ext>
            </p:extLst>
          </p:nvPr>
        </p:nvGraphicFramePr>
        <p:xfrm>
          <a:off x="4992743" y="3650466"/>
          <a:ext cx="15001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CS ChemDraw Drawing" r:id="rId5" imgW="1500588" imgH="677970" progId="ChemDraw.Document.6.0">
                  <p:embed/>
                </p:oleObj>
              </mc:Choice>
              <mc:Fallback>
                <p:oleObj name="CS ChemDraw Drawing" r:id="rId5" imgW="1500588" imgH="6779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2743" y="3650466"/>
                        <a:ext cx="1500187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54367"/>
              </p:ext>
            </p:extLst>
          </p:nvPr>
        </p:nvGraphicFramePr>
        <p:xfrm>
          <a:off x="3216785" y="4064040"/>
          <a:ext cx="15001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S ChemDraw Drawing" r:id="rId7" imgW="1500859" imgH="415800" progId="ChemDraw.Document.6.0">
                  <p:embed/>
                </p:oleObj>
              </mc:Choice>
              <mc:Fallback>
                <p:oleObj name="CS ChemDraw Drawing" r:id="rId7" imgW="1500859" imgH="415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6785" y="4064040"/>
                        <a:ext cx="150018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32863"/>
              </p:ext>
            </p:extLst>
          </p:nvPr>
        </p:nvGraphicFramePr>
        <p:xfrm>
          <a:off x="1263367" y="4040808"/>
          <a:ext cx="16875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CS ChemDraw Drawing" r:id="rId9" imgW="1688061" imgH="336420" progId="ChemDraw.Document.6.0">
                  <p:embed/>
                </p:oleObj>
              </mc:Choice>
              <mc:Fallback>
                <p:oleObj name="CS ChemDraw Drawing" r:id="rId9" imgW="1688061" imgH="336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367" y="4040808"/>
                        <a:ext cx="1687513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8147005" y="358357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36 °C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793933" y="3586027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37 °C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970736" y="35907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56 °C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125751" y="359613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78 °C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2594" y="3635046"/>
            <a:ext cx="12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forráspont: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3424</TotalTime>
  <Words>2186</Words>
  <Application>Microsoft Office PowerPoint</Application>
  <PresentationFormat>Diavetítés a képernyőre (4:3 oldalarány)</PresentationFormat>
  <Paragraphs>554</Paragraphs>
  <Slides>60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3" baseType="lpstr">
      <vt:lpstr>Decatur</vt:lpstr>
      <vt:lpstr>Office-téma</vt:lpstr>
      <vt:lpstr>CS ChemDraw Drawing</vt:lpstr>
      <vt:lpstr>nitrogéntartalmú szénvegyületek</vt:lpstr>
      <vt:lpstr>Mi a közös az alábbiakban?</vt:lpstr>
      <vt:lpstr>Nitrogéntartalmú szénvegyületek</vt:lpstr>
      <vt:lpstr>Amit a nitrogénről már tudhatunk…</vt:lpstr>
      <vt:lpstr>Nitrogéntartalmú szénvegyületek</vt:lpstr>
      <vt:lpstr>Az aminok</vt:lpstr>
      <vt:lpstr>Az aminok</vt:lpstr>
      <vt:lpstr>Az aminok</vt:lpstr>
      <vt:lpstr>Az aminok fizikai tulajdonságai</vt:lpstr>
      <vt:lpstr>Az aminok kémiai tulajdonságai</vt:lpstr>
      <vt:lpstr>Az aminok előfordulása és előállítása</vt:lpstr>
      <vt:lpstr>Az aminok felhasználása</vt:lpstr>
      <vt:lpstr>Tudtad?</vt:lpstr>
      <vt:lpstr>Nitrogéntartalmú szénvegyületek</vt:lpstr>
      <vt:lpstr>A legfontosabb nitrogéntartalmú aromás heterociklusok</vt:lpstr>
      <vt:lpstr>A pirrol</vt:lpstr>
      <vt:lpstr>A pirrol fizikai tulajdonságai</vt:lpstr>
      <vt:lpstr>A pirrol kémiai tulajdonságai</vt:lpstr>
      <vt:lpstr>A pirrol előfordulása és felhasználása</vt:lpstr>
      <vt:lpstr>Az imidazol</vt:lpstr>
      <vt:lpstr>Az imidazol fizikai tulajdoságai</vt:lpstr>
      <vt:lpstr>Az imidazol kémiai tulajdonságai</vt:lpstr>
      <vt:lpstr>Az imidazol előfordulása és felhasználása</vt:lpstr>
      <vt:lpstr>PowerPoint bemutató</vt:lpstr>
      <vt:lpstr>A piridin fizikai tulajdoságai</vt:lpstr>
      <vt:lpstr>A piridin kémia tulajdonságai</vt:lpstr>
      <vt:lpstr>A piridin előfordulása és felhasználása</vt:lpstr>
      <vt:lpstr>A pirimidin fizikai tulajdoságai</vt:lpstr>
      <vt:lpstr>A pirimidin kémia tulajdonságai</vt:lpstr>
      <vt:lpstr>A pirimidin előfordulása és felhasználása</vt:lpstr>
      <vt:lpstr>A purin</vt:lpstr>
      <vt:lpstr>A purin fizikai tulajdonságai</vt:lpstr>
      <vt:lpstr>PowerPoint bemutató</vt:lpstr>
      <vt:lpstr>A purin előfordulása és felhasználása</vt:lpstr>
      <vt:lpstr>Nitrogéntartalmú szénvegyületek</vt:lpstr>
      <vt:lpstr>AMIDOK</vt:lpstr>
      <vt:lpstr>AMIDOK</vt:lpstr>
      <vt:lpstr>AZ AMIDOK RENDŰSÉGE</vt:lpstr>
      <vt:lpstr>AZ AMIDOK ELNEVEZÉSE</vt:lpstr>
      <vt:lpstr>AZ AMIDOK ELNEVEZÉSE</vt:lpstr>
      <vt:lpstr>AZ AMIDOK FIZIKAI TULAJDONSÁGAI</vt:lpstr>
      <vt:lpstr>AZ AMIDOK KÉMIAI TULAJDONSÁGAI</vt:lpstr>
      <vt:lpstr>AZ AMIDOK ELŐÁLLÍTÁSA</vt:lpstr>
      <vt:lpstr>AZ AMIDOK ELŐFORDULÁSA</vt:lpstr>
      <vt:lpstr>Nitrogéntartalmú szénvegyületek</vt:lpstr>
      <vt:lpstr> AMINOSAVAK</vt:lpstr>
      <vt:lpstr>AMINOSAVAK</vt:lpstr>
      <vt:lpstr>AZ AMINOSAVAK ELNEVEZÉSE</vt:lpstr>
      <vt:lpstr>AZ a-AMINOSAVAK SZERKEZETE</vt:lpstr>
      <vt:lpstr>AZ a-AMINOSAVAK FIZIKAI TULAJDONSÁGAI</vt:lpstr>
      <vt:lpstr>AZ a-AMINOSAVAK OLDALLÁNCA</vt:lpstr>
      <vt:lpstr>NÉHÁNY AMINOSAVSZÁRMAZÉK…</vt:lpstr>
      <vt:lpstr>AZ AMINOSAVAK KAPCSOLÓDÁSA</vt:lpstr>
      <vt:lpstr>FEHÉRJÉK</vt:lpstr>
      <vt:lpstr>FEHÉRJÉK SZERKEZETE</vt:lpstr>
      <vt:lpstr>FEHÉRJÉK SZERKEZETE</vt:lpstr>
      <vt:lpstr>MI A FEHÉRJÉK JELENTŐSÉGE ÉS SZEREPE?</vt:lpstr>
      <vt:lpstr>A FEHÉRJÉK TULAJDONSÁGAI</vt:lpstr>
      <vt:lpstr>A FEHÉRJÉK TULAJDONSÁGAI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Nitrogéntartalmú szénvegyületek</dc:title>
  <dc:creator>F</dc:creator>
  <cp:lastModifiedBy>F</cp:lastModifiedBy>
  <cp:revision>218</cp:revision>
  <dcterms:created xsi:type="dcterms:W3CDTF">2014-03-26T21:04:41Z</dcterms:created>
  <dcterms:modified xsi:type="dcterms:W3CDTF">2015-09-04T21:15:57Z</dcterms:modified>
</cp:coreProperties>
</file>