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71" r:id="rId2"/>
  </p:sldMasterIdLst>
  <p:notesMasterIdLst>
    <p:notesMasterId r:id="rId29"/>
  </p:notesMasterIdLst>
  <p:sldIdLst>
    <p:sldId id="296" r:id="rId3"/>
    <p:sldId id="258" r:id="rId4"/>
    <p:sldId id="257" r:id="rId5"/>
    <p:sldId id="265" r:id="rId6"/>
    <p:sldId id="261" r:id="rId7"/>
    <p:sldId id="268" r:id="rId8"/>
    <p:sldId id="267" r:id="rId9"/>
    <p:sldId id="271" r:id="rId10"/>
    <p:sldId id="266" r:id="rId11"/>
    <p:sldId id="274" r:id="rId12"/>
    <p:sldId id="280" r:id="rId13"/>
    <p:sldId id="275" r:id="rId14"/>
    <p:sldId id="276" r:id="rId15"/>
    <p:sldId id="277" r:id="rId16"/>
    <p:sldId id="279" r:id="rId17"/>
    <p:sldId id="278" r:id="rId18"/>
    <p:sldId id="283" r:id="rId19"/>
    <p:sldId id="285" r:id="rId20"/>
    <p:sldId id="286" r:id="rId21"/>
    <p:sldId id="288" r:id="rId22"/>
    <p:sldId id="292" r:id="rId23"/>
    <p:sldId id="293" r:id="rId24"/>
    <p:sldId id="294" r:id="rId25"/>
    <p:sldId id="295" r:id="rId26"/>
    <p:sldId id="298" r:id="rId27"/>
    <p:sldId id="297" r:id="rId2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CC"/>
    <a:srgbClr val="008000"/>
    <a:srgbClr val="FF3300"/>
    <a:srgbClr val="CCCCFF"/>
    <a:srgbClr val="FF99CC"/>
    <a:srgbClr val="00660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025" autoAdjust="0"/>
  </p:normalViewPr>
  <p:slideViewPr>
    <p:cSldViewPr snapToGrid="0">
      <p:cViewPr varScale="1">
        <p:scale>
          <a:sx n="66" d="100"/>
          <a:sy n="66" d="100"/>
        </p:scale>
        <p:origin x="-5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hu-HU" altLang="hu-H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hu-HU" altLang="hu-H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hu-HU" altLang="hu-H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7EE190C-0329-4CA9-8870-A0EDC2785D7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5713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E190C-0329-4CA9-8870-A0EDC2785D76}" type="slidenum">
              <a:rPr lang="hu-HU" altLang="hu-HU" smtClean="0"/>
              <a:pPr/>
              <a:t>9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01043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E190C-0329-4CA9-8870-A0EDC2785D76}" type="slidenum">
              <a:rPr lang="hu-HU" altLang="hu-HU" smtClean="0"/>
              <a:pPr/>
              <a:t>10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05925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26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hu-HU" altLang="hu-HU" noProof="0" smtClean="0"/>
              <a:t>Mintacím szerkesztése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hu-HU" altLang="hu-HU" noProof="0" smtClean="0"/>
              <a:t>Alcím mintájának szerkesztése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038B889-A25A-47C0-BDB3-6099E85786B9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889250"/>
            <a:ext cx="2870200" cy="2016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8800" y="2889250"/>
            <a:ext cx="2870200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9000" y="2889250"/>
            <a:ext cx="2870200" cy="2016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FA918-445D-4B13-AC6E-8673784E4A8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6294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2C318-0B74-43E2-8C86-1A42E131F24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15396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05C455A-333C-4A2B-9914-900205723D7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79666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r>
              <a:rPr lang="hu-HU" smtClean="0"/>
              <a:t>ClipArt beszúrásához kattintson az ikonra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033EDF3-5A58-4CB2-9D9A-D7C480BFD96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45858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55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287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493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06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76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0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1662C-E28D-4E9C-8572-32D4B3918F6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19471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34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75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49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93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32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26731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066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686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934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D5640-548C-418C-9A9F-F8B80ECE1C9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2897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EDA47-DE2A-4321-807E-A22683EB3F8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1822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6642A-DE70-449E-B83C-D94E4A40F57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7911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68B95-F597-4865-861A-0A2AFD7847F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5529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45D6C-5452-4A2C-B5DA-3FBA0D21248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9547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7E8A0-A4A5-44A3-9489-E4DA271EE04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1215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542C1-7EA3-425A-BF0E-05D82DC4A25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02767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hu-HU" altLang="hu-H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hu-HU" altLang="hu-HU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D037DAFF-311C-48A5-9DA5-D5ACF17F1D44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hu-HU" altLang="hu-HU" sz="240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hu-HU" altLang="hu-HU" sz="240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hu-HU" altLang="hu-HU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2015.09.05.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5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jpeg"/><Relationship Id="rId5" Type="http://schemas.openxmlformats.org/officeDocument/2006/relationships/oleObject" Target="../embeddings/oleObject7.bin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7" y="1412776"/>
            <a:ext cx="7359413" cy="1440160"/>
          </a:xfrm>
        </p:spPr>
        <p:txBody>
          <a:bodyPr/>
          <a:lstStyle/>
          <a:p>
            <a:r>
              <a:rPr lang="hu-HU" dirty="0" smtClean="0"/>
              <a:t>Oxigéntartalmú szerves vegyületek</a:t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err="1" smtClean="0"/>
              <a:t>hidroxivegyületek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690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etanol (etil-alkohol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164908" y="1461222"/>
            <a:ext cx="6804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A </a:t>
            </a:r>
            <a:r>
              <a:rPr lang="hu-HU" sz="3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régebben használt </a:t>
            </a:r>
            <a:r>
              <a:rPr lang="hu-HU" sz="3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alkoholszonda</a:t>
            </a:r>
            <a:r>
              <a:rPr lang="hu-HU" sz="3200" baseline="300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2</a:t>
            </a:r>
            <a:endParaRPr lang="hu-HU" sz="3200" baseline="300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51331" y="3009889"/>
            <a:ext cx="78354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Kísérlet:</a:t>
            </a:r>
            <a:r>
              <a:rPr lang="hu-HU" dirty="0" smtClean="0"/>
              <a:t> </a:t>
            </a:r>
          </a:p>
          <a:p>
            <a:r>
              <a:rPr lang="hu-HU" dirty="0" smtClean="0"/>
              <a:t>Kevés kristályos kálium-dikromátot feloldunk tömény kénsavban (10 cm</a:t>
            </a:r>
            <a:r>
              <a:rPr lang="hu-HU" baseline="30000" dirty="0" smtClean="0"/>
              <a:t>3</a:t>
            </a:r>
            <a:r>
              <a:rPr lang="hu-HU" dirty="0" smtClean="0"/>
              <a:t>), majd ebből néhány cm</a:t>
            </a:r>
            <a:r>
              <a:rPr lang="hu-HU" baseline="30000" dirty="0" smtClean="0"/>
              <a:t>3</a:t>
            </a:r>
            <a:r>
              <a:rPr lang="hu-HU" dirty="0" smtClean="0"/>
              <a:t>-t a kémcsőbe öntünk.</a:t>
            </a:r>
          </a:p>
          <a:p>
            <a:r>
              <a:rPr lang="hu-HU" dirty="0" smtClean="0"/>
              <a:t>A meghajlított üvegcsőbe alkohollal átitatott vattát teszünk.</a:t>
            </a:r>
          </a:p>
          <a:p>
            <a:r>
              <a:rPr lang="hu-HU" dirty="0" smtClean="0"/>
              <a:t>Kb. 1 percig levegőt fújunk a kémcsőbe merülő üvegcsövön keresztül.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861837" y="2149327"/>
            <a:ext cx="783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Szükséges anyagok és eszközök:</a:t>
            </a:r>
            <a:r>
              <a:rPr lang="hu-HU" dirty="0" smtClean="0"/>
              <a:t> tömény etanol, kénsav (H</a:t>
            </a:r>
            <a:r>
              <a:rPr lang="hu-HU" baseline="-25000" dirty="0" smtClean="0"/>
              <a:t>2</a:t>
            </a:r>
            <a:r>
              <a:rPr lang="hu-HU" dirty="0" smtClean="0"/>
              <a:t>SO</a:t>
            </a:r>
            <a:r>
              <a:rPr lang="hu-HU" baseline="-25000" dirty="0" smtClean="0"/>
              <a:t>4</a:t>
            </a:r>
            <a:r>
              <a:rPr lang="hu-HU" dirty="0" smtClean="0"/>
              <a:t>), kálium-dikromát (K</a:t>
            </a:r>
            <a:r>
              <a:rPr lang="hu-HU" baseline="-25000" dirty="0" smtClean="0"/>
              <a:t>2</a:t>
            </a:r>
            <a:r>
              <a:rPr lang="hu-HU" dirty="0" smtClean="0"/>
              <a:t>Cr</a:t>
            </a:r>
            <a:r>
              <a:rPr lang="hu-HU" baseline="-25000" dirty="0" smtClean="0"/>
              <a:t>2</a:t>
            </a:r>
            <a:r>
              <a:rPr lang="hu-HU" dirty="0" smtClean="0"/>
              <a:t>O</a:t>
            </a:r>
            <a:r>
              <a:rPr lang="hu-HU" baseline="-25000" dirty="0" smtClean="0"/>
              <a:t>7</a:t>
            </a:r>
            <a:r>
              <a:rPr lang="hu-HU" dirty="0" smtClean="0"/>
              <a:t>), vatta, főzőpohár, kémcső, meghajlított </a:t>
            </a:r>
            <a:r>
              <a:rPr lang="hu-HU" dirty="0" smtClean="0"/>
              <a:t>üvegcső.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861837" y="5133039"/>
            <a:ext cx="7835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Magyarázat:</a:t>
            </a:r>
            <a:r>
              <a:rPr lang="hu-HU" dirty="0" smtClean="0"/>
              <a:t> Az etanol oxidálódik, miközben </a:t>
            </a:r>
            <a:r>
              <a:rPr lang="hu-HU" dirty="0"/>
              <a:t>a (+6) oxidációs számú krómot tartalmazó narancsvörös Cr</a:t>
            </a:r>
            <a:r>
              <a:rPr lang="hu-HU" baseline="-25000" dirty="0"/>
              <a:t>2</a:t>
            </a:r>
            <a:r>
              <a:rPr lang="hu-HU" dirty="0"/>
              <a:t>O</a:t>
            </a:r>
            <a:r>
              <a:rPr lang="hu-HU" baseline="-25000" dirty="0"/>
              <a:t>7</a:t>
            </a:r>
            <a:r>
              <a:rPr lang="hu-HU" baseline="30000" dirty="0"/>
              <a:t>2-</a:t>
            </a:r>
            <a:r>
              <a:rPr lang="hu-HU" dirty="0"/>
              <a:t> ionok zöld színű </a:t>
            </a:r>
            <a:r>
              <a:rPr lang="hu-HU" dirty="0" smtClean="0"/>
              <a:t>Cr</a:t>
            </a:r>
            <a:r>
              <a:rPr lang="hu-HU" baseline="30000" dirty="0" smtClean="0"/>
              <a:t>3+</a:t>
            </a:r>
            <a:r>
              <a:rPr lang="hu-HU" dirty="0" smtClean="0"/>
              <a:t> ionná </a:t>
            </a:r>
            <a:r>
              <a:rPr lang="hu-HU" dirty="0"/>
              <a:t>(</a:t>
            </a:r>
            <a:r>
              <a:rPr lang="hu-HU" dirty="0" smtClean="0">
                <a:solidFill>
                  <a:srgbClr val="006600"/>
                </a:solidFill>
              </a:rPr>
              <a:t>zöld</a:t>
            </a:r>
            <a:r>
              <a:rPr lang="hu-HU" dirty="0" smtClean="0"/>
              <a:t>) redukálódnak.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33890" y="5989587"/>
            <a:ext cx="84008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 smtClean="0"/>
              <a:t>3 CH</a:t>
            </a:r>
            <a:r>
              <a:rPr lang="hu-HU" sz="1600" baseline="-25000" dirty="0" smtClean="0"/>
              <a:t>3</a:t>
            </a:r>
            <a:r>
              <a:rPr lang="hu-HU" sz="1600" dirty="0" smtClean="0"/>
              <a:t>-CH</a:t>
            </a:r>
            <a:r>
              <a:rPr lang="hu-HU" sz="1600" baseline="-25000" dirty="0" smtClean="0"/>
              <a:t>2</a:t>
            </a:r>
            <a:r>
              <a:rPr lang="hu-HU" sz="1600" dirty="0" smtClean="0"/>
              <a:t>-OH + 2 </a:t>
            </a:r>
            <a:r>
              <a:rPr lang="hu-HU" sz="1600" dirty="0" smtClean="0">
                <a:solidFill>
                  <a:srgbClr val="FF3300"/>
                </a:solidFill>
              </a:rPr>
              <a:t>K</a:t>
            </a:r>
            <a:r>
              <a:rPr lang="hu-HU" sz="1600" baseline="-25000" dirty="0" smtClean="0">
                <a:solidFill>
                  <a:srgbClr val="FF3300"/>
                </a:solidFill>
              </a:rPr>
              <a:t>2</a:t>
            </a:r>
            <a:r>
              <a:rPr lang="hu-HU" sz="1600" dirty="0" smtClean="0">
                <a:solidFill>
                  <a:srgbClr val="FF3300"/>
                </a:solidFill>
              </a:rPr>
              <a:t>Cr</a:t>
            </a:r>
            <a:r>
              <a:rPr lang="hu-HU" sz="1600" baseline="-25000" dirty="0" smtClean="0">
                <a:solidFill>
                  <a:srgbClr val="FF3300"/>
                </a:solidFill>
              </a:rPr>
              <a:t>2</a:t>
            </a:r>
            <a:r>
              <a:rPr lang="hu-HU" sz="1600" dirty="0" smtClean="0">
                <a:solidFill>
                  <a:srgbClr val="FF3300"/>
                </a:solidFill>
              </a:rPr>
              <a:t>O</a:t>
            </a:r>
            <a:r>
              <a:rPr lang="hu-HU" sz="1600" baseline="-25000" dirty="0" smtClean="0">
                <a:solidFill>
                  <a:srgbClr val="FF3300"/>
                </a:solidFill>
              </a:rPr>
              <a:t>7</a:t>
            </a:r>
            <a:r>
              <a:rPr lang="hu-HU" sz="1600" dirty="0" smtClean="0"/>
              <a:t>  + 8 H</a:t>
            </a:r>
            <a:r>
              <a:rPr lang="hu-HU" sz="1600" baseline="-25000" dirty="0" smtClean="0"/>
              <a:t>2</a:t>
            </a:r>
            <a:r>
              <a:rPr lang="hu-HU" sz="1600" dirty="0" smtClean="0"/>
              <a:t>SO</a:t>
            </a:r>
            <a:r>
              <a:rPr lang="hu-HU" sz="1600" baseline="-25000" dirty="0" smtClean="0"/>
              <a:t>4</a:t>
            </a:r>
            <a:r>
              <a:rPr lang="hu-HU" sz="1600" dirty="0" smtClean="0"/>
              <a:t> → 3 CH</a:t>
            </a:r>
            <a:r>
              <a:rPr lang="hu-HU" sz="1600" baseline="-25000" dirty="0" smtClean="0"/>
              <a:t>3</a:t>
            </a:r>
            <a:r>
              <a:rPr lang="hu-HU" sz="1600" dirty="0" smtClean="0"/>
              <a:t>-COOH + 2 </a:t>
            </a:r>
            <a:r>
              <a:rPr lang="hu-HU" sz="1600" dirty="0" smtClean="0">
                <a:solidFill>
                  <a:srgbClr val="006600"/>
                </a:solidFill>
              </a:rPr>
              <a:t>Cr</a:t>
            </a:r>
            <a:r>
              <a:rPr lang="hu-HU" sz="1600" baseline="-25000" dirty="0" smtClean="0">
                <a:solidFill>
                  <a:srgbClr val="006600"/>
                </a:solidFill>
              </a:rPr>
              <a:t>2</a:t>
            </a:r>
            <a:r>
              <a:rPr lang="hu-HU" sz="1600" dirty="0" smtClean="0">
                <a:solidFill>
                  <a:srgbClr val="006600"/>
                </a:solidFill>
              </a:rPr>
              <a:t>(SO</a:t>
            </a:r>
            <a:r>
              <a:rPr lang="hu-HU" sz="1600" baseline="-25000" dirty="0" smtClean="0">
                <a:solidFill>
                  <a:srgbClr val="006600"/>
                </a:solidFill>
              </a:rPr>
              <a:t>4</a:t>
            </a:r>
            <a:r>
              <a:rPr lang="hu-HU" sz="1600" dirty="0" smtClean="0">
                <a:solidFill>
                  <a:srgbClr val="006600"/>
                </a:solidFill>
              </a:rPr>
              <a:t>)</a:t>
            </a:r>
            <a:r>
              <a:rPr lang="hu-HU" sz="1600" baseline="-25000" dirty="0" smtClean="0">
                <a:solidFill>
                  <a:srgbClr val="006600"/>
                </a:solidFill>
              </a:rPr>
              <a:t>3</a:t>
            </a:r>
            <a:r>
              <a:rPr lang="hu-HU" sz="1600" dirty="0" smtClean="0"/>
              <a:t> + 2 K</a:t>
            </a:r>
            <a:r>
              <a:rPr lang="hu-HU" sz="1600" baseline="-25000" dirty="0" smtClean="0"/>
              <a:t>2</a:t>
            </a:r>
            <a:r>
              <a:rPr lang="hu-HU" sz="1600" dirty="0" smtClean="0"/>
              <a:t>SO</a:t>
            </a:r>
            <a:r>
              <a:rPr lang="hu-HU" sz="1600" baseline="-25000" dirty="0" smtClean="0"/>
              <a:t>4</a:t>
            </a:r>
            <a:r>
              <a:rPr lang="hu-HU" sz="1600" dirty="0" smtClean="0"/>
              <a:t> + 11 H</a:t>
            </a:r>
            <a:r>
              <a:rPr lang="hu-HU" sz="1600" baseline="-25000" dirty="0" smtClean="0"/>
              <a:t>2</a:t>
            </a:r>
            <a:r>
              <a:rPr lang="hu-HU" sz="1600" dirty="0" smtClean="0"/>
              <a:t>O</a:t>
            </a:r>
            <a:endParaRPr lang="hu-HU" sz="16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846071" y="4644293"/>
            <a:ext cx="783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Tapasztalat:</a:t>
            </a:r>
            <a:r>
              <a:rPr lang="hu-HU" dirty="0" smtClean="0"/>
              <a:t> Az eredetileg </a:t>
            </a:r>
            <a:r>
              <a:rPr lang="hu-HU" b="1" dirty="0" smtClean="0">
                <a:solidFill>
                  <a:srgbClr val="FF3300"/>
                </a:solidFill>
              </a:rPr>
              <a:t>narancsvörös</a:t>
            </a:r>
            <a:r>
              <a:rPr lang="hu-HU" dirty="0" smtClean="0"/>
              <a:t> oldat </a:t>
            </a:r>
            <a:r>
              <a:rPr lang="hu-HU" b="1" dirty="0" smtClean="0">
                <a:solidFill>
                  <a:srgbClr val="006600"/>
                </a:solidFill>
              </a:rPr>
              <a:t>megzöldül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914398" y="6273355"/>
            <a:ext cx="7723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etanol         kálium-dikromát   kénsav          ecetsav            króm(III)</a:t>
            </a:r>
            <a:r>
              <a:rPr lang="hu-HU" sz="1400" dirty="0" err="1" smtClean="0"/>
              <a:t>-szulfát</a:t>
            </a:r>
            <a:r>
              <a:rPr lang="hu-HU" sz="1400" dirty="0" smtClean="0"/>
              <a:t>  kálium-szulfát     víz</a:t>
            </a:r>
            <a:endParaRPr lang="hu-HU" sz="1400" dirty="0"/>
          </a:p>
        </p:txBody>
      </p:sp>
      <p:graphicFrame>
        <p:nvGraphicFramePr>
          <p:cNvPr id="11" name="Objektum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368168"/>
              </p:ext>
            </p:extLst>
          </p:nvPr>
        </p:nvGraphicFramePr>
        <p:xfrm>
          <a:off x="8286750" y="90488"/>
          <a:ext cx="730250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CS ChemDraw Drawing" r:id="rId4" imgW="1270705" imgH="2195640" progId="ChemDraw.Document.6.0">
                  <p:embed/>
                </p:oleObj>
              </mc:Choice>
              <mc:Fallback>
                <p:oleObj name="CS ChemDraw Drawing" r:id="rId4" imgW="1270705" imgH="2195640" progId="ChemDraw.Document.6.0">
                  <p:embed/>
                  <p:pic>
                    <p:nvPicPr>
                      <p:cNvPr id="0" name="Objektum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0" y="90488"/>
                        <a:ext cx="730250" cy="126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églalap 13"/>
          <p:cNvSpPr/>
          <p:nvPr/>
        </p:nvSpPr>
        <p:spPr>
          <a:xfrm>
            <a:off x="2400300" y="6590526"/>
            <a:ext cx="67151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30000"/>
              </a:spcBef>
              <a:defRPr/>
            </a:pPr>
            <a:r>
              <a:rPr lang="hu-HU" sz="1000" dirty="0">
                <a:solidFill>
                  <a:srgbClr val="000000"/>
                </a:solidFill>
              </a:rPr>
              <a:t>[2] Rózsahegyi M. és </a:t>
            </a:r>
            <a:r>
              <a:rPr lang="hu-HU" sz="1000" dirty="0" err="1">
                <a:solidFill>
                  <a:srgbClr val="000000"/>
                </a:solidFill>
              </a:rPr>
              <a:t>Wajand</a:t>
            </a:r>
            <a:r>
              <a:rPr lang="hu-HU" sz="1000" dirty="0">
                <a:solidFill>
                  <a:srgbClr val="000000"/>
                </a:solidFill>
              </a:rPr>
              <a:t> J.: Látványos kémiai kísérletek (Mozaik Oktatási </a:t>
            </a:r>
            <a:r>
              <a:rPr lang="hu-HU" sz="1000" dirty="0" err="1">
                <a:solidFill>
                  <a:srgbClr val="000000"/>
                </a:solidFill>
              </a:rPr>
              <a:t>Stúdio</a:t>
            </a:r>
            <a:r>
              <a:rPr lang="hu-HU" sz="1000" dirty="0">
                <a:solidFill>
                  <a:srgbClr val="000000"/>
                </a:solidFill>
              </a:rPr>
              <a:t> – Szeged 1999) 231-232. old.</a:t>
            </a:r>
          </a:p>
        </p:txBody>
      </p:sp>
    </p:spTree>
    <p:extLst>
      <p:ext uri="{BB962C8B-B14F-4D97-AF65-F5344CB8AC3E}">
        <p14:creationId xmlns:p14="http://schemas.microsoft.com/office/powerpoint/2010/main" val="186228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etanol fizikai </a:t>
            </a:r>
            <a:r>
              <a:rPr lang="hu-HU" dirty="0" smtClean="0"/>
              <a:t>tulajdonságai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851331" y="2297077"/>
            <a:ext cx="78354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Kísérlet:</a:t>
            </a:r>
            <a:r>
              <a:rPr lang="hu-HU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V</a:t>
            </a:r>
            <a:r>
              <a:rPr lang="hu-HU" sz="2000" dirty="0" smtClean="0"/>
              <a:t>izsgáljuk az etanol színét és szagát.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Öntsünk kevés etanolt egy óraüvegre, majd gyújtsuk meg.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Töltsünk három kémcsőbe etanolt.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Az első kémcsőben lévő alkoholhoz öntsünk vizet, a másodikhoz pedig hexánt. A harmadik kémcsőbe tegyünk kevés jódot. Rázzuk össze a kémcsövek tartalmát.</a:t>
            </a:r>
            <a:endParaRPr lang="hu-HU" sz="2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861837" y="1538015"/>
            <a:ext cx="63177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Szükséges anyagok és eszközök:</a:t>
            </a:r>
            <a:r>
              <a:rPr lang="hu-HU" sz="2000" dirty="0" smtClean="0"/>
              <a:t> </a:t>
            </a:r>
          </a:p>
          <a:p>
            <a:r>
              <a:rPr lang="hu-HU" sz="2000" dirty="0" smtClean="0"/>
              <a:t>tömény etanol, víz, hexán, jód, óraüveg, 3 db </a:t>
            </a:r>
            <a:r>
              <a:rPr lang="hu-HU" sz="2000" dirty="0" smtClean="0"/>
              <a:t>kémcső.</a:t>
            </a:r>
            <a:endParaRPr lang="hu-HU" sz="2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855596" y="5374461"/>
            <a:ext cx="7835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Tapasztalat:</a:t>
            </a:r>
            <a:r>
              <a:rPr lang="hu-HU" sz="2000" dirty="0" smtClean="0"/>
              <a:t> </a:t>
            </a:r>
          </a:p>
          <a:p>
            <a:r>
              <a:rPr lang="hu-HU" sz="2000" dirty="0" smtClean="0"/>
              <a:t>Az etanol színtelen, kellemes illatú , gyúlékony folyadék.</a:t>
            </a:r>
          </a:p>
          <a:p>
            <a:r>
              <a:rPr lang="hu-HU" sz="2000" dirty="0" smtClean="0"/>
              <a:t>Jól elegyedik a vízzel és a benzinnel is. A jód barna színnel feloldódik az etanolban.</a:t>
            </a:r>
            <a:endParaRPr lang="hu-HU" sz="2000" dirty="0"/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368168"/>
              </p:ext>
            </p:extLst>
          </p:nvPr>
        </p:nvGraphicFramePr>
        <p:xfrm>
          <a:off x="8286750" y="90488"/>
          <a:ext cx="730250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CS ChemDraw Drawing" r:id="rId3" imgW="1270705" imgH="2195640" progId="ChemDraw.Document.6.0">
                  <p:embed/>
                </p:oleObj>
              </mc:Choice>
              <mc:Fallback>
                <p:oleObj name="CS ChemDraw Drawing" r:id="rId3" imgW="1270705" imgH="2195640" progId="ChemDraw.Document.6.0">
                  <p:embed/>
                  <p:pic>
                    <p:nvPicPr>
                      <p:cNvPr id="0" name="Objektum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0" y="90488"/>
                        <a:ext cx="730250" cy="126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900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etanol fizikai tulajdonságai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661186" y="1962432"/>
            <a:ext cx="704670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 smtClean="0"/>
              <a:t>Színtelen, kellemes illatú folyadék.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 smtClean="0"/>
              <a:t>A víznél kisebb sűrűségű (0,8 g/cm</a:t>
            </a:r>
            <a:r>
              <a:rPr lang="hu-HU" sz="2000" baseline="30000" dirty="0" smtClean="0"/>
              <a:t>3</a:t>
            </a:r>
            <a:r>
              <a:rPr lang="hu-HU" sz="2000" dirty="0" smtClean="0"/>
              <a:t>).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 smtClean="0"/>
              <a:t>Gyúlékony.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 smtClean="0"/>
              <a:t>Vízzel és apoláris oldószerekkel (benzin, toluol) is kitűnően elegyedik.</a:t>
            </a:r>
          </a:p>
        </p:txBody>
      </p:sp>
      <p:sp>
        <p:nvSpPr>
          <p:cNvPr id="12" name="Téglalap 11"/>
          <p:cNvSpPr/>
          <p:nvPr/>
        </p:nvSpPr>
        <p:spPr>
          <a:xfrm>
            <a:off x="661175" y="5537629"/>
            <a:ext cx="79875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 smtClean="0"/>
              <a:t>Viszonylag </a:t>
            </a:r>
            <a:r>
              <a:rPr lang="hu-HU" sz="2000" dirty="0"/>
              <a:t>magas a forráspontja  (78,4 </a:t>
            </a:r>
            <a:r>
              <a:rPr lang="hu-HU" sz="2000" dirty="0">
                <a:latin typeface="Arial"/>
                <a:cs typeface="Arial"/>
              </a:rPr>
              <a:t>°</a:t>
            </a:r>
            <a:r>
              <a:rPr lang="hu-HU" sz="2000" dirty="0" smtClean="0">
                <a:latin typeface="Arial"/>
                <a:cs typeface="Arial"/>
              </a:rPr>
              <a:t>C) </a:t>
            </a:r>
            <a:r>
              <a:rPr lang="hu-HU" sz="2000" dirty="0" smtClean="0"/>
              <a:t>a molekulák között kialakuló hidrogénkötések miatt.</a:t>
            </a:r>
            <a:endParaRPr lang="hu-HU" sz="20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950" y="1962432"/>
            <a:ext cx="1440000" cy="1156631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950" y="3157136"/>
            <a:ext cx="1440000" cy="2500714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 bwMode="auto">
          <a:xfrm>
            <a:off x="4317982" y="4047199"/>
            <a:ext cx="3225818" cy="108677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695385" y="4354791"/>
            <a:ext cx="2406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kiváló oldószer</a:t>
            </a:r>
            <a:endParaRPr lang="hu-HU" sz="2400" b="1" dirty="0"/>
          </a:p>
        </p:txBody>
      </p:sp>
      <p:sp>
        <p:nvSpPr>
          <p:cNvPr id="4" name="Lefelé nyíl 3"/>
          <p:cNvSpPr/>
          <p:nvPr/>
        </p:nvSpPr>
        <p:spPr bwMode="auto">
          <a:xfrm rot="17492183">
            <a:off x="3515861" y="3925087"/>
            <a:ext cx="459772" cy="7620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20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  <p:bldP spid="7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etanol kémiai tulajdonságai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61186" y="1962432"/>
            <a:ext cx="81780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 smtClean="0"/>
              <a:t>Meggyújtva kékes lánggal ég (szén-dioxiddá és vízzé).</a:t>
            </a:r>
          </a:p>
        </p:txBody>
      </p:sp>
      <p:sp>
        <p:nvSpPr>
          <p:cNvPr id="5" name="Téglalap 4"/>
          <p:cNvSpPr/>
          <p:nvPr/>
        </p:nvSpPr>
        <p:spPr>
          <a:xfrm>
            <a:off x="2188946" y="2741652"/>
            <a:ext cx="39998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/>
              <a:t>C</a:t>
            </a:r>
            <a:r>
              <a:rPr lang="pt-BR" sz="2000" baseline="-25000" dirty="0"/>
              <a:t>2</a:t>
            </a:r>
            <a:r>
              <a:rPr lang="pt-BR" sz="2000" dirty="0"/>
              <a:t>H</a:t>
            </a:r>
            <a:r>
              <a:rPr lang="pt-BR" sz="2000" baseline="-25000" dirty="0"/>
              <a:t>5</a:t>
            </a:r>
            <a:r>
              <a:rPr lang="pt-BR" sz="2000" dirty="0"/>
              <a:t>OH + 3 O</a:t>
            </a:r>
            <a:r>
              <a:rPr lang="pt-BR" sz="2000" baseline="-25000" dirty="0"/>
              <a:t>2</a:t>
            </a:r>
            <a:r>
              <a:rPr lang="pt-BR" sz="2000" dirty="0"/>
              <a:t> → 2 CO</a:t>
            </a:r>
            <a:r>
              <a:rPr lang="pt-BR" sz="2000" baseline="-25000" dirty="0"/>
              <a:t>2</a:t>
            </a:r>
            <a:r>
              <a:rPr lang="pt-BR" sz="2000" dirty="0"/>
              <a:t> + 3 H</a:t>
            </a:r>
            <a:r>
              <a:rPr lang="pt-BR" sz="2000" baseline="-25000" dirty="0"/>
              <a:t>2</a:t>
            </a:r>
            <a:r>
              <a:rPr lang="pt-BR" sz="2000" dirty="0"/>
              <a:t>O</a:t>
            </a:r>
            <a:endParaRPr lang="hu-HU" sz="2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661186" y="3295932"/>
            <a:ext cx="8178014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 smtClean="0"/>
              <a:t>Semleges kémhatású.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61186" y="3829332"/>
            <a:ext cx="8178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dirty="0" smtClean="0"/>
              <a:t>Nátriummal hidrogéngáz fejlődése közben reagál:</a:t>
            </a:r>
          </a:p>
          <a:p>
            <a:pPr algn="ctr">
              <a:lnSpc>
                <a:spcPct val="150000"/>
              </a:lnSpc>
            </a:pPr>
            <a:r>
              <a:rPr lang="pt-BR" sz="2000" dirty="0"/>
              <a:t>2 C</a:t>
            </a:r>
            <a:r>
              <a:rPr lang="pt-BR" sz="2000" baseline="-25000" dirty="0"/>
              <a:t>2</a:t>
            </a:r>
            <a:r>
              <a:rPr lang="pt-BR" sz="2000" dirty="0"/>
              <a:t>H</a:t>
            </a:r>
            <a:r>
              <a:rPr lang="pt-BR" sz="2000" baseline="-25000" dirty="0"/>
              <a:t>5</a:t>
            </a:r>
            <a:r>
              <a:rPr lang="pt-BR" sz="2000" dirty="0"/>
              <a:t>OH + 2 Na → 2 C</a:t>
            </a:r>
            <a:r>
              <a:rPr lang="pt-BR" sz="2000" baseline="-25000" dirty="0"/>
              <a:t>2</a:t>
            </a:r>
            <a:r>
              <a:rPr lang="pt-BR" sz="2000" dirty="0"/>
              <a:t>H</a:t>
            </a:r>
            <a:r>
              <a:rPr lang="pt-BR" sz="2000" baseline="-25000" dirty="0"/>
              <a:t>5</a:t>
            </a:r>
            <a:r>
              <a:rPr lang="pt-BR" sz="2000" dirty="0"/>
              <a:t>O</a:t>
            </a:r>
            <a:r>
              <a:rPr lang="pt-BR" sz="2000" baseline="30000" dirty="0"/>
              <a:t>-</a:t>
            </a:r>
            <a:r>
              <a:rPr lang="pt-BR" sz="2000" dirty="0"/>
              <a:t> + 2 Na</a:t>
            </a:r>
            <a:r>
              <a:rPr lang="pt-BR" sz="2000" baseline="30000" dirty="0"/>
              <a:t>+</a:t>
            </a:r>
            <a:r>
              <a:rPr lang="pt-BR" sz="2000" dirty="0"/>
              <a:t> + H</a:t>
            </a:r>
            <a:r>
              <a:rPr lang="pt-BR" sz="2000" baseline="-25000" dirty="0"/>
              <a:t>2</a:t>
            </a:r>
            <a:endParaRPr lang="hu-HU" sz="2000" dirty="0" smtClean="0"/>
          </a:p>
        </p:txBody>
      </p:sp>
      <p:sp>
        <p:nvSpPr>
          <p:cNvPr id="8" name="Szövegdoboz 7"/>
          <p:cNvSpPr txBox="1"/>
          <p:nvPr/>
        </p:nvSpPr>
        <p:spPr>
          <a:xfrm>
            <a:off x="4627002" y="4838700"/>
            <a:ext cx="2148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(</a:t>
            </a:r>
            <a:r>
              <a:rPr lang="hu-HU" sz="2000" dirty="0" err="1" smtClean="0"/>
              <a:t>nátrium-etanoát</a:t>
            </a:r>
            <a:r>
              <a:rPr lang="hu-HU" sz="2000" dirty="0" smtClean="0"/>
              <a:t>)</a:t>
            </a:r>
            <a:endParaRPr lang="hu-HU" sz="200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25" y="2667697"/>
            <a:ext cx="1564297" cy="1256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081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etanol előfordulása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857250" y="2046238"/>
            <a:ext cx="6553200" cy="1843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u-HU" sz="2000" dirty="0" smtClean="0"/>
              <a:t>kis </a:t>
            </a:r>
            <a:r>
              <a:rPr lang="hu-HU" sz="2000" dirty="0"/>
              <a:t>mennyiségben némely </a:t>
            </a:r>
            <a:r>
              <a:rPr lang="hu-HU" sz="2000" dirty="0" smtClean="0"/>
              <a:t>gyümölcsben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u-HU" sz="2000" dirty="0" smtClean="0"/>
              <a:t>az </a:t>
            </a:r>
            <a:r>
              <a:rPr lang="hu-HU" sz="2000" dirty="0"/>
              <a:t>erjedő </a:t>
            </a:r>
            <a:r>
              <a:rPr lang="hu-HU" sz="2000" dirty="0" smtClean="0"/>
              <a:t>gyümölcsökben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u-HU" sz="2000" dirty="0" smtClean="0"/>
              <a:t>a </a:t>
            </a:r>
            <a:r>
              <a:rPr lang="hu-HU" sz="2000" dirty="0"/>
              <a:t>cukorbetegek </a:t>
            </a:r>
            <a:r>
              <a:rPr lang="hu-HU" sz="2000" dirty="0" smtClean="0"/>
              <a:t>vizeletében</a:t>
            </a:r>
          </a:p>
        </p:txBody>
      </p:sp>
    </p:spTree>
    <p:extLst>
      <p:ext uri="{BB962C8B-B14F-4D97-AF65-F5344CB8AC3E}">
        <p14:creationId xmlns:p14="http://schemas.microsoft.com/office/powerpoint/2010/main" val="15784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etanol előállítása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2431744" y="4471216"/>
            <a:ext cx="4400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 C</a:t>
            </a:r>
            <a:r>
              <a:rPr lang="pl-PL" sz="2000" baseline="-25000" dirty="0"/>
              <a:t>6</a:t>
            </a:r>
            <a:r>
              <a:rPr lang="pl-PL" sz="2000" dirty="0"/>
              <a:t>H</a:t>
            </a:r>
            <a:r>
              <a:rPr lang="pl-PL" sz="2000" baseline="-25000" dirty="0"/>
              <a:t>12</a:t>
            </a:r>
            <a:r>
              <a:rPr lang="pl-PL" sz="2000" dirty="0"/>
              <a:t>O</a:t>
            </a:r>
            <a:r>
              <a:rPr lang="pl-PL" sz="2000" baseline="-25000" dirty="0"/>
              <a:t>6</a:t>
            </a:r>
            <a:r>
              <a:rPr lang="pl-PL" sz="2000" dirty="0"/>
              <a:t> → </a:t>
            </a:r>
            <a:r>
              <a:rPr lang="pl-PL" sz="2000" dirty="0" smtClean="0"/>
              <a:t>2 CH</a:t>
            </a:r>
            <a:r>
              <a:rPr lang="pl-PL" sz="2000" baseline="-25000" dirty="0" smtClean="0"/>
              <a:t>3</a:t>
            </a:r>
            <a:r>
              <a:rPr lang="pl-PL" sz="2000" dirty="0" smtClean="0"/>
              <a:t>–CH</a:t>
            </a:r>
            <a:r>
              <a:rPr lang="pl-PL" sz="2000" baseline="-25000" dirty="0" smtClean="0"/>
              <a:t>2</a:t>
            </a:r>
            <a:r>
              <a:rPr lang="pl-PL" sz="2000" dirty="0" smtClean="0"/>
              <a:t>–OH </a:t>
            </a:r>
            <a:r>
              <a:rPr lang="pl-PL" sz="2000" dirty="0"/>
              <a:t>+ </a:t>
            </a:r>
            <a:r>
              <a:rPr lang="pl-PL" sz="2000" dirty="0" smtClean="0"/>
              <a:t>2 CO</a:t>
            </a:r>
            <a:r>
              <a:rPr lang="pl-PL" sz="2000" baseline="-25000" dirty="0" smtClean="0"/>
              <a:t>2</a:t>
            </a:r>
            <a:endParaRPr lang="hu-HU" sz="2000" baseline="-25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851600" y="1811622"/>
            <a:ext cx="4961372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cukorból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cukor tartalmú gyümölcsökből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keményítőből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keményítőtartalmú növényekből </a:t>
            </a:r>
            <a:r>
              <a:rPr lang="hu-HU" dirty="0" smtClean="0"/>
              <a:t>(kukorica, burgonya)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546799" y="5125519"/>
            <a:ext cx="8166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Tömény alkoholos oldatok előállítása </a:t>
            </a:r>
            <a:r>
              <a:rPr lang="hu-HU" sz="2000" b="1" dirty="0" smtClean="0"/>
              <a:t>desztillálással </a:t>
            </a:r>
            <a:r>
              <a:rPr lang="hu-HU" sz="2000" dirty="0" smtClean="0"/>
              <a:t>történik</a:t>
            </a:r>
          </a:p>
          <a:p>
            <a:r>
              <a:rPr lang="hu-HU" sz="2000" dirty="0" smtClean="0"/>
              <a:t>(az etanol forráspontja /78 °C/ alacsonyabb a vízénél).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798945" y="2619109"/>
            <a:ext cx="2079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/>
              <a:t>erjesztéssel</a:t>
            </a:r>
          </a:p>
          <a:p>
            <a:pPr algn="ctr"/>
            <a:r>
              <a:rPr lang="hu-HU" sz="2000" dirty="0" smtClean="0"/>
              <a:t>(élesztőgombák)</a:t>
            </a:r>
            <a:endParaRPr lang="hu-HU" sz="2000" dirty="0"/>
          </a:p>
        </p:txBody>
      </p:sp>
      <p:sp>
        <p:nvSpPr>
          <p:cNvPr id="7" name="Jobb oldali kapcsos zárójel 6"/>
          <p:cNvSpPr/>
          <p:nvPr/>
        </p:nvSpPr>
        <p:spPr bwMode="auto">
          <a:xfrm>
            <a:off x="5153025" y="1811622"/>
            <a:ext cx="312417" cy="2569767"/>
          </a:xfrm>
          <a:prstGeom prst="rightBrace">
            <a:avLst>
              <a:gd name="adj1" fmla="val 25116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589268" y="3345501"/>
            <a:ext cx="2656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Így </a:t>
            </a:r>
            <a:r>
              <a:rPr lang="hu-HU" dirty="0" err="1"/>
              <a:t>max</a:t>
            </a:r>
            <a:r>
              <a:rPr lang="hu-HU" dirty="0"/>
              <a:t>. </a:t>
            </a:r>
            <a:r>
              <a:rPr lang="hu-HU" dirty="0" smtClean="0"/>
              <a:t>18-20 </a:t>
            </a:r>
            <a:r>
              <a:rPr lang="hu-HU" dirty="0" err="1" smtClean="0"/>
              <a:t>térfogat%</a:t>
            </a:r>
            <a:r>
              <a:rPr lang="hu-HU" dirty="0" smtClean="0"/>
              <a:t>  </a:t>
            </a:r>
            <a:r>
              <a:rPr lang="hu-HU" dirty="0" err="1"/>
              <a:t>etanoltartalmú</a:t>
            </a:r>
            <a:r>
              <a:rPr lang="hu-HU" dirty="0"/>
              <a:t> oldat </a:t>
            </a:r>
            <a:r>
              <a:rPr lang="hu-HU" dirty="0" smtClean="0"/>
              <a:t>nyerhető.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2603194" y="6004855"/>
            <a:ext cx="5982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Így </a:t>
            </a:r>
            <a:r>
              <a:rPr lang="hu-HU" sz="2000" dirty="0" err="1"/>
              <a:t>max</a:t>
            </a:r>
            <a:r>
              <a:rPr lang="hu-HU" sz="2000" dirty="0"/>
              <a:t>. </a:t>
            </a:r>
            <a:r>
              <a:rPr lang="hu-HU" sz="2000" dirty="0" smtClean="0"/>
              <a:t>96 </a:t>
            </a:r>
            <a:r>
              <a:rPr lang="hu-HU" sz="2000" dirty="0" err="1" smtClean="0"/>
              <a:t>térfogat%</a:t>
            </a:r>
            <a:r>
              <a:rPr lang="hu-HU" sz="2000" dirty="0" smtClean="0"/>
              <a:t> etanol készíthető!</a:t>
            </a:r>
            <a:endParaRPr lang="hu-HU" sz="2000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02" y="333255"/>
            <a:ext cx="1322832" cy="1735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814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etanol felhasználása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875210" y="1867989"/>
            <a:ext cx="6722377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szeszes italok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vegyipari alapanyag és oldószer (kozmetikai ipar, illatszeripar, lakkipar, </a:t>
            </a:r>
            <a:r>
              <a:rPr lang="hu-HU" sz="2000" dirty="0" smtClean="0">
                <a:latin typeface="Kristen ITC" panose="03050502040202030202" pitchFamily="66" charset="0"/>
              </a:rPr>
              <a:t>bánat</a:t>
            </a:r>
            <a:r>
              <a:rPr lang="hu-HU" sz="2000" dirty="0" smtClean="0"/>
              <a:t>…)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gyógyászat: fertőtlenítés (a 70%-os etanol oldat már </a:t>
            </a:r>
            <a:r>
              <a:rPr lang="hu-HU" sz="2000" i="1" dirty="0" err="1" smtClean="0"/>
              <a:t>baciölő</a:t>
            </a:r>
            <a:r>
              <a:rPr lang="hu-HU" sz="2000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hajtóanyag (</a:t>
            </a:r>
            <a:r>
              <a:rPr lang="hu-HU" sz="2000" dirty="0" err="1" smtClean="0"/>
              <a:t>bioetanol</a:t>
            </a:r>
            <a:r>
              <a:rPr lang="hu-HU" sz="2000" dirty="0" smtClean="0"/>
              <a:t>) és adalék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hu-HU" sz="2000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7597956" y="5804929"/>
            <a:ext cx="1508760" cy="1005840"/>
            <a:chOff x="3589020" y="5610225"/>
            <a:chExt cx="1508760" cy="1005840"/>
          </a:xfrm>
        </p:grpSpPr>
        <p:sp>
          <p:nvSpPr>
            <p:cNvPr id="11" name="Hatszög 10"/>
            <p:cNvSpPr>
              <a:spLocks noChangeAspect="1"/>
            </p:cNvSpPr>
            <p:nvPr/>
          </p:nvSpPr>
          <p:spPr bwMode="auto">
            <a:xfrm>
              <a:off x="3589020" y="5610225"/>
              <a:ext cx="1508760" cy="1005840"/>
            </a:xfrm>
            <a:prstGeom prst="hexagon">
              <a:avLst>
                <a:gd name="adj" fmla="val 17708"/>
                <a:gd name="vf" fmla="val 115470"/>
              </a:avLst>
            </a:prstGeom>
            <a:solidFill>
              <a:schemeClr val="bg1"/>
            </a:solidFill>
            <a:ln w="381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Hatszög 3"/>
            <p:cNvSpPr/>
            <p:nvPr/>
          </p:nvSpPr>
          <p:spPr bwMode="auto">
            <a:xfrm>
              <a:off x="3657600" y="5657850"/>
              <a:ext cx="1371600" cy="914400"/>
            </a:xfrm>
            <a:prstGeom prst="hexagon">
              <a:avLst>
                <a:gd name="adj" fmla="val 17708"/>
                <a:gd name="vf" fmla="val 115470"/>
              </a:avLst>
            </a:prstGeom>
            <a:solidFill>
              <a:srgbClr val="00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3750576" y="5696633"/>
              <a:ext cx="11856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2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Biodízel</a:t>
              </a:r>
            </a:p>
            <a:p>
              <a:pPr algn="ctr"/>
              <a:r>
                <a:rPr lang="hu-HU" sz="2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Etanol</a:t>
              </a:r>
              <a:endParaRPr lang="hu-HU" sz="2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236" y="2266431"/>
            <a:ext cx="1080000" cy="156268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092" y="43149"/>
            <a:ext cx="1080000" cy="218489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142" y="3863405"/>
            <a:ext cx="1080000" cy="187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5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Egyéb fontos alkoholok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852584" y="1724688"/>
            <a:ext cx="5495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Metanol</a:t>
            </a:r>
            <a:r>
              <a:rPr lang="hu-HU" sz="2800" dirty="0" smtClean="0"/>
              <a:t> (metil-alkohol, CH</a:t>
            </a:r>
            <a:r>
              <a:rPr lang="hu-HU" sz="2800" baseline="-25000" dirty="0" smtClean="0"/>
              <a:t>3</a:t>
            </a:r>
            <a:r>
              <a:rPr lang="hu-HU" sz="2800" dirty="0" smtClean="0"/>
              <a:t>–OH)</a:t>
            </a:r>
            <a:endParaRPr lang="hu-HU" sz="28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2297223" y="2552420"/>
            <a:ext cx="3489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VESZÉLYES MÉREG!!!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1952059" y="3458315"/>
            <a:ext cx="5247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Fizikai és kémiai tulajdonságai nagyon hasonlóak az etanoléhoz!!!</a:t>
            </a:r>
            <a:endParaRPr lang="hu-HU" sz="2400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1944805" y="4525097"/>
            <a:ext cx="6389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Kitűnő oldószer, fontos vegyipari alapanyag és alternatív hajtóanyag.</a:t>
            </a:r>
            <a:endParaRPr lang="hu-HU" sz="2400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1952065" y="5650841"/>
            <a:ext cx="6382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Előállítása: szintézisgázból történik.</a:t>
            </a:r>
            <a:endParaRPr lang="hu-HU" sz="24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2175782" y="6276521"/>
            <a:ext cx="4899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CO + 2 H</a:t>
            </a:r>
            <a:r>
              <a:rPr lang="hu-HU" sz="2400" baseline="-25000" dirty="0" smtClean="0"/>
              <a:t>2</a:t>
            </a:r>
            <a:r>
              <a:rPr lang="hu-HU" sz="2400" dirty="0" smtClean="0"/>
              <a:t> 			CH</a:t>
            </a:r>
            <a:r>
              <a:rPr lang="hu-HU" sz="2400" baseline="-25000" dirty="0" smtClean="0"/>
              <a:t>3</a:t>
            </a:r>
            <a:r>
              <a:rPr lang="hu-HU" sz="2400" dirty="0" smtClean="0"/>
              <a:t>OH</a:t>
            </a:r>
            <a:endParaRPr lang="hu-HU" sz="2400" dirty="0"/>
          </a:p>
        </p:txBody>
      </p:sp>
      <p:cxnSp>
        <p:nvCxnSpPr>
          <p:cNvPr id="18" name="Egyenes összekötő nyíllal 17"/>
          <p:cNvCxnSpPr/>
          <p:nvPr/>
        </p:nvCxnSpPr>
        <p:spPr bwMode="auto">
          <a:xfrm>
            <a:off x="3831771" y="6547014"/>
            <a:ext cx="146594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Szövegdoboz 21"/>
          <p:cNvSpPr txBox="1"/>
          <p:nvPr/>
        </p:nvSpPr>
        <p:spPr>
          <a:xfrm>
            <a:off x="4354282" y="6110519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kat.</a:t>
            </a:r>
            <a:endParaRPr lang="hu-HU" sz="2400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45918"/>
              </p:ext>
            </p:extLst>
          </p:nvPr>
        </p:nvGraphicFramePr>
        <p:xfrm>
          <a:off x="1445858" y="2219713"/>
          <a:ext cx="779108" cy="1127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CS ChemDraw Drawing" r:id="rId3" imgW="1293397" imgH="1871100" progId="ChemDraw.Document.6.0">
                  <p:embed/>
                </p:oleObj>
              </mc:Choice>
              <mc:Fallback>
                <p:oleObj name="CS ChemDraw Drawing" r:id="rId3" imgW="1293397" imgH="18711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5858" y="2219713"/>
                        <a:ext cx="779108" cy="11270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515726"/>
              </p:ext>
            </p:extLst>
          </p:nvPr>
        </p:nvGraphicFramePr>
        <p:xfrm>
          <a:off x="5786255" y="2260135"/>
          <a:ext cx="779462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CS ChemDraw Drawing" r:id="rId5" imgW="1293397" imgH="1871100" progId="ChemDraw.Document.6.0">
                  <p:embed/>
                </p:oleObj>
              </mc:Choice>
              <mc:Fallback>
                <p:oleObj name="CS ChemDraw Drawing" r:id="rId5" imgW="1293397" imgH="1871100" progId="ChemDraw.Document.6.0">
                  <p:embed/>
                  <p:pic>
                    <p:nvPicPr>
                      <p:cNvPr id="0" name="Objektum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255" y="2260135"/>
                        <a:ext cx="779462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Kép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395" y="4377046"/>
            <a:ext cx="1231959" cy="2195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03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6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Egyéb fontos alkoholok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877604" y="1728485"/>
            <a:ext cx="6705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 smtClean="0"/>
              <a:t>Glikol</a:t>
            </a:r>
            <a:r>
              <a:rPr lang="hu-HU" sz="2800" dirty="0" smtClean="0"/>
              <a:t> (etán-1,2-diol, HO–CH</a:t>
            </a:r>
            <a:r>
              <a:rPr lang="hu-HU" sz="2800" baseline="-25000" dirty="0" smtClean="0"/>
              <a:t>2</a:t>
            </a:r>
            <a:r>
              <a:rPr lang="hu-HU" sz="2800" dirty="0" smtClean="0"/>
              <a:t>–</a:t>
            </a:r>
            <a:r>
              <a:rPr lang="hu-HU" sz="2800" dirty="0" err="1" smtClean="0"/>
              <a:t>CH</a:t>
            </a:r>
            <a:r>
              <a:rPr lang="hu-HU" sz="2800" baseline="-25000" dirty="0" err="1" smtClean="0"/>
              <a:t>2</a:t>
            </a:r>
            <a:r>
              <a:rPr lang="hu-HU" sz="2800" dirty="0" smtClean="0"/>
              <a:t>–OH)</a:t>
            </a:r>
            <a:endParaRPr lang="hu-HU" sz="28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2297223" y="2479850"/>
            <a:ext cx="1842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MÉRGEZŐ!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228159" y="3429000"/>
            <a:ext cx="6142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színtelen, sűrűn folyó, édes ízű folyadék</a:t>
            </a:r>
            <a:endParaRPr lang="hu-HU" sz="2400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1220905" y="4508025"/>
            <a:ext cx="62584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Felhasználása: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PET palack gyártás egyik alapanyaga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fagyálló folyadékok alkotója</a:t>
            </a:r>
            <a:endParaRPr lang="hu-HU" sz="2400" dirty="0"/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45918"/>
              </p:ext>
            </p:extLst>
          </p:nvPr>
        </p:nvGraphicFramePr>
        <p:xfrm>
          <a:off x="1446213" y="2219325"/>
          <a:ext cx="779462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CS ChemDraw Drawing" r:id="rId3" imgW="1293397" imgH="1871100" progId="ChemDraw.Document.6.0">
                  <p:embed/>
                </p:oleObj>
              </mc:Choice>
              <mc:Fallback>
                <p:oleObj name="CS ChemDraw Drawing" r:id="rId3" imgW="1293397" imgH="1871100" progId="ChemDraw.Document.6.0">
                  <p:embed/>
                  <p:pic>
                    <p:nvPicPr>
                      <p:cNvPr id="0" name="Objektum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2219325"/>
                        <a:ext cx="779462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419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Egyéb fontos alkoholok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872344" y="1724024"/>
            <a:ext cx="4604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Glicerin</a:t>
            </a:r>
            <a:r>
              <a:rPr lang="hu-HU" sz="2800" dirty="0" smtClean="0"/>
              <a:t> (propán-1,2,3-triol)</a:t>
            </a:r>
            <a:endParaRPr lang="hu-HU" sz="2800" dirty="0"/>
          </a:p>
        </p:txBody>
      </p:sp>
      <p:grpSp>
        <p:nvGrpSpPr>
          <p:cNvPr id="8" name="Csoportba foglalás 7"/>
          <p:cNvGrpSpPr/>
          <p:nvPr/>
        </p:nvGrpSpPr>
        <p:grpSpPr>
          <a:xfrm>
            <a:off x="6105514" y="1468014"/>
            <a:ext cx="1577956" cy="1558460"/>
            <a:chOff x="3840114" y="4093727"/>
            <a:chExt cx="1577956" cy="1558460"/>
          </a:xfrm>
        </p:grpSpPr>
        <p:sp>
          <p:nvSpPr>
            <p:cNvPr id="9" name="Szövegdoboz 8"/>
            <p:cNvSpPr txBox="1"/>
            <p:nvPr/>
          </p:nvSpPr>
          <p:spPr>
            <a:xfrm>
              <a:off x="3840324" y="4093727"/>
              <a:ext cx="15760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 smtClean="0"/>
                <a:t>CH</a:t>
              </a:r>
              <a:r>
                <a:rPr lang="hu-HU" sz="2800" baseline="-25000" dirty="0" smtClean="0"/>
                <a:t>2</a:t>
              </a:r>
              <a:r>
                <a:rPr lang="hu-HU" sz="2800" dirty="0" smtClean="0"/>
                <a:t>–OH</a:t>
              </a:r>
              <a:endParaRPr lang="hu-HU" sz="2800" dirty="0"/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3840114" y="4602101"/>
              <a:ext cx="15760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 smtClean="0"/>
                <a:t>CH</a:t>
              </a:r>
              <a:r>
                <a:rPr lang="hu-HU" sz="2800" baseline="-25000" dirty="0" smtClean="0"/>
                <a:t>2</a:t>
              </a:r>
              <a:r>
                <a:rPr lang="hu-HU" sz="2800" dirty="0" smtClean="0"/>
                <a:t>–OH</a:t>
              </a:r>
              <a:endParaRPr lang="hu-HU" sz="2800" dirty="0"/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3841998" y="5128967"/>
              <a:ext cx="15760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 smtClean="0"/>
                <a:t>CH</a:t>
              </a:r>
              <a:r>
                <a:rPr lang="hu-HU" sz="2800" baseline="-25000" dirty="0" smtClean="0"/>
                <a:t>2</a:t>
              </a:r>
              <a:r>
                <a:rPr lang="hu-HU" sz="2800" dirty="0" smtClean="0"/>
                <a:t>–OH</a:t>
              </a:r>
              <a:endParaRPr lang="hu-HU" sz="2800" dirty="0"/>
            </a:p>
          </p:txBody>
        </p:sp>
        <p:cxnSp>
          <p:nvCxnSpPr>
            <p:cNvPr id="7" name="Egyenes összekötő 6"/>
            <p:cNvCxnSpPr/>
            <p:nvPr/>
          </p:nvCxnSpPr>
          <p:spPr bwMode="auto">
            <a:xfrm>
              <a:off x="4058888" y="4525167"/>
              <a:ext cx="1674" cy="16320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Egyenes összekötő 13"/>
            <p:cNvCxnSpPr/>
            <p:nvPr/>
          </p:nvCxnSpPr>
          <p:spPr bwMode="auto">
            <a:xfrm>
              <a:off x="4061264" y="5047969"/>
              <a:ext cx="1674" cy="16320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" name="Szövegdoboz 14"/>
          <p:cNvSpPr txBox="1"/>
          <p:nvPr/>
        </p:nvSpPr>
        <p:spPr>
          <a:xfrm>
            <a:off x="1114316" y="2377896"/>
            <a:ext cx="75724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színtelen, sűrűn folyó,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édes ízű, nem mérgező folyadék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a növényi olajok és állati zsírok egyik alkotórésze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bőrápoló krémek fontos komponense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fagyálló folyadékok alkotója </a:t>
            </a:r>
          </a:p>
          <a:p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373419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7643192" cy="51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altLang="hu-HU" sz="2400" kern="0" dirty="0" smtClean="0"/>
              <a:t>Egy oxigénatomos funkciós csoportot tartalmazó vegyületek</a:t>
            </a:r>
          </a:p>
          <a:p>
            <a:pPr lvl="1"/>
            <a:r>
              <a:rPr lang="cs-CZ" altLang="hu-HU" sz="2200" kern="0" dirty="0" smtClean="0"/>
              <a:t>hidroxivegyületek</a:t>
            </a:r>
          </a:p>
          <a:p>
            <a:pPr lvl="2">
              <a:spcBef>
                <a:spcPts val="0"/>
              </a:spcBef>
            </a:pPr>
            <a:r>
              <a:rPr lang="cs-CZ" altLang="hu-HU" kern="0" dirty="0" smtClean="0"/>
              <a:t>alkoholok</a:t>
            </a:r>
          </a:p>
          <a:p>
            <a:pPr lvl="2">
              <a:spcBef>
                <a:spcPts val="0"/>
              </a:spcBef>
            </a:pPr>
            <a:r>
              <a:rPr lang="cs-CZ" altLang="hu-HU" kern="0" dirty="0" smtClean="0"/>
              <a:t>fenolok</a:t>
            </a:r>
          </a:p>
          <a:p>
            <a:pPr lvl="1"/>
            <a:r>
              <a:rPr lang="cs-CZ" altLang="hu-HU" sz="2200" kern="0" dirty="0" smtClean="0"/>
              <a:t>éterek</a:t>
            </a:r>
          </a:p>
          <a:p>
            <a:pPr lvl="1"/>
            <a:r>
              <a:rPr lang="cs-CZ" altLang="hu-HU" sz="2200" kern="0" dirty="0" smtClean="0"/>
              <a:t>oxovegyületek</a:t>
            </a:r>
          </a:p>
          <a:p>
            <a:pPr lvl="2">
              <a:spcBef>
                <a:spcPts val="0"/>
              </a:spcBef>
            </a:pPr>
            <a:r>
              <a:rPr lang="cs-CZ" altLang="hu-HU" kern="0" dirty="0" smtClean="0"/>
              <a:t>aldehidek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cs-CZ" altLang="hu-HU" kern="0" dirty="0" smtClean="0"/>
              <a:t>ketonok</a:t>
            </a:r>
          </a:p>
          <a:p>
            <a:pPr>
              <a:spcBef>
                <a:spcPts val="600"/>
              </a:spcBef>
            </a:pPr>
            <a:r>
              <a:rPr lang="cs-CZ" altLang="hu-HU" sz="2200" kern="0" dirty="0" smtClean="0"/>
              <a:t>Összetett (oxigéntartalmú) funkciós csoportot tartalmazó vegyületek</a:t>
            </a:r>
          </a:p>
          <a:p>
            <a:pPr lvl="1"/>
            <a:r>
              <a:rPr lang="cs-CZ" altLang="hu-HU" sz="2200" kern="0" dirty="0" smtClean="0"/>
              <a:t>karbonsavak</a:t>
            </a:r>
          </a:p>
          <a:p>
            <a:pPr lvl="1"/>
            <a:r>
              <a:rPr lang="cs-CZ" altLang="hu-HU" sz="2200" kern="0" dirty="0" smtClean="0"/>
              <a:t>észterek</a:t>
            </a:r>
            <a:endParaRPr lang="cs-CZ" altLang="hu-HU" sz="2200" kern="0" dirty="0"/>
          </a:p>
        </p:txBody>
      </p:sp>
      <p:sp>
        <p:nvSpPr>
          <p:cNvPr id="31" name="Lekerekített téglalap 30"/>
          <p:cNvSpPr/>
          <p:nvPr/>
        </p:nvSpPr>
        <p:spPr bwMode="auto">
          <a:xfrm>
            <a:off x="4131693" y="6202904"/>
            <a:ext cx="659220" cy="407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Lekerekített téglalap 29"/>
          <p:cNvSpPr/>
          <p:nvPr/>
        </p:nvSpPr>
        <p:spPr bwMode="auto">
          <a:xfrm>
            <a:off x="4079146" y="5744544"/>
            <a:ext cx="837257" cy="407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Lekerekített téglalap 28"/>
          <p:cNvSpPr/>
          <p:nvPr/>
        </p:nvSpPr>
        <p:spPr bwMode="auto">
          <a:xfrm>
            <a:off x="6795087" y="4321370"/>
            <a:ext cx="286478" cy="64153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Lekerekített téglalap 25"/>
          <p:cNvSpPr/>
          <p:nvPr/>
        </p:nvSpPr>
        <p:spPr bwMode="auto">
          <a:xfrm>
            <a:off x="6790880" y="3867847"/>
            <a:ext cx="631293" cy="407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Lekerekített téglalap 24"/>
          <p:cNvSpPr/>
          <p:nvPr/>
        </p:nvSpPr>
        <p:spPr bwMode="auto">
          <a:xfrm>
            <a:off x="4109333" y="2388638"/>
            <a:ext cx="496446" cy="407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Lekerekített téglalap 22"/>
          <p:cNvSpPr/>
          <p:nvPr/>
        </p:nvSpPr>
        <p:spPr bwMode="auto">
          <a:xfrm>
            <a:off x="4192458" y="3865147"/>
            <a:ext cx="291916" cy="407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Lekerekített téglalap 13"/>
          <p:cNvSpPr/>
          <p:nvPr/>
        </p:nvSpPr>
        <p:spPr bwMode="auto">
          <a:xfrm>
            <a:off x="4061834" y="3405790"/>
            <a:ext cx="291915" cy="407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hu-HU" dirty="0" smtClean="0"/>
              <a:t>Az oxigéntartalmú szerves vegyületek csoportosítása</a:t>
            </a:r>
            <a:endParaRPr lang="cs-CZ" alt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3779912" y="24208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R–</a:t>
            </a:r>
            <a:r>
              <a:rPr lang="hu-HU" dirty="0" smtClean="0">
                <a:solidFill>
                  <a:srgbClr val="FF0000"/>
                </a:solidFill>
              </a:rPr>
              <a:t>OH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736356" y="340676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R–</a:t>
            </a:r>
            <a:r>
              <a:rPr lang="hu-HU" dirty="0" smtClean="0">
                <a:solidFill>
                  <a:srgbClr val="FF0000"/>
                </a:solidFill>
              </a:rPr>
              <a:t>O</a:t>
            </a:r>
            <a:r>
              <a:rPr lang="hu-HU" dirty="0" smtClean="0"/>
              <a:t>–R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6468307" y="3880277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R–CH</a:t>
            </a:r>
            <a:r>
              <a:rPr lang="hu-HU" dirty="0" smtClean="0">
                <a:solidFill>
                  <a:srgbClr val="FF0000"/>
                </a:solidFill>
              </a:rPr>
              <a:t>O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744287" y="5769639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R–C</a:t>
            </a:r>
            <a:r>
              <a:rPr lang="hu-HU" dirty="0" smtClean="0">
                <a:solidFill>
                  <a:srgbClr val="FF0000"/>
                </a:solidFill>
              </a:rPr>
              <a:t>OO</a:t>
            </a:r>
            <a:r>
              <a:rPr lang="hu-HU" dirty="0" smtClean="0"/>
              <a:t>H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3730455" y="6204270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R</a:t>
            </a:r>
            <a:r>
              <a:rPr lang="hu-HU" baseline="-25000" dirty="0" smtClean="0"/>
              <a:t>1</a:t>
            </a:r>
            <a:r>
              <a:rPr lang="hu-HU" dirty="0" smtClean="0"/>
              <a:t>–C</a:t>
            </a:r>
            <a:r>
              <a:rPr lang="hu-HU" dirty="0" smtClean="0">
                <a:solidFill>
                  <a:srgbClr val="FF0000"/>
                </a:solidFill>
              </a:rPr>
              <a:t>OO</a:t>
            </a:r>
            <a:r>
              <a:rPr lang="hu-HU" dirty="0" smtClean="0"/>
              <a:t>–R</a:t>
            </a:r>
            <a:r>
              <a:rPr lang="hu-HU" baseline="-25000" dirty="0" smtClean="0"/>
              <a:t>2</a:t>
            </a:r>
            <a:endParaRPr lang="hu-HU" baseline="-25000" dirty="0"/>
          </a:p>
        </p:txBody>
      </p:sp>
      <p:grpSp>
        <p:nvGrpSpPr>
          <p:cNvPr id="28" name="Csoportba foglalás 27"/>
          <p:cNvGrpSpPr/>
          <p:nvPr/>
        </p:nvGrpSpPr>
        <p:grpSpPr>
          <a:xfrm>
            <a:off x="3863037" y="3865147"/>
            <a:ext cx="665567" cy="385203"/>
            <a:chOff x="3779912" y="3995772"/>
            <a:chExt cx="665567" cy="385203"/>
          </a:xfrm>
        </p:grpSpPr>
        <p:sp>
          <p:nvSpPr>
            <p:cNvPr id="17" name="Szövegdoboz 16"/>
            <p:cNvSpPr txBox="1"/>
            <p:nvPr/>
          </p:nvSpPr>
          <p:spPr>
            <a:xfrm>
              <a:off x="3779912" y="3995772"/>
              <a:ext cx="665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C=</a:t>
              </a:r>
              <a:r>
                <a:rPr lang="hu-HU" dirty="0" smtClean="0">
                  <a:solidFill>
                    <a:srgbClr val="FF0000"/>
                  </a:solidFill>
                </a:rPr>
                <a:t>O</a:t>
              </a:r>
              <a:endParaRPr lang="hu-HU" dirty="0"/>
            </a:p>
          </p:txBody>
        </p:sp>
        <p:cxnSp>
          <p:nvCxnSpPr>
            <p:cNvPr id="18" name="Egyenes összekötő 17"/>
            <p:cNvCxnSpPr/>
            <p:nvPr/>
          </p:nvCxnSpPr>
          <p:spPr bwMode="auto">
            <a:xfrm flipH="1" flipV="1">
              <a:off x="3779912" y="4012400"/>
              <a:ext cx="72008" cy="1033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Egyenes összekötő 19"/>
            <p:cNvCxnSpPr/>
            <p:nvPr/>
          </p:nvCxnSpPr>
          <p:spPr bwMode="auto">
            <a:xfrm flipH="1">
              <a:off x="3779912" y="4247992"/>
              <a:ext cx="72008" cy="13298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" name="Csoportba foglalás 20"/>
          <p:cNvGrpSpPr/>
          <p:nvPr/>
        </p:nvGrpSpPr>
        <p:grpSpPr>
          <a:xfrm>
            <a:off x="6460228" y="4272884"/>
            <a:ext cx="941283" cy="684635"/>
            <a:chOff x="3779912" y="4400549"/>
            <a:chExt cx="941283" cy="684635"/>
          </a:xfrm>
        </p:grpSpPr>
        <p:sp>
          <p:nvSpPr>
            <p:cNvPr id="7" name="Szövegdoboz 6"/>
            <p:cNvSpPr txBox="1"/>
            <p:nvPr/>
          </p:nvSpPr>
          <p:spPr>
            <a:xfrm>
              <a:off x="3779912" y="4715852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R–C–R</a:t>
              </a:r>
              <a:endParaRPr lang="hu-HU" dirty="0"/>
            </a:p>
          </p:txBody>
        </p:sp>
        <p:sp>
          <p:nvSpPr>
            <p:cNvPr id="27" name="Szövegdoboz 26"/>
            <p:cNvSpPr txBox="1"/>
            <p:nvPr/>
          </p:nvSpPr>
          <p:spPr>
            <a:xfrm rot="16200000">
              <a:off x="3993569" y="4465311"/>
              <a:ext cx="498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=</a:t>
              </a:r>
              <a:r>
                <a:rPr lang="hu-HU" dirty="0" smtClean="0">
                  <a:solidFill>
                    <a:srgbClr val="FF0000"/>
                  </a:solidFill>
                </a:rPr>
                <a:t>O</a:t>
              </a:r>
              <a:endParaRPr lang="hu-HU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Szövegdoboz 21"/>
          <p:cNvSpPr txBox="1"/>
          <p:nvPr/>
        </p:nvSpPr>
        <p:spPr>
          <a:xfrm>
            <a:off x="4857834" y="2427808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err="1" smtClean="0"/>
              <a:t>hidroxilcsoport</a:t>
            </a:r>
            <a:endParaRPr lang="hu-HU" i="1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4880104" y="338600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smtClean="0"/>
              <a:t>étercsoport</a:t>
            </a:r>
            <a:endParaRPr lang="hu-HU" i="1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4868228" y="3844347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err="1" smtClean="0"/>
              <a:t>oxocsoport</a:t>
            </a:r>
            <a:endParaRPr lang="hu-HU" i="1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7621714" y="3879813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err="1" smtClean="0"/>
              <a:t>formilcsoport</a:t>
            </a:r>
            <a:endParaRPr lang="hu-HU" i="1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7372926" y="4581697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err="1" smtClean="0"/>
              <a:t>karbonilcsoport</a:t>
            </a:r>
            <a:endParaRPr lang="hu-HU" i="1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5188161" y="5750214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err="1" smtClean="0"/>
              <a:t>karboxilcsoport</a:t>
            </a:r>
            <a:endParaRPr lang="hu-HU" i="1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5195211" y="619071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err="1" smtClean="0"/>
              <a:t>észtercsoport</a:t>
            </a:r>
            <a:endParaRPr lang="hu-HU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29" grpId="0" animBg="1"/>
      <p:bldP spid="26" grpId="0" animBg="1"/>
      <p:bldP spid="25" grpId="0" animBg="1"/>
      <p:bldP spid="23" grpId="0" animBg="1"/>
      <p:bldP spid="14" grpId="0" animBg="1"/>
      <p:bldP spid="2" grpId="0"/>
      <p:bldP spid="5" grpId="0"/>
      <p:bldP spid="6" grpId="0"/>
      <p:bldP spid="8" grpId="0"/>
      <p:bldP spid="13" grpId="0"/>
      <p:bldP spid="2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zis 16"/>
          <p:cNvSpPr/>
          <p:nvPr/>
        </p:nvSpPr>
        <p:spPr bwMode="auto">
          <a:xfrm>
            <a:off x="7070453" y="5604864"/>
            <a:ext cx="666750" cy="638629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Ellipszis 17"/>
          <p:cNvSpPr/>
          <p:nvPr/>
        </p:nvSpPr>
        <p:spPr bwMode="auto">
          <a:xfrm>
            <a:off x="6389189" y="4535712"/>
            <a:ext cx="666750" cy="638629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Ellipszis 15"/>
          <p:cNvSpPr/>
          <p:nvPr/>
        </p:nvSpPr>
        <p:spPr bwMode="auto">
          <a:xfrm>
            <a:off x="5684363" y="5583090"/>
            <a:ext cx="666750" cy="638629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Ellipszis 14"/>
          <p:cNvSpPr/>
          <p:nvPr/>
        </p:nvSpPr>
        <p:spPr bwMode="auto">
          <a:xfrm>
            <a:off x="4240191" y="5966502"/>
            <a:ext cx="666750" cy="638629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Ellipszis 13"/>
          <p:cNvSpPr/>
          <p:nvPr/>
        </p:nvSpPr>
        <p:spPr bwMode="auto">
          <a:xfrm>
            <a:off x="4236419" y="4535712"/>
            <a:ext cx="666750" cy="638629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Ellipszis 4"/>
          <p:cNvSpPr/>
          <p:nvPr/>
        </p:nvSpPr>
        <p:spPr bwMode="auto">
          <a:xfrm>
            <a:off x="2072367" y="4513941"/>
            <a:ext cx="666750" cy="638629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Lekerekített téglalap 3"/>
          <p:cNvSpPr/>
          <p:nvPr/>
        </p:nvSpPr>
        <p:spPr bwMode="auto">
          <a:xfrm>
            <a:off x="465901" y="2095642"/>
            <a:ext cx="8215950" cy="148760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199" y="277813"/>
            <a:ext cx="8413843" cy="1139825"/>
          </a:xfrm>
        </p:spPr>
        <p:txBody>
          <a:bodyPr/>
          <a:lstStyle/>
          <a:p>
            <a:r>
              <a:rPr lang="hu-HU" dirty="0" smtClean="0"/>
              <a:t>A fenolok fogalma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546616" y="2273058"/>
            <a:ext cx="8024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Az olyan </a:t>
            </a:r>
            <a:r>
              <a:rPr lang="hu-HU" sz="2400" b="1" dirty="0" err="1" smtClean="0"/>
              <a:t>hidroxivegyületeket</a:t>
            </a:r>
            <a:r>
              <a:rPr lang="hu-HU" sz="2400" dirty="0" smtClean="0"/>
              <a:t>, amelyekben a </a:t>
            </a:r>
            <a:r>
              <a:rPr lang="hu-HU" sz="2400" b="1" dirty="0" err="1" smtClean="0">
                <a:solidFill>
                  <a:srgbClr val="7030A0"/>
                </a:solidFill>
              </a:rPr>
              <a:t>hidroxilcsoport</a:t>
            </a:r>
            <a:r>
              <a:rPr lang="hu-HU" sz="2400" b="1" dirty="0" smtClean="0">
                <a:solidFill>
                  <a:srgbClr val="FF0000"/>
                </a:solidFill>
              </a:rPr>
              <a:t> </a:t>
            </a:r>
            <a:r>
              <a:rPr lang="hu-HU" sz="2400" b="1" dirty="0" smtClean="0">
                <a:solidFill>
                  <a:srgbClr val="0000CC"/>
                </a:solidFill>
              </a:rPr>
              <a:t>aromás gyűrű szénatomjához</a:t>
            </a:r>
            <a:r>
              <a:rPr lang="hu-HU" sz="2400" b="1" dirty="0" smtClean="0"/>
              <a:t> </a:t>
            </a:r>
            <a:r>
              <a:rPr lang="hu-HU" sz="2400" dirty="0" smtClean="0"/>
              <a:t>kapcsolódik </a:t>
            </a:r>
            <a:r>
              <a:rPr lang="hu-HU" sz="2400" b="1" dirty="0" smtClean="0"/>
              <a:t>fenoloknak</a:t>
            </a:r>
            <a:r>
              <a:rPr lang="hu-HU" sz="2400" dirty="0" smtClean="0"/>
              <a:t> nevezzük.</a:t>
            </a:r>
            <a:endParaRPr lang="hu-HU" sz="2400" dirty="0"/>
          </a:p>
        </p:txBody>
      </p:sp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825787"/>
              </p:ext>
            </p:extLst>
          </p:nvPr>
        </p:nvGraphicFramePr>
        <p:xfrm>
          <a:off x="2034832" y="4693327"/>
          <a:ext cx="715963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CS ChemDraw Drawing" r:id="rId3" imgW="715852" imgH="1273590" progId="ChemDraw.Document.6.0">
                  <p:embed/>
                </p:oleObj>
              </mc:Choice>
              <mc:Fallback>
                <p:oleObj name="CS ChemDraw Drawing" r:id="rId3" imgW="715852" imgH="12735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4832" y="4693327"/>
                        <a:ext cx="715963" cy="1273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094166"/>
              </p:ext>
            </p:extLst>
          </p:nvPr>
        </p:nvGraphicFramePr>
        <p:xfrm>
          <a:off x="4204678" y="4766990"/>
          <a:ext cx="715963" cy="171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2" name="CS ChemDraw Drawing" r:id="rId5" imgW="715852" imgH="1718550" progId="ChemDraw.Document.6.0">
                  <p:embed/>
                </p:oleObj>
              </mc:Choice>
              <mc:Fallback>
                <p:oleObj name="CS ChemDraw Drawing" r:id="rId5" imgW="715852" imgH="17185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04678" y="4766990"/>
                        <a:ext cx="715963" cy="171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um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073266"/>
              </p:ext>
            </p:extLst>
          </p:nvPr>
        </p:nvGraphicFramePr>
        <p:xfrm>
          <a:off x="5853824" y="4671780"/>
          <a:ext cx="1757363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" name="CS ChemDraw Drawing" r:id="rId7" imgW="1756675" imgH="1337580" progId="ChemDraw.Document.6.0">
                  <p:embed/>
                </p:oleObj>
              </mc:Choice>
              <mc:Fallback>
                <p:oleObj name="CS ChemDraw Drawing" r:id="rId7" imgW="1756675" imgH="13375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53824" y="4671780"/>
                        <a:ext cx="1757363" cy="1338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52292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6" grpId="0" animBg="1"/>
      <p:bldP spid="15" grpId="0" animBg="1"/>
      <p:bldP spid="1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u-HU" dirty="0" smtClean="0"/>
              <a:t>A fenol fizikai tulajdonságai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827320" y="1833341"/>
            <a:ext cx="54687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Színtelen, szilárd, jellegzetes szagú, kristályos anyag.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rgbClr val="FF0000"/>
                </a:solidFill>
              </a:rPr>
              <a:t>MÉRGEZŐ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820067" y="4601392"/>
            <a:ext cx="8148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V</a:t>
            </a:r>
            <a:r>
              <a:rPr lang="hu-HU" sz="2000" dirty="0" smtClean="0"/>
              <a:t>ízben kis mértékben oldódik (a </a:t>
            </a:r>
            <a:r>
              <a:rPr lang="hu-HU" sz="2000" i="1" dirty="0" err="1" smtClean="0"/>
              <a:t>hidroxil</a:t>
            </a:r>
            <a:r>
              <a:rPr lang="hu-HU" sz="2000" i="1" dirty="0" err="1"/>
              <a:t>-</a:t>
            </a:r>
            <a:r>
              <a:rPr lang="hu-HU" sz="2000" i="1" dirty="0" err="1" smtClean="0"/>
              <a:t>csoport</a:t>
            </a:r>
            <a:r>
              <a:rPr lang="hu-HU" sz="2000" dirty="0" err="1" smtClean="0"/>
              <a:t>nak</a:t>
            </a:r>
            <a:r>
              <a:rPr lang="hu-HU" sz="2000" dirty="0" smtClean="0"/>
              <a:t> köszönhetően).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A</a:t>
            </a:r>
            <a:r>
              <a:rPr lang="hu-HU" sz="2000" dirty="0" smtClean="0"/>
              <a:t>poláris oldószerekben jól oldódik (a benzolgyűrű apoláris jellege miatt).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b="1" dirty="0" smtClean="0"/>
              <a:t>Op., </a:t>
            </a:r>
            <a:r>
              <a:rPr lang="hu-HU" sz="2000" b="1" dirty="0" err="1" smtClean="0"/>
              <a:t>fp</a:t>
            </a:r>
            <a:r>
              <a:rPr lang="hu-HU" sz="2000" b="1" dirty="0" smtClean="0"/>
              <a:t>.: </a:t>
            </a:r>
            <a:r>
              <a:rPr lang="hu-HU" sz="2000" dirty="0" smtClean="0"/>
              <a:t>magas, a molekulák közt kialakuló hidrogénkötések miatt.</a:t>
            </a:r>
            <a:endParaRPr lang="hu-HU" sz="20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7" r="21926"/>
          <a:stretch/>
        </p:blipFill>
        <p:spPr>
          <a:xfrm>
            <a:off x="7292050" y="1527103"/>
            <a:ext cx="1676400" cy="2988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853757"/>
              </p:ext>
            </p:extLst>
          </p:nvPr>
        </p:nvGraphicFramePr>
        <p:xfrm>
          <a:off x="8347075" y="87313"/>
          <a:ext cx="715963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CS ChemDraw Drawing" r:id="rId4" imgW="715852" imgH="1273590" progId="ChemDraw.Document.6.0">
                  <p:embed/>
                </p:oleObj>
              </mc:Choice>
              <mc:Fallback>
                <p:oleObj name="CS ChemDraw Drawing" r:id="rId4" imgW="715852" imgH="12735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47075" y="87313"/>
                        <a:ext cx="715963" cy="1273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Csoportba foglalás 24"/>
          <p:cNvGrpSpPr/>
          <p:nvPr/>
        </p:nvGrpSpPr>
        <p:grpSpPr>
          <a:xfrm>
            <a:off x="4468432" y="2492375"/>
            <a:ext cx="2620963" cy="1470025"/>
            <a:chOff x="4335082" y="1958975"/>
            <a:chExt cx="2620963" cy="1470025"/>
          </a:xfrm>
        </p:grpSpPr>
        <p:cxnSp>
          <p:nvCxnSpPr>
            <p:cNvPr id="13" name="Egyenes összekötő 12"/>
            <p:cNvCxnSpPr/>
            <p:nvPr/>
          </p:nvCxnSpPr>
          <p:spPr bwMode="auto">
            <a:xfrm>
              <a:off x="5466841" y="2264540"/>
              <a:ext cx="77407" cy="11740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Egyenes összekötő 15"/>
            <p:cNvCxnSpPr/>
            <p:nvPr/>
          </p:nvCxnSpPr>
          <p:spPr bwMode="auto">
            <a:xfrm>
              <a:off x="6379179" y="2264541"/>
              <a:ext cx="77407" cy="11740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Egyenes összekötő 17"/>
            <p:cNvCxnSpPr/>
            <p:nvPr/>
          </p:nvCxnSpPr>
          <p:spPr bwMode="auto">
            <a:xfrm>
              <a:off x="4533296" y="2257424"/>
              <a:ext cx="77407" cy="11740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Egyenes összekötő 18"/>
            <p:cNvCxnSpPr/>
            <p:nvPr/>
          </p:nvCxnSpPr>
          <p:spPr bwMode="auto">
            <a:xfrm flipH="1">
              <a:off x="6404327" y="2118412"/>
              <a:ext cx="113696" cy="5870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Egyenes összekötő 21"/>
            <p:cNvCxnSpPr/>
            <p:nvPr/>
          </p:nvCxnSpPr>
          <p:spPr bwMode="auto">
            <a:xfrm flipH="1">
              <a:off x="5472713" y="2119091"/>
              <a:ext cx="113696" cy="5870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Egyenes összekötő 22"/>
            <p:cNvCxnSpPr/>
            <p:nvPr/>
          </p:nvCxnSpPr>
          <p:spPr bwMode="auto">
            <a:xfrm flipH="1">
              <a:off x="4553855" y="2147763"/>
              <a:ext cx="113696" cy="5870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24" name="Objektum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0153485"/>
                </p:ext>
              </p:extLst>
            </p:nvPr>
          </p:nvGraphicFramePr>
          <p:xfrm>
            <a:off x="4335082" y="1958975"/>
            <a:ext cx="2620963" cy="147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0" name="CS ChemDraw Drawing" r:id="rId6" imgW="2621100" imgH="1470420" progId="ChemDraw.Document.6.0">
                    <p:embed/>
                  </p:oleObj>
                </mc:Choice>
                <mc:Fallback>
                  <p:oleObj name="CS ChemDraw Drawing" r:id="rId6" imgW="2621100" imgH="1470420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335082" y="1958975"/>
                          <a:ext cx="2620963" cy="1470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7636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u-HU" dirty="0" smtClean="0"/>
              <a:t>A fenol kémiai tulajdonságai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827319" y="1582073"/>
            <a:ext cx="678315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Vizes oldata gyengén </a:t>
            </a:r>
            <a:r>
              <a:rPr lang="hu-HU" sz="2000" dirty="0" smtClean="0">
                <a:solidFill>
                  <a:schemeClr val="accent1"/>
                </a:solidFill>
              </a:rPr>
              <a:t>savas</a:t>
            </a:r>
            <a:r>
              <a:rPr lang="hu-HU" sz="2000" dirty="0" smtClean="0"/>
              <a:t> kémhatású: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err="1" smtClean="0"/>
              <a:t>NaOH-dal</a:t>
            </a:r>
            <a:r>
              <a:rPr lang="hu-HU" sz="2000" dirty="0" smtClean="0"/>
              <a:t> </a:t>
            </a:r>
            <a:r>
              <a:rPr lang="hu-HU" sz="2000" dirty="0" smtClean="0">
                <a:solidFill>
                  <a:schemeClr val="tx2"/>
                </a:solidFill>
              </a:rPr>
              <a:t>sót</a:t>
            </a:r>
            <a:r>
              <a:rPr lang="hu-HU" sz="2000" dirty="0" smtClean="0"/>
              <a:t> képez: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>
              <a:lnSpc>
                <a:spcPct val="150000"/>
              </a:lnSpc>
            </a:pPr>
            <a:endParaRPr lang="hu-HU" sz="2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/>
              <a:t>Kicsapja a fehérjéket (koaguláció), </a:t>
            </a:r>
            <a:r>
              <a:rPr lang="hu-HU" sz="2000" dirty="0" smtClean="0"/>
              <a:t>ezért híg </a:t>
            </a:r>
            <a:r>
              <a:rPr lang="hu-HU" sz="2000" dirty="0"/>
              <a:t>vizes oldatát fertőtlenítésre </a:t>
            </a:r>
            <a:r>
              <a:rPr lang="hu-HU" sz="2000" dirty="0" smtClean="0"/>
              <a:t>használták.</a:t>
            </a:r>
            <a:endParaRPr lang="hu-HU" sz="2000" dirty="0"/>
          </a:p>
        </p:txBody>
      </p:sp>
      <p:sp>
        <p:nvSpPr>
          <p:cNvPr id="7" name="AutoShape 2" descr="http://www.mozaweb.hu/course/kemia_10/jpg_big/k10_085_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Ellipszis 9"/>
          <p:cNvSpPr>
            <a:spLocks noChangeAspect="1"/>
          </p:cNvSpPr>
          <p:nvPr/>
        </p:nvSpPr>
        <p:spPr bwMode="auto">
          <a:xfrm>
            <a:off x="5574290" y="2557378"/>
            <a:ext cx="671337" cy="64302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AutoShape 5" descr="http://www.mozaweb.hu/course/kemia_10/jpg_big/k10_085_b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3860438" y="5223485"/>
            <a:ext cx="1913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err="1" smtClean="0"/>
              <a:t>nátrium-fenolát</a:t>
            </a:r>
            <a:endParaRPr lang="hu-HU" i="1" dirty="0"/>
          </a:p>
        </p:txBody>
      </p:sp>
      <p:sp>
        <p:nvSpPr>
          <p:cNvPr id="13" name="Lekerekített téglalap 12"/>
          <p:cNvSpPr/>
          <p:nvPr/>
        </p:nvSpPr>
        <p:spPr bwMode="auto">
          <a:xfrm>
            <a:off x="4362449" y="3810000"/>
            <a:ext cx="975905" cy="1443968"/>
          </a:xfrm>
          <a:prstGeom prst="roundRect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853757"/>
              </p:ext>
            </p:extLst>
          </p:nvPr>
        </p:nvGraphicFramePr>
        <p:xfrm>
          <a:off x="8347075" y="87313"/>
          <a:ext cx="715963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" name="CS ChemDraw Drawing" r:id="rId3" imgW="715852" imgH="1273590" progId="ChemDraw.Document.6.0">
                  <p:embed/>
                </p:oleObj>
              </mc:Choice>
              <mc:Fallback>
                <p:oleObj name="CS ChemDraw Drawing" r:id="rId3" imgW="715852" imgH="1273590" progId="ChemDraw.Document.6.0">
                  <p:embed/>
                  <p:pic>
                    <p:nvPicPr>
                      <p:cNvPr id="0" name="Objektum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7075" y="87313"/>
                        <a:ext cx="715963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um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92859"/>
              </p:ext>
            </p:extLst>
          </p:nvPr>
        </p:nvGraphicFramePr>
        <p:xfrm>
          <a:off x="1461755" y="2069479"/>
          <a:ext cx="4670425" cy="129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name="CS ChemDraw Drawing" r:id="rId5" imgW="4670869" imgH="1293300" progId="ChemDraw.Document.6.0">
                  <p:embed/>
                </p:oleObj>
              </mc:Choice>
              <mc:Fallback>
                <p:oleObj name="CS ChemDraw Drawing" r:id="rId5" imgW="4670869" imgH="12933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1755" y="2069479"/>
                        <a:ext cx="4670425" cy="1293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um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466598"/>
              </p:ext>
            </p:extLst>
          </p:nvPr>
        </p:nvGraphicFramePr>
        <p:xfrm>
          <a:off x="1435100" y="3922836"/>
          <a:ext cx="4578350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name="CS ChemDraw Drawing" r:id="rId7" imgW="4577943" imgH="1317870" progId="ChemDraw.Document.6.0">
                  <p:embed/>
                </p:oleObj>
              </mc:Choice>
              <mc:Fallback>
                <p:oleObj name="CS ChemDraw Drawing" r:id="rId7" imgW="4577943" imgH="13178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35100" y="3922836"/>
                        <a:ext cx="4578350" cy="131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631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u-HU" dirty="0" smtClean="0"/>
              <a:t>A fenol előfordulása és előállítása</a:t>
            </a:r>
            <a:endParaRPr lang="hu-HU" dirty="0"/>
          </a:p>
        </p:txBody>
      </p:sp>
      <p:sp>
        <p:nvSpPr>
          <p:cNvPr id="2" name="AutoShape 2" descr="http://www.mozaweb.hu/course/kemia_10/jpg_big/k10_086_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535473" y="1674674"/>
            <a:ext cx="214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Előfordulása:</a:t>
            </a:r>
            <a:endParaRPr lang="hu-HU" sz="24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45979" y="4114779"/>
            <a:ext cx="180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Előállítása:</a:t>
            </a:r>
            <a:endParaRPr lang="hu-HU" sz="2400" b="1" dirty="0"/>
          </a:p>
        </p:txBody>
      </p:sp>
      <p:sp>
        <p:nvSpPr>
          <p:cNvPr id="11" name="Téglalap 10"/>
          <p:cNvSpPr/>
          <p:nvPr/>
        </p:nvSpPr>
        <p:spPr>
          <a:xfrm>
            <a:off x="819761" y="4667937"/>
            <a:ext cx="7743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Régen </a:t>
            </a:r>
            <a:r>
              <a:rPr lang="hu-HU" sz="2400" dirty="0"/>
              <a:t>a kőszénkátrányból </a:t>
            </a:r>
            <a:r>
              <a:rPr lang="hu-HU" sz="2400" dirty="0" smtClean="0"/>
              <a:t>nyerték ki desztillációval</a:t>
            </a:r>
            <a:r>
              <a:rPr lang="hu-HU" sz="2400" dirty="0"/>
              <a:t>.</a:t>
            </a:r>
            <a:endParaRPr lang="hu-HU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Ma elsősorban benzolból </a:t>
            </a:r>
            <a:r>
              <a:rPr lang="hu-HU" sz="2400" dirty="0"/>
              <a:t>gyártják</a:t>
            </a:r>
            <a:r>
              <a:rPr lang="hu-HU" sz="2400" dirty="0" smtClean="0"/>
              <a:t>.</a:t>
            </a:r>
          </a:p>
        </p:txBody>
      </p:sp>
      <p:sp>
        <p:nvSpPr>
          <p:cNvPr id="12" name="Téglalap 11"/>
          <p:cNvSpPr/>
          <p:nvPr/>
        </p:nvSpPr>
        <p:spPr>
          <a:xfrm>
            <a:off x="1202569" y="2136339"/>
            <a:ext cx="73604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kőszénkátrányban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fenyőfa </a:t>
            </a:r>
            <a:r>
              <a:rPr lang="hu-HU" sz="2400" dirty="0"/>
              <a:t>törzse és </a:t>
            </a:r>
            <a:r>
              <a:rPr lang="hu-HU" sz="2400" dirty="0" smtClean="0"/>
              <a:t>tűlevele is tartalmazza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vegyületeiben igen elterjedt (lignin)</a:t>
            </a:r>
          </a:p>
        </p:txBody>
      </p:sp>
    </p:spTree>
    <p:extLst>
      <p:ext uri="{BB962C8B-B14F-4D97-AF65-F5344CB8AC3E}">
        <p14:creationId xmlns:p14="http://schemas.microsoft.com/office/powerpoint/2010/main" val="21847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fenol felhasználása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78069" y="1547046"/>
            <a:ext cx="39533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400" b="1" dirty="0" smtClean="0"/>
              <a:t>Régen: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fertőtlenítés („karbolsav”)</a:t>
            </a:r>
            <a:endParaRPr lang="hu-HU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méreg</a:t>
            </a:r>
            <a:endParaRPr lang="hu-HU" sz="2400" dirty="0"/>
          </a:p>
        </p:txBody>
      </p:sp>
      <p:sp>
        <p:nvSpPr>
          <p:cNvPr id="7" name="Téglalap 6"/>
          <p:cNvSpPr/>
          <p:nvPr/>
        </p:nvSpPr>
        <p:spPr>
          <a:xfrm>
            <a:off x="531424" y="3856865"/>
            <a:ext cx="70219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Fontos műanyagipari kiindulási anyag </a:t>
            </a:r>
            <a:r>
              <a:rPr lang="hu-HU" sz="2400" dirty="0" smtClean="0"/>
              <a:t>(pl. </a:t>
            </a:r>
            <a:r>
              <a:rPr lang="en-US" sz="2400" dirty="0" err="1" smtClean="0"/>
              <a:t>polikarbonát</a:t>
            </a:r>
            <a:r>
              <a:rPr lang="hu-HU" sz="2400" dirty="0" smtClean="0"/>
              <a:t>).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Számos </a:t>
            </a:r>
            <a:r>
              <a:rPr lang="hu-HU" sz="2400" dirty="0"/>
              <a:t>aromás vegyület (festék, </a:t>
            </a:r>
            <a:r>
              <a:rPr lang="hu-HU" sz="2400" dirty="0" smtClean="0"/>
              <a:t>gyógyszer (pl.: aszpirin, torokfertőtlenítők), </a:t>
            </a:r>
            <a:r>
              <a:rPr lang="hu-HU" sz="2400" dirty="0"/>
              <a:t>növényvédő szer, illatszer) </a:t>
            </a:r>
            <a:r>
              <a:rPr lang="hu-HU" sz="2400" dirty="0" smtClean="0"/>
              <a:t>nyersanyaga</a:t>
            </a:r>
            <a:r>
              <a:rPr lang="hu-HU" sz="2400" dirty="0"/>
              <a:t>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569525" y="3470157"/>
            <a:ext cx="715260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400" b="1" dirty="0" smtClean="0"/>
              <a:t>Ma: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09536" y="4040014"/>
            <a:ext cx="1260000" cy="104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zövegdoboz 8"/>
          <p:cNvSpPr txBox="1"/>
          <p:nvPr/>
        </p:nvSpPr>
        <p:spPr>
          <a:xfrm>
            <a:off x="6962775" y="205859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246557" y="1750014"/>
            <a:ext cx="38562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Ez a régies név is jelzi, hogy a fenol a </a:t>
            </a:r>
            <a:r>
              <a:rPr lang="en-US" sz="2000" dirty="0" err="1" smtClean="0"/>
              <a:t>vízzel</a:t>
            </a:r>
            <a:r>
              <a:rPr lang="en-US" sz="2000" dirty="0" smtClean="0"/>
              <a:t> </a:t>
            </a:r>
            <a:r>
              <a:rPr lang="en-US" sz="2000" dirty="0" err="1"/>
              <a:t>szemben</a:t>
            </a:r>
            <a:r>
              <a:rPr lang="en-US" sz="2000" dirty="0"/>
              <a:t> </a:t>
            </a:r>
            <a:r>
              <a:rPr lang="en-US" sz="2000" dirty="0" err="1"/>
              <a:t>savként</a:t>
            </a:r>
            <a:r>
              <a:rPr lang="en-US" sz="2000" dirty="0"/>
              <a:t> </a:t>
            </a:r>
            <a:r>
              <a:rPr lang="en-US" sz="2000" dirty="0" err="1" smtClean="0"/>
              <a:t>viselkedik</a:t>
            </a:r>
            <a:r>
              <a:rPr lang="hu-HU" sz="2000" dirty="0" smtClean="0"/>
              <a:t>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0" name="Jobbra nyíl 9"/>
          <p:cNvSpPr/>
          <p:nvPr/>
        </p:nvSpPr>
        <p:spPr bwMode="auto">
          <a:xfrm rot="9280277">
            <a:off x="4416709" y="2121340"/>
            <a:ext cx="710760" cy="32745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05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5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Nézzünk utána, hogy…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06644" y="1770117"/>
            <a:ext cx="810873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Melyek az etil alkohol legfontosabb élettani hatásai?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Milyen alkalmazási, ill. felhasználási területei vannak/voltak az etanolnak?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Miből </a:t>
            </a:r>
            <a:r>
              <a:rPr lang="hu-HU" sz="2000" dirty="0"/>
              <a:t>készül a </a:t>
            </a:r>
            <a:r>
              <a:rPr lang="hu-HU" sz="2000" dirty="0" smtClean="0"/>
              <a:t>kölnivíz?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Magyar borok, magyar borvidékek…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Hogyan kapcsolódik Nobel neve és a dinamit az alkoholokhoz?</a:t>
            </a:r>
          </a:p>
        </p:txBody>
      </p:sp>
    </p:spTree>
    <p:extLst>
      <p:ext uri="{BB962C8B-B14F-4D97-AF65-F5344CB8AC3E}">
        <p14:creationId xmlns:p14="http://schemas.microsoft.com/office/powerpoint/2010/main" val="399603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2016224"/>
          </a:xfrm>
        </p:spPr>
        <p:txBody>
          <a:bodyPr/>
          <a:lstStyle/>
          <a:p>
            <a:r>
              <a:rPr lang="hu-HU"/>
              <a:t>KÖSZÖNÖM </a:t>
            </a:r>
            <a:br>
              <a:rPr lang="hu-HU"/>
            </a:br>
            <a:r>
              <a:rPr lang="hu-HU"/>
              <a:t>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18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 bwMode="auto">
          <a:xfrm>
            <a:off x="465901" y="2095642"/>
            <a:ext cx="8215950" cy="148760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199" y="277813"/>
            <a:ext cx="8413843" cy="1139825"/>
          </a:xfrm>
        </p:spPr>
        <p:txBody>
          <a:bodyPr/>
          <a:lstStyle/>
          <a:p>
            <a:r>
              <a:rPr lang="hu-HU" dirty="0" smtClean="0"/>
              <a:t>Az alkoholok fogalma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546616" y="2273058"/>
            <a:ext cx="8024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Az </a:t>
            </a:r>
            <a:r>
              <a:rPr lang="hu-HU" sz="2400" b="1" dirty="0" smtClean="0"/>
              <a:t>alkoholok</a:t>
            </a:r>
            <a:r>
              <a:rPr lang="hu-HU" sz="2400" dirty="0" smtClean="0"/>
              <a:t> olyan szerves vegyületek, amelyek molekuláiban </a:t>
            </a:r>
            <a:r>
              <a:rPr lang="hu-HU" sz="2400" dirty="0"/>
              <a:t>telített </a:t>
            </a:r>
            <a:r>
              <a:rPr lang="hu-HU" sz="2400" dirty="0" smtClean="0"/>
              <a:t>szénatomhoz kapcsolódó </a:t>
            </a:r>
            <a:r>
              <a:rPr lang="hu-HU" sz="2400" dirty="0" err="1"/>
              <a:t>hidroxilcsoport</a:t>
            </a:r>
            <a:r>
              <a:rPr lang="hu-HU" sz="2400" dirty="0"/>
              <a:t> </a:t>
            </a:r>
            <a:r>
              <a:rPr lang="hu-HU" sz="2400" dirty="0" smtClean="0"/>
              <a:t>van.</a:t>
            </a:r>
            <a:endParaRPr lang="hu-HU" sz="24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3808176"/>
            <a:ext cx="5372100" cy="2573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zövegdoboz 7"/>
          <p:cNvSpPr txBox="1"/>
          <p:nvPr/>
        </p:nvSpPr>
        <p:spPr>
          <a:xfrm>
            <a:off x="6436541" y="3832437"/>
            <a:ext cx="255711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dirty="0" smtClean="0"/>
              <a:t>R–</a:t>
            </a:r>
            <a:r>
              <a:rPr lang="hu-HU" dirty="0" smtClean="0">
                <a:solidFill>
                  <a:srgbClr val="FF0000"/>
                </a:solidFill>
              </a:rPr>
              <a:t>OH </a:t>
            </a:r>
            <a:r>
              <a:rPr lang="hu-HU" dirty="0" smtClean="0"/>
              <a:t>	R: </a:t>
            </a:r>
            <a:r>
              <a:rPr lang="hu-HU" dirty="0" err="1" smtClean="0"/>
              <a:t>alkilcsoport</a:t>
            </a:r>
            <a:endParaRPr lang="hu-H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199" y="277813"/>
            <a:ext cx="8413843" cy="1139825"/>
          </a:xfrm>
        </p:spPr>
        <p:txBody>
          <a:bodyPr/>
          <a:lstStyle/>
          <a:p>
            <a:r>
              <a:rPr lang="hu-HU" dirty="0" smtClean="0"/>
              <a:t>Az alkoholok elnevezése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925003" y="1767989"/>
            <a:ext cx="78564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b="1" dirty="0" err="1" smtClean="0">
                <a:solidFill>
                  <a:srgbClr val="FF0000"/>
                </a:solidFill>
              </a:rPr>
              <a:t>-</a:t>
            </a:r>
            <a:r>
              <a:rPr lang="hu-HU" sz="2000" b="1" dirty="0" err="1" smtClean="0">
                <a:solidFill>
                  <a:srgbClr val="FF0000"/>
                </a:solidFill>
              </a:rPr>
              <a:t>ol</a:t>
            </a:r>
            <a:r>
              <a:rPr lang="hu-HU" sz="2000" b="1" dirty="0" smtClean="0">
                <a:solidFill>
                  <a:srgbClr val="FF0000"/>
                </a:solidFill>
              </a:rPr>
              <a:t> </a:t>
            </a:r>
            <a:r>
              <a:rPr lang="hu-HU" sz="2000" dirty="0" smtClean="0"/>
              <a:t>végződést illesztünk a megfelelő szénhidrogén nevéhez.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A főlánc számozását azon a láncvégen kezdjük, melyhez a </a:t>
            </a:r>
            <a:r>
              <a:rPr lang="hu-HU" sz="2000" dirty="0" err="1" smtClean="0"/>
              <a:t>hidroxilcsoport</a:t>
            </a:r>
            <a:r>
              <a:rPr lang="hu-HU" sz="2000" dirty="0" smtClean="0"/>
              <a:t> közelebb esik.</a:t>
            </a:r>
            <a:endParaRPr lang="hu-HU" sz="2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169216" y="3537162"/>
            <a:ext cx="42659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000" dirty="0" smtClean="0"/>
              <a:t>CH</a:t>
            </a:r>
            <a:r>
              <a:rPr lang="hu-HU" sz="2000" baseline="-25000" dirty="0" smtClean="0"/>
              <a:t>3</a:t>
            </a:r>
            <a:r>
              <a:rPr lang="hu-HU" sz="2000" dirty="0" smtClean="0"/>
              <a:t>–</a:t>
            </a:r>
            <a:r>
              <a:rPr lang="hu-HU" sz="2000" dirty="0" smtClean="0">
                <a:solidFill>
                  <a:srgbClr val="FF0000"/>
                </a:solidFill>
              </a:rPr>
              <a:t>OH </a:t>
            </a:r>
            <a:r>
              <a:rPr lang="hu-HU" sz="2000" dirty="0" smtClean="0"/>
              <a:t>		metan</a:t>
            </a:r>
            <a:r>
              <a:rPr lang="hu-HU" sz="2000" dirty="0" smtClean="0">
                <a:solidFill>
                  <a:srgbClr val="FF0000"/>
                </a:solidFill>
              </a:rPr>
              <a:t>ol</a:t>
            </a:r>
          </a:p>
          <a:p>
            <a:pPr>
              <a:lnSpc>
                <a:spcPct val="150000"/>
              </a:lnSpc>
            </a:pPr>
            <a:r>
              <a:rPr lang="hu-HU" sz="2000" dirty="0" smtClean="0"/>
              <a:t>CH</a:t>
            </a:r>
            <a:r>
              <a:rPr lang="hu-HU" sz="2000" baseline="-25000" dirty="0" smtClean="0"/>
              <a:t>3</a:t>
            </a:r>
            <a:r>
              <a:rPr lang="hu-HU" sz="2000" dirty="0" smtClean="0"/>
              <a:t>–CH</a:t>
            </a:r>
            <a:r>
              <a:rPr lang="hu-HU" sz="2000" baseline="-25000" dirty="0" smtClean="0"/>
              <a:t>2</a:t>
            </a:r>
            <a:r>
              <a:rPr lang="hu-HU" sz="2000" dirty="0" smtClean="0"/>
              <a:t>–</a:t>
            </a:r>
            <a:r>
              <a:rPr lang="hu-HU" sz="2000" dirty="0" smtClean="0">
                <a:solidFill>
                  <a:srgbClr val="FF0000"/>
                </a:solidFill>
              </a:rPr>
              <a:t>OH</a:t>
            </a:r>
            <a:r>
              <a:rPr lang="hu-HU" sz="2000" dirty="0" smtClean="0"/>
              <a:t> 		etan</a:t>
            </a:r>
            <a:r>
              <a:rPr lang="hu-HU" sz="2000" dirty="0" smtClean="0">
                <a:solidFill>
                  <a:srgbClr val="FF0000"/>
                </a:solidFill>
              </a:rPr>
              <a:t>ol</a:t>
            </a:r>
            <a:endParaRPr lang="hu-HU" sz="2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2000" dirty="0" smtClean="0"/>
              <a:t>CH</a:t>
            </a:r>
            <a:r>
              <a:rPr lang="hu-HU" sz="2000" baseline="-25000" dirty="0" smtClean="0"/>
              <a:t>3</a:t>
            </a:r>
            <a:r>
              <a:rPr lang="hu-HU" sz="2000" dirty="0" smtClean="0"/>
              <a:t>–CH</a:t>
            </a:r>
            <a:r>
              <a:rPr lang="hu-HU" sz="2000" baseline="-25000" dirty="0" smtClean="0"/>
              <a:t>2</a:t>
            </a:r>
            <a:r>
              <a:rPr lang="hu-HU" sz="2000" dirty="0" smtClean="0"/>
              <a:t>–</a:t>
            </a:r>
            <a:r>
              <a:rPr lang="hu-HU" sz="2000" dirty="0" err="1" smtClean="0"/>
              <a:t>CH</a:t>
            </a:r>
            <a:r>
              <a:rPr lang="hu-HU" sz="2000" baseline="-25000" dirty="0" err="1" smtClean="0"/>
              <a:t>2</a:t>
            </a:r>
            <a:r>
              <a:rPr lang="hu-HU" sz="2000" dirty="0" smtClean="0"/>
              <a:t>–</a:t>
            </a:r>
            <a:r>
              <a:rPr lang="hu-HU" sz="2000" dirty="0" smtClean="0">
                <a:solidFill>
                  <a:srgbClr val="FF0000"/>
                </a:solidFill>
              </a:rPr>
              <a:t>OH</a:t>
            </a:r>
            <a:r>
              <a:rPr lang="hu-HU" sz="2000" dirty="0" smtClean="0"/>
              <a:t>	propan-1-</a:t>
            </a:r>
            <a:r>
              <a:rPr lang="hu-HU" sz="2000" dirty="0" smtClean="0">
                <a:solidFill>
                  <a:srgbClr val="FF0000"/>
                </a:solidFill>
              </a:rPr>
              <a:t>ol</a:t>
            </a:r>
            <a:endParaRPr lang="hu-HU" sz="2000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69906" y="3187256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Pl.:</a:t>
            </a:r>
            <a:endParaRPr lang="hu-HU" sz="2000" dirty="0"/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5943956" y="3272333"/>
            <a:ext cx="2137124" cy="1193876"/>
            <a:chOff x="4677340" y="5170322"/>
            <a:chExt cx="2137124" cy="1193876"/>
          </a:xfrm>
        </p:grpSpPr>
        <p:sp>
          <p:nvSpPr>
            <p:cNvPr id="12" name="Szövegdoboz 11"/>
            <p:cNvSpPr txBox="1"/>
            <p:nvPr/>
          </p:nvSpPr>
          <p:spPr>
            <a:xfrm>
              <a:off x="4677340" y="5572703"/>
              <a:ext cx="2137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CH</a:t>
              </a:r>
              <a:r>
                <a:rPr lang="hu-HU" baseline="-25000" dirty="0" smtClean="0"/>
                <a:t>3</a:t>
              </a:r>
              <a:r>
                <a:rPr lang="hu-HU" dirty="0" smtClean="0"/>
                <a:t>–CH–</a:t>
              </a:r>
              <a:r>
                <a:rPr lang="hu-HU" dirty="0" err="1" smtClean="0"/>
                <a:t>CH</a:t>
              </a:r>
              <a:r>
                <a:rPr lang="hu-HU" dirty="0" smtClean="0"/>
                <a:t>–CH</a:t>
              </a:r>
              <a:r>
                <a:rPr lang="hu-HU" baseline="-25000" dirty="0" smtClean="0"/>
                <a:t>3</a:t>
              </a:r>
              <a:r>
                <a:rPr lang="hu-HU" dirty="0" smtClean="0"/>
                <a:t> </a:t>
              </a:r>
              <a:endParaRPr lang="hu-HU" dirty="0"/>
            </a:p>
          </p:txBody>
        </p:sp>
        <p:cxnSp>
          <p:nvCxnSpPr>
            <p:cNvPr id="13" name="Egyenes összekötő 12"/>
            <p:cNvCxnSpPr/>
            <p:nvPr/>
          </p:nvCxnSpPr>
          <p:spPr>
            <a:xfrm>
              <a:off x="5395137" y="5459826"/>
              <a:ext cx="0" cy="1676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>
            <a:xfrm>
              <a:off x="5842353" y="5874788"/>
              <a:ext cx="0" cy="1676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zövegdoboz 14"/>
            <p:cNvSpPr txBox="1"/>
            <p:nvPr/>
          </p:nvSpPr>
          <p:spPr>
            <a:xfrm>
              <a:off x="5674638" y="5994866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solidFill>
                    <a:srgbClr val="FF0000"/>
                  </a:solidFill>
                </a:rPr>
                <a:t>OH</a:t>
              </a:r>
              <a:endParaRPr lang="hu-HU" dirty="0">
                <a:solidFill>
                  <a:srgbClr val="FF0000"/>
                </a:solidFill>
              </a:endParaRP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5224587" y="5170322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solidFill>
                    <a:srgbClr val="0000CC"/>
                  </a:solidFill>
                </a:rPr>
                <a:t>CH</a:t>
              </a:r>
              <a:r>
                <a:rPr lang="hu-HU" baseline="-25000" dirty="0" smtClean="0">
                  <a:solidFill>
                    <a:srgbClr val="0000CC"/>
                  </a:solidFill>
                </a:rPr>
                <a:t>3</a:t>
              </a:r>
              <a:endParaRPr lang="hu-HU" dirty="0">
                <a:solidFill>
                  <a:srgbClr val="0000CC"/>
                </a:solidFill>
              </a:endParaRPr>
            </a:p>
          </p:txBody>
        </p:sp>
      </p:grpSp>
      <p:sp>
        <p:nvSpPr>
          <p:cNvPr id="17" name="Szövegdoboz 16"/>
          <p:cNvSpPr txBox="1"/>
          <p:nvPr/>
        </p:nvSpPr>
        <p:spPr>
          <a:xfrm>
            <a:off x="6540857" y="390694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solidFill>
                  <a:srgbClr val="663300"/>
                </a:solidFill>
              </a:rPr>
              <a:t>3</a:t>
            </a:r>
            <a:endParaRPr lang="hu-HU" sz="14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7037875" y="345135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solidFill>
                  <a:srgbClr val="663300"/>
                </a:solidFill>
              </a:rPr>
              <a:t>2</a:t>
            </a:r>
            <a:endParaRPr lang="hu-HU" sz="14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7481087" y="344284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solidFill>
                  <a:srgbClr val="663300"/>
                </a:solidFill>
              </a:rPr>
              <a:t>1</a:t>
            </a:r>
            <a:endParaRPr lang="hu-HU" sz="14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5985667" y="345624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solidFill>
                  <a:srgbClr val="663300"/>
                </a:solidFill>
              </a:rPr>
              <a:t>4</a:t>
            </a:r>
            <a:endParaRPr lang="hu-HU" sz="14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5943590" y="4526902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663300"/>
                </a:solidFill>
              </a:rPr>
              <a:t>3</a:t>
            </a:r>
            <a:r>
              <a:rPr lang="hu-HU" dirty="0" smtClean="0"/>
              <a:t>-</a:t>
            </a:r>
            <a:r>
              <a:rPr lang="hu-HU" dirty="0" smtClean="0">
                <a:solidFill>
                  <a:srgbClr val="990099"/>
                </a:solidFill>
              </a:rPr>
              <a:t>metil</a:t>
            </a:r>
            <a:r>
              <a:rPr lang="hu-HU" dirty="0" smtClean="0"/>
              <a:t>bután-2-</a:t>
            </a:r>
            <a:r>
              <a:rPr lang="hu-HU" dirty="0" smtClean="0">
                <a:solidFill>
                  <a:srgbClr val="FF0000"/>
                </a:solidFill>
              </a:rPr>
              <a:t>ol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491" y="5037916"/>
            <a:ext cx="3664942" cy="1755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88870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alkoholok csoportosítása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835568" y="1639600"/>
            <a:ext cx="2321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Értékűség szerint</a:t>
            </a:r>
            <a:endParaRPr lang="hu-HU" sz="20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5181581" y="1638870"/>
            <a:ext cx="2323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Rendűség szerint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600726" y="2152207"/>
            <a:ext cx="3075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Hány </a:t>
            </a:r>
            <a:r>
              <a:rPr lang="hu-HU" sz="2000" dirty="0" err="1" smtClean="0"/>
              <a:t>hidroxilcsoport</a:t>
            </a:r>
            <a:r>
              <a:rPr lang="hu-HU" sz="2000" dirty="0" smtClean="0"/>
              <a:t> van a molekulában?</a:t>
            </a:r>
            <a:endParaRPr lang="hu-HU" sz="2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4341739" y="2147757"/>
            <a:ext cx="4792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A </a:t>
            </a:r>
            <a:r>
              <a:rPr lang="hu-HU" sz="2000" dirty="0" err="1" smtClean="0"/>
              <a:t>hidroxilcsoport</a:t>
            </a:r>
            <a:r>
              <a:rPr lang="hu-HU" sz="2000" dirty="0" smtClean="0"/>
              <a:t> </a:t>
            </a:r>
            <a:r>
              <a:rPr lang="hu-HU" sz="2000" dirty="0" err="1" smtClean="0"/>
              <a:t>hanyad</a:t>
            </a:r>
            <a:r>
              <a:rPr lang="hu-HU" sz="2000" dirty="0" smtClean="0"/>
              <a:t> rendű szénatomhoz kapcsolódik?</a:t>
            </a:r>
            <a:endParaRPr lang="hu-HU" sz="2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864603" y="3433736"/>
            <a:ext cx="2614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 smtClean="0"/>
              <a:t>egy-, két-, három- </a:t>
            </a:r>
            <a:r>
              <a:rPr lang="hu-HU" sz="2000" dirty="0" smtClean="0"/>
              <a:t>és </a:t>
            </a:r>
          </a:p>
          <a:p>
            <a:pPr algn="ctr"/>
            <a:r>
              <a:rPr lang="hu-HU" sz="2000" dirty="0" smtClean="0"/>
              <a:t>többértékű alkoholok</a:t>
            </a:r>
            <a:endParaRPr lang="hu-HU" sz="2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5322815" y="3424270"/>
            <a:ext cx="2864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 smtClean="0"/>
              <a:t>első-, másod- </a:t>
            </a:r>
            <a:r>
              <a:rPr lang="hu-HU" sz="2000" dirty="0" smtClean="0"/>
              <a:t>és </a:t>
            </a:r>
          </a:p>
          <a:p>
            <a:pPr algn="ctr"/>
            <a:r>
              <a:rPr lang="hu-HU" sz="2000" dirty="0" smtClean="0"/>
              <a:t>harmadrendű alkoholok</a:t>
            </a:r>
            <a:endParaRPr lang="hu-HU" sz="2000" dirty="0"/>
          </a:p>
        </p:txBody>
      </p:sp>
      <p:sp>
        <p:nvSpPr>
          <p:cNvPr id="9" name="Lefelé nyíl 8"/>
          <p:cNvSpPr/>
          <p:nvPr/>
        </p:nvSpPr>
        <p:spPr bwMode="auto">
          <a:xfrm>
            <a:off x="1902653" y="2790485"/>
            <a:ext cx="484632" cy="68196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Lefelé nyíl 9"/>
          <p:cNvSpPr/>
          <p:nvPr/>
        </p:nvSpPr>
        <p:spPr bwMode="auto">
          <a:xfrm>
            <a:off x="6487246" y="2790485"/>
            <a:ext cx="484632" cy="68196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1" name="Objektum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631577"/>
              </p:ext>
            </p:extLst>
          </p:nvPr>
        </p:nvGraphicFramePr>
        <p:xfrm>
          <a:off x="1114315" y="4352595"/>
          <a:ext cx="1843376" cy="2239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" name="ISIS/Draw Sketch" r:id="rId3" imgW="1285560" imgH="1562040" progId="ISISServer">
                  <p:embed/>
                </p:oleObj>
              </mc:Choice>
              <mc:Fallback>
                <p:oleObj name="ISIS/Draw Sketch" r:id="rId3" imgW="1285560" imgH="156204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4315" y="4352595"/>
                        <a:ext cx="1843376" cy="2239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um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419900"/>
              </p:ext>
            </p:extLst>
          </p:nvPr>
        </p:nvGraphicFramePr>
        <p:xfrm>
          <a:off x="6010861" y="4065480"/>
          <a:ext cx="1564984" cy="2669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" name="ISIS/Draw Sketch" r:id="rId5" imgW="1133280" imgH="1933560" progId="ISISServer">
                  <p:embed/>
                </p:oleObj>
              </mc:Choice>
              <mc:Fallback>
                <p:oleObj name="ISIS/Draw Sketch" r:id="rId5" imgW="1133280" imgH="193356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0861" y="4065480"/>
                        <a:ext cx="1564984" cy="2669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77804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u-HU" dirty="0" smtClean="0"/>
              <a:t>Az etanol (etil-alkohol)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31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etanol (etil-al</a:t>
            </a:r>
            <a:r>
              <a:rPr lang="hu-HU" dirty="0" smtClean="0">
                <a:solidFill>
                  <a:srgbClr val="666699"/>
                </a:solidFill>
              </a:rPr>
              <a:t>ko</a:t>
            </a:r>
            <a:r>
              <a:rPr lang="hu-HU" dirty="0" smtClean="0"/>
              <a:t>hol)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52782" y="1863547"/>
            <a:ext cx="7740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Ősi tapasztalat:</a:t>
            </a:r>
            <a:r>
              <a:rPr lang="hu-HU" sz="2000" dirty="0" smtClean="0"/>
              <a:t> a földre hullott és megerjedt gyümölcsöknek </a:t>
            </a:r>
            <a:r>
              <a:rPr lang="hu-HU" sz="2000" i="1" dirty="0" smtClean="0"/>
              <a:t>„hatása”</a:t>
            </a:r>
            <a:r>
              <a:rPr lang="hu-HU" sz="2000" dirty="0" smtClean="0"/>
              <a:t> van…</a:t>
            </a:r>
          </a:p>
          <a:p>
            <a:r>
              <a:rPr lang="hu-HU" sz="2000" dirty="0" smtClean="0"/>
              <a:t>(</a:t>
            </a:r>
            <a:r>
              <a:rPr lang="hu-HU" sz="2000" dirty="0" smtClean="0">
                <a:latin typeface="Kristen ITC" panose="03050502040202030202" pitchFamily="66" charset="0"/>
              </a:rPr>
              <a:t>nem is akármilyen… </a:t>
            </a:r>
            <a:r>
              <a:rPr lang="hu-HU" sz="2000" dirty="0" smtClean="0"/>
              <a:t>)</a:t>
            </a:r>
            <a:endParaRPr lang="hu-HU" sz="2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042215" y="3213532"/>
            <a:ext cx="3305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666699"/>
                </a:solidFill>
              </a:rPr>
              <a:t>gyümölcsborok készítése</a:t>
            </a:r>
            <a:endParaRPr lang="hu-HU" sz="2000" b="1" dirty="0">
              <a:solidFill>
                <a:srgbClr val="666699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18898" y="4448512"/>
            <a:ext cx="770120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9000 éves kínai edényben is találtak alkohol nyomokat.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Az bibliai ószövetség első könyve is beszámol a bor részegítő hatásáról (Mózes I. könyve 9, 20-21.)</a:t>
            </a:r>
            <a:endParaRPr lang="hu-HU" sz="2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6962775" y="205859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  <p:sp>
        <p:nvSpPr>
          <p:cNvPr id="6" name="Jobbra nyíl 5"/>
          <p:cNvSpPr/>
          <p:nvPr/>
        </p:nvSpPr>
        <p:spPr bwMode="auto">
          <a:xfrm rot="2011173">
            <a:off x="3394515" y="2912590"/>
            <a:ext cx="710760" cy="32745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82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etanol (etil-alkohol)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2002238" y="2222935"/>
            <a:ext cx="6873744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hu-HU" sz="2000" b="1" i="1" dirty="0" err="1" smtClean="0"/>
              <a:t>al-Kohul</a:t>
            </a:r>
            <a:r>
              <a:rPr lang="hu-HU" sz="2000" dirty="0" smtClean="0"/>
              <a:t> (arab) – „</a:t>
            </a:r>
            <a:r>
              <a:rPr lang="hu-HU" sz="2000" i="1" dirty="0" smtClean="0"/>
              <a:t>finom por”</a:t>
            </a:r>
            <a:r>
              <a:rPr lang="hu-HU" sz="2000" dirty="0" smtClean="0"/>
              <a:t> (a gőzt a folyadékok finom porának tartották)</a:t>
            </a:r>
          </a:p>
          <a:p>
            <a:pPr>
              <a:spcAft>
                <a:spcPts val="800"/>
              </a:spcAft>
            </a:pPr>
            <a:r>
              <a:rPr lang="hu-HU" sz="2000" b="1" i="1" dirty="0" smtClean="0"/>
              <a:t>Spiritusz</a:t>
            </a:r>
            <a:r>
              <a:rPr lang="hu-HU" sz="2000" dirty="0" smtClean="0"/>
              <a:t> – a bor </a:t>
            </a:r>
            <a:r>
              <a:rPr lang="hu-HU" sz="2000" i="1" dirty="0" smtClean="0"/>
              <a:t>lényege</a:t>
            </a:r>
            <a:r>
              <a:rPr lang="hu-HU" sz="2000" dirty="0" smtClean="0"/>
              <a:t>, </a:t>
            </a:r>
            <a:r>
              <a:rPr lang="hu-HU" sz="2000" i="1" dirty="0" smtClean="0"/>
              <a:t>lelke</a:t>
            </a:r>
            <a:r>
              <a:rPr lang="hu-HU" sz="2000" dirty="0" smtClean="0"/>
              <a:t> (mely a borból kinyerhető desztillációval)</a:t>
            </a:r>
            <a:endParaRPr lang="hu-HU" sz="2000" b="1" i="1" dirty="0"/>
          </a:p>
          <a:p>
            <a:pPr>
              <a:spcAft>
                <a:spcPts val="800"/>
              </a:spcAft>
            </a:pPr>
            <a:endParaRPr lang="hu-HU" sz="2000" b="1" i="1" dirty="0" smtClean="0"/>
          </a:p>
          <a:p>
            <a:pPr>
              <a:spcAft>
                <a:spcPts val="800"/>
              </a:spcAft>
            </a:pPr>
            <a:r>
              <a:rPr lang="hu-HU" sz="2000" b="1" i="1" dirty="0" smtClean="0"/>
              <a:t>Égő víz </a:t>
            </a:r>
            <a:r>
              <a:rPr lang="hu-HU" sz="2000" dirty="0" smtClean="0"/>
              <a:t>– a </a:t>
            </a:r>
            <a:r>
              <a:rPr lang="hu-HU" sz="2000" dirty="0"/>
              <a:t>tömény </a:t>
            </a:r>
            <a:r>
              <a:rPr lang="hu-HU" sz="2000" dirty="0" smtClean="0"/>
              <a:t>alkohol meggyújtható, lánggal égő folyadék</a:t>
            </a:r>
          </a:p>
          <a:p>
            <a:pPr>
              <a:spcAft>
                <a:spcPts val="800"/>
              </a:spcAft>
            </a:pPr>
            <a:endParaRPr lang="hu-HU" sz="2000" b="1" i="1" dirty="0" smtClean="0"/>
          </a:p>
          <a:p>
            <a:pPr>
              <a:spcAft>
                <a:spcPts val="800"/>
              </a:spcAft>
            </a:pPr>
            <a:r>
              <a:rPr lang="hu-HU" sz="2000" b="1" i="1" dirty="0" smtClean="0"/>
              <a:t>Az élet vize</a:t>
            </a:r>
            <a:r>
              <a:rPr lang="hu-HU" sz="2000" dirty="0" smtClean="0"/>
              <a:t> – </a:t>
            </a:r>
            <a:r>
              <a:rPr lang="hu-HU" sz="2000" i="1" dirty="0" smtClean="0"/>
              <a:t>Romlás</a:t>
            </a:r>
            <a:r>
              <a:rPr lang="hu-HU" sz="2000" dirty="0" smtClean="0"/>
              <a:t> elleni orvosság, a pestis ellen is hatásos szer(</a:t>
            </a:r>
            <a:r>
              <a:rPr lang="hu-HU" sz="2000" dirty="0" err="1" smtClean="0"/>
              <a:t>nek</a:t>
            </a:r>
            <a:r>
              <a:rPr lang="hu-HU" sz="2000" dirty="0" smtClean="0"/>
              <a:t> gondolták…) 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851341" y="1529247"/>
            <a:ext cx="5963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Kristen ITC" panose="03050502040202030202" pitchFamily="66" charset="0"/>
              </a:rPr>
              <a:t>… Az etanolt már sokféle néven emlegették…</a:t>
            </a:r>
            <a:endParaRPr lang="hu-HU" sz="2000" dirty="0">
              <a:latin typeface="Kristen ITC" panose="03050502040202030202" pitchFamily="66" charset="0"/>
            </a:endParaRPr>
          </a:p>
        </p:txBody>
      </p:sp>
      <p:pic>
        <p:nvPicPr>
          <p:cNvPr id="5128" name="Picture 8" descr="http://psd.fanextra.com/wp-content/uploads/2008/09/wine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1" t="4216" r="27758" b="6890"/>
          <a:stretch/>
        </p:blipFill>
        <p:spPr bwMode="auto">
          <a:xfrm rot="3788121">
            <a:off x="1504955" y="2134567"/>
            <a:ext cx="236483" cy="83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psd.fanextra.com/wp-content/uploads/2008/09/wine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1" t="4216" r="27758" b="6890"/>
          <a:stretch/>
        </p:blipFill>
        <p:spPr bwMode="auto">
          <a:xfrm rot="3788121">
            <a:off x="1499695" y="2896254"/>
            <a:ext cx="236483" cy="83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psd.fanextra.com/wp-content/uploads/2008/09/wine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1" t="4216" r="27758" b="6890"/>
          <a:stretch/>
        </p:blipFill>
        <p:spPr bwMode="auto">
          <a:xfrm rot="3788121">
            <a:off x="1462903" y="4040959"/>
            <a:ext cx="236483" cy="83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psd.fanextra.com/wp-content/uploads/2008/09/wine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1" t="4216" r="27758" b="6890"/>
          <a:stretch/>
        </p:blipFill>
        <p:spPr bwMode="auto">
          <a:xfrm rot="3788121">
            <a:off x="1478669" y="5150152"/>
            <a:ext cx="236483" cy="83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zövegdoboz 14"/>
          <p:cNvSpPr txBox="1"/>
          <p:nvPr/>
        </p:nvSpPr>
        <p:spPr>
          <a:xfrm>
            <a:off x="6962775" y="205859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hu-HU" kern="0" smtClean="0"/>
              <a:t>Az etanol (etil-alkohol)</a:t>
            </a:r>
            <a:endParaRPr lang="hu-HU" kern="0" dirty="0"/>
          </a:p>
        </p:txBody>
      </p:sp>
      <p:sp>
        <p:nvSpPr>
          <p:cNvPr id="6" name="Szövegdoboz 5"/>
          <p:cNvSpPr txBox="1"/>
          <p:nvPr/>
        </p:nvSpPr>
        <p:spPr>
          <a:xfrm>
            <a:off x="2074583" y="1457298"/>
            <a:ext cx="5012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chemeClr val="tx2"/>
                </a:solidFill>
              </a:rPr>
              <a:t>Az </a:t>
            </a:r>
            <a:r>
              <a:rPr lang="hu-HU" sz="3200" dirty="0" smtClean="0">
                <a:solidFill>
                  <a:schemeClr val="tx2"/>
                </a:solidFill>
              </a:rPr>
              <a:t>éghetetlen zsebkendő</a:t>
            </a:r>
            <a:r>
              <a:rPr lang="hu-HU" sz="3200" baseline="30000" dirty="0" smtClean="0">
                <a:solidFill>
                  <a:schemeClr val="tx2"/>
                </a:solidFill>
              </a:rPr>
              <a:t>1</a:t>
            </a:r>
            <a:endParaRPr lang="hu-HU" sz="3200" baseline="30000" dirty="0">
              <a:solidFill>
                <a:schemeClr val="tx2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51331" y="2842064"/>
            <a:ext cx="7835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Kísérlet:</a:t>
            </a:r>
            <a:r>
              <a:rPr lang="hu-HU" sz="2000" dirty="0" smtClean="0"/>
              <a:t> Fele-fele arányú etanol-víz keverékébe mártjuk a zsebkendőt, majd meggyújtjuk.</a:t>
            </a:r>
            <a:endParaRPr lang="hu-HU" sz="20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861837" y="2062635"/>
            <a:ext cx="6193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Szükséges anyagok és eszközök:</a:t>
            </a:r>
            <a:r>
              <a:rPr lang="hu-HU" sz="2000" dirty="0" smtClean="0"/>
              <a:t> tömény etanol, víz, főzőpohár, </a:t>
            </a:r>
            <a:r>
              <a:rPr lang="hu-HU" sz="2000" dirty="0" smtClean="0"/>
              <a:t>gyufa.</a:t>
            </a:r>
            <a:endParaRPr lang="hu-HU" sz="20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861837" y="4453139"/>
            <a:ext cx="7835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Magyarázat:</a:t>
            </a:r>
            <a:r>
              <a:rPr lang="hu-HU" sz="2000" dirty="0" smtClean="0"/>
              <a:t> Az etanol égése exoterm (</a:t>
            </a:r>
            <a:r>
              <a:rPr lang="hu-HU" sz="2000" dirty="0" err="1" smtClean="0"/>
              <a:t>hőtermelő</a:t>
            </a:r>
            <a:r>
              <a:rPr lang="hu-HU" sz="2000" dirty="0" smtClean="0"/>
              <a:t>) folyamat, de a jelen lévő víz az égés során felszabaduló hő egy részét elnyeli (a felmelegedés és párolgás révén).</a:t>
            </a:r>
            <a:endParaRPr lang="hu-HU" sz="20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1222763" y="5578036"/>
            <a:ext cx="6692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CH</a:t>
            </a:r>
            <a:r>
              <a:rPr lang="hu-HU" baseline="-25000" dirty="0" smtClean="0"/>
              <a:t>3</a:t>
            </a:r>
            <a:r>
              <a:rPr lang="hu-HU" dirty="0" smtClean="0"/>
              <a:t>-CH</a:t>
            </a:r>
            <a:r>
              <a:rPr lang="hu-HU" baseline="-25000" dirty="0" smtClean="0"/>
              <a:t>2</a:t>
            </a:r>
            <a:r>
              <a:rPr lang="hu-HU" dirty="0" smtClean="0"/>
              <a:t>-OH + 3 O</a:t>
            </a:r>
            <a:r>
              <a:rPr lang="hu-HU" baseline="-25000" dirty="0" smtClean="0"/>
              <a:t>2</a:t>
            </a:r>
            <a:r>
              <a:rPr lang="hu-HU" dirty="0" smtClean="0"/>
              <a:t> → 2 CO</a:t>
            </a:r>
            <a:r>
              <a:rPr lang="hu-HU" baseline="-25000" dirty="0" smtClean="0"/>
              <a:t>2</a:t>
            </a:r>
            <a:r>
              <a:rPr lang="hu-HU" dirty="0" smtClean="0"/>
              <a:t> + 3 H</a:t>
            </a:r>
            <a:r>
              <a:rPr lang="hu-HU" baseline="-25000" dirty="0" smtClean="0"/>
              <a:t>2</a:t>
            </a:r>
            <a:r>
              <a:rPr lang="hu-HU" dirty="0" smtClean="0"/>
              <a:t>O 	</a:t>
            </a:r>
            <a:r>
              <a:rPr lang="el-GR" dirty="0" smtClean="0"/>
              <a:t>Δ</a:t>
            </a:r>
            <a:r>
              <a:rPr lang="hu-HU" baseline="-25000" dirty="0" err="1" smtClean="0"/>
              <a:t>r</a:t>
            </a:r>
            <a:r>
              <a:rPr lang="hu-HU" i="1" dirty="0" err="1" smtClean="0"/>
              <a:t>H</a:t>
            </a:r>
            <a:r>
              <a:rPr lang="hu-HU" dirty="0" smtClean="0"/>
              <a:t>= -1367 kJ/mol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846071" y="3679297"/>
            <a:ext cx="7835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Tapasztalat:</a:t>
            </a:r>
            <a:r>
              <a:rPr lang="hu-HU" sz="2000" dirty="0" smtClean="0"/>
              <a:t> A zsebkendő kék lánggal ég, de nem ég el.</a:t>
            </a:r>
            <a:endParaRPr lang="hu-HU" sz="2000" dirty="0"/>
          </a:p>
        </p:txBody>
      </p:sp>
      <p:sp>
        <p:nvSpPr>
          <p:cNvPr id="2" name="Lekerekített téglalap 1"/>
          <p:cNvSpPr/>
          <p:nvPr/>
        </p:nvSpPr>
        <p:spPr bwMode="auto">
          <a:xfrm>
            <a:off x="6396625" y="5578036"/>
            <a:ext cx="658833" cy="369332"/>
          </a:xfrm>
          <a:prstGeom prst="roundRect">
            <a:avLst/>
          </a:prstGeom>
          <a:noFill/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Lekerekített téglalap 15"/>
          <p:cNvSpPr/>
          <p:nvPr/>
        </p:nvSpPr>
        <p:spPr bwMode="auto">
          <a:xfrm>
            <a:off x="5639696" y="4811628"/>
            <a:ext cx="312720" cy="280737"/>
          </a:xfrm>
          <a:prstGeom prst="roundRect">
            <a:avLst/>
          </a:prstGeom>
          <a:noFill/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Egyenes összekötő nyíllal 20"/>
          <p:cNvCxnSpPr/>
          <p:nvPr/>
        </p:nvCxnSpPr>
        <p:spPr bwMode="auto">
          <a:xfrm>
            <a:off x="5952416" y="5105901"/>
            <a:ext cx="444209" cy="4721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368168"/>
              </p:ext>
            </p:extLst>
          </p:nvPr>
        </p:nvGraphicFramePr>
        <p:xfrm>
          <a:off x="8286749" y="90460"/>
          <a:ext cx="730031" cy="1262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CS ChemDraw Drawing" r:id="rId4" imgW="1270705" imgH="2195640" progId="ChemDraw.Document.6.0">
                  <p:embed/>
                </p:oleObj>
              </mc:Choice>
              <mc:Fallback>
                <p:oleObj name="CS ChemDraw Drawing" r:id="rId4" imgW="1270705" imgH="21956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86749" y="90460"/>
                        <a:ext cx="730031" cy="1262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églalap 11"/>
          <p:cNvSpPr/>
          <p:nvPr/>
        </p:nvSpPr>
        <p:spPr>
          <a:xfrm>
            <a:off x="2609850" y="6591895"/>
            <a:ext cx="65055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30000"/>
              </a:spcBef>
            </a:pPr>
            <a:r>
              <a:rPr lang="hu-HU" sz="1000" dirty="0">
                <a:solidFill>
                  <a:srgbClr val="000000"/>
                </a:solidFill>
              </a:rPr>
              <a:t>[1] Rózsahegyi M. és </a:t>
            </a:r>
            <a:r>
              <a:rPr lang="hu-HU" sz="1000" dirty="0" err="1">
                <a:solidFill>
                  <a:srgbClr val="000000"/>
                </a:solidFill>
              </a:rPr>
              <a:t>Wajand</a:t>
            </a:r>
            <a:r>
              <a:rPr lang="hu-HU" sz="1000" dirty="0">
                <a:solidFill>
                  <a:srgbClr val="000000"/>
                </a:solidFill>
              </a:rPr>
              <a:t> J.: Látványos kémiai kísérletek (Mozaik Oktatási </a:t>
            </a:r>
            <a:r>
              <a:rPr lang="hu-HU" sz="1000" dirty="0" err="1">
                <a:solidFill>
                  <a:srgbClr val="000000"/>
                </a:solidFill>
              </a:rPr>
              <a:t>Stúdio</a:t>
            </a:r>
            <a:r>
              <a:rPr lang="hu-HU" sz="1000" dirty="0">
                <a:solidFill>
                  <a:srgbClr val="000000"/>
                </a:solidFill>
              </a:rPr>
              <a:t> – Szeged 1999) 231. </a:t>
            </a:r>
            <a:r>
              <a:rPr lang="hu-HU" sz="1000" dirty="0" smtClean="0">
                <a:solidFill>
                  <a:srgbClr val="000000"/>
                </a:solidFill>
              </a:rPr>
              <a:t>old.</a:t>
            </a:r>
            <a:endParaRPr lang="hu-H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5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9" grpId="0"/>
      <p:bldP spid="13" grpId="0"/>
      <p:bldP spid="2" grpId="0" animBg="1"/>
      <p:bldP spid="16" grpId="0" animBg="1"/>
    </p:bldLst>
  </p:timing>
</p:sld>
</file>

<file path=ppt/theme/theme1.xml><?xml version="1.0" encoding="utf-8"?>
<a:theme xmlns:a="http://schemas.openxmlformats.org/drawingml/2006/main" name="Presentation">
  <a:themeElements>
    <a:clrScheme name="presentation_level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presentation_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2791</TotalTime>
  <Words>1215</Words>
  <Application>Microsoft Office PowerPoint</Application>
  <PresentationFormat>Diavetítés a képernyőre (4:3 oldalarány)</PresentationFormat>
  <Paragraphs>217</Paragraphs>
  <Slides>26</Slides>
  <Notes>4</Notes>
  <HiddenSlides>0</HiddenSlides>
  <MMClips>0</MMClips>
  <ScaleCrop>false</ScaleCrop>
  <HeadingPairs>
    <vt:vector size="6" baseType="variant">
      <vt:variant>
        <vt:lpstr>Téma</vt:lpstr>
      </vt:variant>
      <vt:variant>
        <vt:i4>2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26</vt:i4>
      </vt:variant>
    </vt:vector>
  </HeadingPairs>
  <TitlesOfParts>
    <vt:vector size="30" baseType="lpstr">
      <vt:lpstr>Presentation</vt:lpstr>
      <vt:lpstr>Office-téma</vt:lpstr>
      <vt:lpstr>ISIS/Draw Sketch</vt:lpstr>
      <vt:lpstr>CS ChemDraw Drawing</vt:lpstr>
      <vt:lpstr>Oxigéntartalmú szerves vegyületek  hidroxivegyületek</vt:lpstr>
      <vt:lpstr>Az oxigéntartalmú szerves vegyületek csoportosítása</vt:lpstr>
      <vt:lpstr>Az alkoholok fogalma</vt:lpstr>
      <vt:lpstr>Az alkoholok elnevezése</vt:lpstr>
      <vt:lpstr>Az alkoholok csoportosítása</vt:lpstr>
      <vt:lpstr>Az etanol (etil-alkohol)</vt:lpstr>
      <vt:lpstr>Az etanol (etil-alkohol)</vt:lpstr>
      <vt:lpstr>Az etanol (etil-alkohol)</vt:lpstr>
      <vt:lpstr>PowerPoint bemutató</vt:lpstr>
      <vt:lpstr>Az etanol (etil-alkohol)</vt:lpstr>
      <vt:lpstr>Az etanol fizikai tulajdonságai</vt:lpstr>
      <vt:lpstr>Az etanol fizikai tulajdonságai</vt:lpstr>
      <vt:lpstr>Az etanol kémiai tulajdonságai</vt:lpstr>
      <vt:lpstr>Az etanol előfordulása</vt:lpstr>
      <vt:lpstr>Az etanol előállítása</vt:lpstr>
      <vt:lpstr>Az etanol felhasználása</vt:lpstr>
      <vt:lpstr>Egyéb fontos alkoholok</vt:lpstr>
      <vt:lpstr>Egyéb fontos alkoholok</vt:lpstr>
      <vt:lpstr>Egyéb fontos alkoholok</vt:lpstr>
      <vt:lpstr>A fenolok fogalma</vt:lpstr>
      <vt:lpstr>A fenol fizikai tulajdonságai</vt:lpstr>
      <vt:lpstr>A fenol kémiai tulajdonságai</vt:lpstr>
      <vt:lpstr>A fenol előfordulása és előállítása</vt:lpstr>
      <vt:lpstr>A fenol felhasználása</vt:lpstr>
      <vt:lpstr>Nézzünk utána, hogy…</vt:lpstr>
      <vt:lpstr>KÖSZÖNÖM 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Oxigéntartalmú szerves vegyületek</dc:title>
  <dc:creator>F</dc:creator>
  <cp:lastModifiedBy>F</cp:lastModifiedBy>
  <cp:revision>178</cp:revision>
  <dcterms:created xsi:type="dcterms:W3CDTF">2014-01-15T22:34:42Z</dcterms:created>
  <dcterms:modified xsi:type="dcterms:W3CDTF">2015-09-04T22:48:54Z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TC060874521038</vt:lpwstr>
  </property>
</Properties>
</file>