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54"/>
  </p:notesMasterIdLst>
  <p:sldIdLst>
    <p:sldId id="347" r:id="rId3"/>
    <p:sldId id="257" r:id="rId4"/>
    <p:sldId id="302" r:id="rId5"/>
    <p:sldId id="264" r:id="rId6"/>
    <p:sldId id="282" r:id="rId7"/>
    <p:sldId id="278" r:id="rId8"/>
    <p:sldId id="267" r:id="rId9"/>
    <p:sldId id="299" r:id="rId10"/>
    <p:sldId id="303" r:id="rId11"/>
    <p:sldId id="263" r:id="rId12"/>
    <p:sldId id="274" r:id="rId13"/>
    <p:sldId id="304" r:id="rId14"/>
    <p:sldId id="284" r:id="rId15"/>
    <p:sldId id="286" r:id="rId16"/>
    <p:sldId id="310" r:id="rId17"/>
    <p:sldId id="289" r:id="rId18"/>
    <p:sldId id="295" r:id="rId19"/>
    <p:sldId id="305" r:id="rId20"/>
    <p:sldId id="307" r:id="rId21"/>
    <p:sldId id="308" r:id="rId22"/>
    <p:sldId id="311" r:id="rId23"/>
    <p:sldId id="312" r:id="rId24"/>
    <p:sldId id="314" r:id="rId25"/>
    <p:sldId id="315" r:id="rId26"/>
    <p:sldId id="313" r:id="rId27"/>
    <p:sldId id="316" r:id="rId28"/>
    <p:sldId id="319" r:id="rId29"/>
    <p:sldId id="320" r:id="rId30"/>
    <p:sldId id="321" r:id="rId31"/>
    <p:sldId id="322" r:id="rId32"/>
    <p:sldId id="323" r:id="rId33"/>
    <p:sldId id="325" r:id="rId34"/>
    <p:sldId id="329" r:id="rId35"/>
    <p:sldId id="328" r:id="rId36"/>
    <p:sldId id="333" r:id="rId37"/>
    <p:sldId id="327" r:id="rId38"/>
    <p:sldId id="340" r:id="rId39"/>
    <p:sldId id="332" r:id="rId40"/>
    <p:sldId id="331" r:id="rId41"/>
    <p:sldId id="334" r:id="rId42"/>
    <p:sldId id="335" r:id="rId43"/>
    <p:sldId id="337" r:id="rId44"/>
    <p:sldId id="336" r:id="rId45"/>
    <p:sldId id="339" r:id="rId46"/>
    <p:sldId id="342" r:id="rId47"/>
    <p:sldId id="343" r:id="rId48"/>
    <p:sldId id="346" r:id="rId49"/>
    <p:sldId id="344" r:id="rId50"/>
    <p:sldId id="341" r:id="rId51"/>
    <p:sldId id="345" r:id="rId52"/>
    <p:sldId id="348" r:id="rId5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E5E5FF"/>
    <a:srgbClr val="CCCCFF"/>
    <a:srgbClr val="9999FF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 snapToGrid="0">
      <p:cViewPr varScale="1">
        <p:scale>
          <a:sx n="67" d="100"/>
          <a:sy n="67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BC50-3886-4EA6-AA42-D2C4A5D4B280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5E8EA-332A-4695-AF03-0A67183C1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59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</a:t>
            </a:r>
          </a:p>
          <a:p>
            <a:r>
              <a:rPr lang="hu-HU" dirty="0" smtClean="0"/>
              <a:t>https://commons.wikimedia.org/wiki/File:Latex-production.jpg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5E8EA-332A-4695-AF03-0A67183C163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83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51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3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2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8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0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46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3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4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6097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0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25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3.e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47.jpeg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emf"/><Relationship Id="rId5" Type="http://schemas.openxmlformats.org/officeDocument/2006/relationships/image" Target="../media/image49.jpeg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6.emf"/><Relationship Id="rId4" Type="http://schemas.openxmlformats.org/officeDocument/2006/relationships/image" Target="../media/image48.jpeg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624736" cy="1440160"/>
          </a:xfrm>
        </p:spPr>
        <p:txBody>
          <a:bodyPr/>
          <a:lstStyle/>
          <a:p>
            <a:r>
              <a:rPr lang="hu-HU" dirty="0" smtClean="0"/>
              <a:t>telítetlen szénhidrogének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9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748883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Fizikai tulajdonságok:</a:t>
            </a:r>
          </a:p>
          <a:p>
            <a:pPr marL="273050" lvl="1" indent="0" eaLnBrk="1" hangingPunct="1">
              <a:spcAft>
                <a:spcPts val="1800"/>
              </a:spcAft>
            </a:pPr>
            <a:r>
              <a:rPr lang="hu-HU" sz="2000" dirty="0" smtClean="0"/>
              <a:t>Az </a:t>
            </a:r>
            <a:r>
              <a:rPr lang="hu-HU" sz="2000" dirty="0" err="1" smtClean="0"/>
              <a:t>alkánokéhoz</a:t>
            </a:r>
            <a:r>
              <a:rPr lang="hu-HU" sz="2000" dirty="0" smtClean="0"/>
              <a:t> hasonló (</a:t>
            </a:r>
            <a:r>
              <a:rPr lang="hu-HU" sz="2000" dirty="0" err="1" smtClean="0"/>
              <a:t>hasonló</a:t>
            </a:r>
            <a:r>
              <a:rPr lang="hu-HU" sz="2000" dirty="0" smtClean="0"/>
              <a:t> szerkezet és moláris tömeg):</a:t>
            </a:r>
          </a:p>
          <a:p>
            <a:pPr marL="558800" lvl="1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</a:t>
            </a:r>
            <a:r>
              <a:rPr lang="hu-HU" sz="2000" dirty="0" smtClean="0"/>
              <a:t>polárisak, vízben nem oldódnak, kicsi a sűrűségük.</a:t>
            </a:r>
          </a:p>
          <a:p>
            <a:pPr marL="558800" lvl="1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Alacsony </a:t>
            </a:r>
            <a:r>
              <a:rPr lang="hu-HU" sz="2000" i="1" dirty="0" smtClean="0"/>
              <a:t>op.</a:t>
            </a:r>
            <a:r>
              <a:rPr lang="hu-HU" sz="2000" dirty="0" smtClean="0"/>
              <a:t>, </a:t>
            </a:r>
            <a:r>
              <a:rPr lang="hu-HU" sz="2000" i="1" dirty="0" err="1" smtClean="0"/>
              <a:t>fp</a:t>
            </a:r>
            <a:r>
              <a:rPr lang="hu-HU" sz="2000" i="1" dirty="0" smtClean="0"/>
              <a:t>.</a:t>
            </a:r>
            <a:r>
              <a:rPr lang="hu-HU" sz="2000" dirty="0" smtClean="0"/>
              <a:t>, mely a molekulatömeg növekedésével nő.</a:t>
            </a:r>
          </a:p>
          <a:p>
            <a:pPr marL="758825" indent="-401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Halmazállapotuk </a:t>
            </a:r>
            <a:r>
              <a:rPr lang="hu-HU" sz="2000" dirty="0" smtClean="0"/>
              <a:t>szobahőmérsékleten</a:t>
            </a:r>
            <a:r>
              <a:rPr lang="hu-HU" sz="2000" dirty="0"/>
              <a:t>:</a:t>
            </a:r>
          </a:p>
          <a:p>
            <a:pPr marL="1158875" lvl="2" indent="-401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C</a:t>
            </a:r>
            <a:r>
              <a:rPr lang="hu-HU" sz="2000" b="1" baseline="-25000" dirty="0" smtClean="0"/>
              <a:t>2</a:t>
            </a:r>
            <a:r>
              <a:rPr lang="hu-HU" sz="2000" b="1" dirty="0" smtClean="0"/>
              <a:t>-C</a:t>
            </a:r>
            <a:r>
              <a:rPr lang="hu-HU" sz="2000" b="1" baseline="-25000" dirty="0" smtClean="0"/>
              <a:t>3</a:t>
            </a:r>
            <a:r>
              <a:rPr lang="hu-HU" sz="2000" b="1" dirty="0" smtClean="0"/>
              <a:t>: </a:t>
            </a:r>
            <a:r>
              <a:rPr lang="hu-HU" sz="2000" dirty="0"/>
              <a:t>gáz</a:t>
            </a:r>
          </a:p>
          <a:p>
            <a:pPr marL="1158875" lvl="2" indent="-401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C</a:t>
            </a:r>
            <a:r>
              <a:rPr lang="hu-HU" sz="2000" b="1" baseline="-25000" dirty="0" smtClean="0"/>
              <a:t>4</a:t>
            </a:r>
            <a:r>
              <a:rPr lang="hu-HU" sz="2000" b="1" dirty="0" smtClean="0"/>
              <a:t>-C</a:t>
            </a:r>
            <a:r>
              <a:rPr lang="hu-HU" sz="2000" b="1" baseline="-25000" dirty="0" smtClean="0"/>
              <a:t>10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  <a:r>
              <a:rPr lang="hu-HU" sz="2000" dirty="0"/>
              <a:t>folyadék</a:t>
            </a:r>
          </a:p>
          <a:p>
            <a:pPr marL="1158875" lvl="2" indent="-401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&gt; C</a:t>
            </a:r>
            <a:r>
              <a:rPr lang="hu-HU" sz="2000" b="1" baseline="-25000" dirty="0" smtClean="0"/>
              <a:t>11</a:t>
            </a:r>
            <a:r>
              <a:rPr lang="hu-HU" sz="2000" b="1" dirty="0" smtClean="0"/>
              <a:t>: </a:t>
            </a:r>
            <a:r>
              <a:rPr lang="hu-HU" sz="2000" dirty="0" smtClean="0"/>
              <a:t>szilárd </a:t>
            </a:r>
          </a:p>
        </p:txBody>
      </p:sp>
    </p:spTree>
    <p:extLst>
      <p:ext uri="{BB962C8B-B14F-4D97-AF65-F5344CB8AC3E}">
        <p14:creationId xmlns:p14="http://schemas.microsoft.com/office/powerpoint/2010/main" val="1830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77768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Kémiai sajátosságok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Reakcióképesebbek mint az 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. 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hu-HU" sz="2000" dirty="0" smtClean="0"/>
              <a:t>(Ezért ritkábban fordulnak elő a természetben.)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89823" y="5106558"/>
            <a:ext cx="63567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dirty="0" smtClean="0"/>
              <a:t>Az </a:t>
            </a:r>
            <a:r>
              <a:rPr lang="hu-HU" sz="2000" dirty="0" err="1" smtClean="0"/>
              <a:t>alkánoknál</a:t>
            </a:r>
            <a:r>
              <a:rPr lang="hu-HU" sz="2000" dirty="0" smtClean="0"/>
              <a:t> nagyobb reakciókészsége a </a:t>
            </a:r>
            <a:r>
              <a:rPr lang="hu-HU" sz="2000" i="1" dirty="0" smtClean="0"/>
              <a:t>gyenge</a:t>
            </a:r>
            <a:r>
              <a:rPr lang="hu-HU" sz="2000" dirty="0" smtClean="0"/>
              <a:t> </a:t>
            </a:r>
            <a:r>
              <a:rPr lang="hu-HU" sz="2000" i="1" dirty="0" err="1" smtClean="0">
                <a:latin typeface="Symbol" panose="05050102010706020507" pitchFamily="18" charset="2"/>
              </a:rPr>
              <a:t>p</a:t>
            </a:r>
            <a:r>
              <a:rPr lang="hu-HU" sz="2000" dirty="0" err="1" smtClean="0"/>
              <a:t>-kötéssel</a:t>
            </a:r>
            <a:r>
              <a:rPr lang="hu-HU" sz="2000" dirty="0" smtClean="0"/>
              <a:t> magyarázható!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8184" y="2847030"/>
            <a:ext cx="4339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spcAft>
                <a:spcPts val="1800"/>
              </a:spcAft>
            </a:pPr>
            <a:r>
              <a:rPr lang="hu-HU" sz="2000" b="1" dirty="0" smtClean="0"/>
              <a:t>Átlagos kötési energiák: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27717"/>
              </p:ext>
            </p:extLst>
          </p:nvPr>
        </p:nvGraphicFramePr>
        <p:xfrm>
          <a:off x="5145609" y="2931453"/>
          <a:ext cx="2863788" cy="18897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95636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C-C</a:t>
                      </a:r>
                      <a:endParaRPr lang="hu-H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kJ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</a:t>
                      </a:r>
                      <a:r>
                        <a:rPr lang="hu-HU" sz="200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hu-H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kJ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C≡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 kJ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C-C (aromás)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kJ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Kémiai sajátosságok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1772816"/>
            <a:ext cx="6976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 err="1" smtClean="0"/>
              <a:t>alkének</a:t>
            </a:r>
            <a:r>
              <a:rPr lang="hu-HU" dirty="0" smtClean="0"/>
              <a:t> jellegzetes reakciói az </a:t>
            </a:r>
            <a:r>
              <a:rPr lang="hu-HU" b="1" dirty="0" smtClean="0">
                <a:solidFill>
                  <a:srgbClr val="3333CC"/>
                </a:solidFill>
              </a:rPr>
              <a:t>ADDÍCÓ</a:t>
            </a:r>
            <a:r>
              <a:rPr lang="hu-HU" dirty="0" smtClean="0">
                <a:solidFill>
                  <a:srgbClr val="3333CC"/>
                </a:solidFill>
              </a:rPr>
              <a:t> </a:t>
            </a:r>
            <a:r>
              <a:rPr lang="hu-HU" dirty="0" smtClean="0"/>
              <a:t>és </a:t>
            </a:r>
            <a:r>
              <a:rPr lang="hu-HU" b="1" dirty="0" smtClean="0">
                <a:solidFill>
                  <a:srgbClr val="3333CC"/>
                </a:solidFill>
              </a:rPr>
              <a:t>POLIMERIZÁCIÓ</a:t>
            </a:r>
            <a:r>
              <a:rPr lang="hu-HU" dirty="0" smtClean="0"/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2608537"/>
            <a:ext cx="855095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>
                <a:solidFill>
                  <a:srgbClr val="3333CC"/>
                </a:solidFill>
              </a:rPr>
              <a:t>ADDÍCIÓ (egyesülés)</a:t>
            </a:r>
            <a:endParaRPr lang="hu-HU" sz="2000" b="1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Olyan kémiai reakció, mely során (legalább) két anyag molekulái </a:t>
            </a:r>
            <a:r>
              <a:rPr lang="hu-HU" sz="2000" i="1" dirty="0" smtClean="0">
                <a:solidFill>
                  <a:srgbClr val="3333CC"/>
                </a:solidFill>
              </a:rPr>
              <a:t>egyesülnek</a:t>
            </a:r>
            <a:r>
              <a:rPr lang="hu-HU" sz="2000" dirty="0" smtClean="0">
                <a:solidFill>
                  <a:srgbClr val="3333CC"/>
                </a:solidFill>
              </a:rPr>
              <a:t> </a:t>
            </a:r>
            <a:r>
              <a:rPr lang="hu-HU" sz="2000" dirty="0" smtClean="0"/>
              <a:t>egymással.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Pl.:</a:t>
            </a:r>
            <a:endParaRPr lang="hu-HU" sz="2000" dirty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0" lvl="1" indent="0" eaLnBrk="1" hangingPunct="1">
              <a:lnSpc>
                <a:spcPct val="150000"/>
              </a:lnSpc>
            </a:pPr>
            <a:endParaRPr lang="hu-HU" sz="1400" dirty="0" smtClean="0"/>
          </a:p>
          <a:p>
            <a:pPr marL="0" lvl="1" indent="0" eaLnBrk="1" hangingPunct="1">
              <a:lnSpc>
                <a:spcPct val="150000"/>
              </a:lnSpc>
            </a:pPr>
            <a:r>
              <a:rPr lang="hu-HU" sz="1400" dirty="0" smtClean="0"/>
              <a:t>A </a:t>
            </a:r>
            <a:r>
              <a:rPr lang="hu-HU" sz="1400" dirty="0" err="1" smtClean="0">
                <a:latin typeface="Symbol" panose="05050102010706020507" pitchFamily="18" charset="2"/>
              </a:rPr>
              <a:t>p</a:t>
            </a:r>
            <a:r>
              <a:rPr lang="hu-HU" sz="1400" dirty="0" err="1" smtClean="0"/>
              <a:t>-kötés</a:t>
            </a:r>
            <a:r>
              <a:rPr lang="hu-HU" sz="1400" dirty="0" smtClean="0"/>
              <a:t> felhasadásával kedvezőbb szerkezetű, stabilabb telített vegyület keletkezik.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1337"/>
              </p:ext>
            </p:extLst>
          </p:nvPr>
        </p:nvGraphicFramePr>
        <p:xfrm>
          <a:off x="1604682" y="4443000"/>
          <a:ext cx="5623161" cy="128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S ChemDraw Drawing" r:id="rId3" imgW="3992295" imgH="910980" progId="ChemDraw.Document.6.0">
                  <p:embed/>
                </p:oleObj>
              </mc:Choice>
              <mc:Fallback>
                <p:oleObj name="CS ChemDraw Drawing" r:id="rId3" imgW="3992295" imgH="91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4682" y="4443000"/>
                        <a:ext cx="5623161" cy="1283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9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776145" y="4609799"/>
            <a:ext cx="13388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vízaddíció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60950" y="6046549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halogén-addíció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addíciós reakciói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347864" y="2707172"/>
            <a:ext cx="1368152" cy="28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5" name="Szövegdoboz 14"/>
          <p:cNvSpPr txBox="1"/>
          <p:nvPr/>
        </p:nvSpPr>
        <p:spPr>
          <a:xfrm>
            <a:off x="2775938" y="319007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savaddíció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60164" y="2949604"/>
            <a:ext cx="18277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alkil-halogenid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668503" y="1547529"/>
            <a:ext cx="7986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645122" y="4414900"/>
            <a:ext cx="9989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50177" y="5824540"/>
            <a:ext cx="19976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dihalogén-alkán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436402" y="1748191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hidrogén-addíció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2411506" y="1716806"/>
            <a:ext cx="216049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411506" y="3169087"/>
            <a:ext cx="216049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411506" y="4584177"/>
            <a:ext cx="216049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2407024" y="5993817"/>
            <a:ext cx="216049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H="1">
            <a:off x="2160494" y="1712331"/>
            <a:ext cx="246530" cy="19631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H="1">
            <a:off x="2169459" y="3173426"/>
            <a:ext cx="235324" cy="49313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160494" y="3675528"/>
            <a:ext cx="251012" cy="9086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2160494" y="3666563"/>
            <a:ext cx="251012" cy="231828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ktum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31156"/>
              </p:ext>
            </p:extLst>
          </p:nvPr>
        </p:nvGraphicFramePr>
        <p:xfrm>
          <a:off x="901096" y="1139733"/>
          <a:ext cx="5710238" cy="549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CS ChemDraw Drawing" r:id="rId3" imgW="4409920" imgH="4245480" progId="ChemDraw.Document.6.0">
                  <p:embed/>
                </p:oleObj>
              </mc:Choice>
              <mc:Fallback>
                <p:oleObj name="CS ChemDraw Drawing" r:id="rId3" imgW="4409920" imgH="4245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096" y="1139733"/>
                        <a:ext cx="5710238" cy="549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51520" y="476672"/>
            <a:ext cx="81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Mi fog képződni?</a:t>
            </a:r>
            <a:endParaRPr lang="hu-HU" sz="2400" b="1" dirty="0"/>
          </a:p>
        </p:txBody>
      </p:sp>
      <p:sp>
        <p:nvSpPr>
          <p:cNvPr id="4" name="Téglalap 3"/>
          <p:cNvSpPr/>
          <p:nvPr/>
        </p:nvSpPr>
        <p:spPr>
          <a:xfrm>
            <a:off x="3948720" y="1184558"/>
            <a:ext cx="623280" cy="37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995936" y="2420888"/>
            <a:ext cx="623280" cy="37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5091" y="4609083"/>
            <a:ext cx="4968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err="1" smtClean="0">
                <a:solidFill>
                  <a:srgbClr val="3333CC"/>
                </a:solidFill>
              </a:rPr>
              <a:t>Markovnyikov-szabály</a:t>
            </a:r>
            <a:endParaRPr lang="hu-HU" sz="2000" b="1" dirty="0" smtClean="0">
              <a:solidFill>
                <a:srgbClr val="3333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5091" y="5149459"/>
            <a:ext cx="829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egy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alkénre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sav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addícionálódik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 főtermékben a hidrogénatom mindig arra a szénatomra kapcsolódik, amelyen eredetileg is több hidrogénatom volt.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01163"/>
              </p:ext>
            </p:extLst>
          </p:nvPr>
        </p:nvGraphicFramePr>
        <p:xfrm>
          <a:off x="1121868" y="1307006"/>
          <a:ext cx="6137649" cy="27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CS ChemDraw Drawing" r:id="rId3" imgW="4565517" imgH="2055510" progId="ChemDraw.Document.6.0">
                  <p:embed/>
                </p:oleObj>
              </mc:Choice>
              <mc:Fallback>
                <p:oleObj name="CS ChemDraw Drawing" r:id="rId3" imgW="4565517" imgH="2055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868" y="1307006"/>
                        <a:ext cx="6137649" cy="27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4540323" y="155307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4307576" y="1972989"/>
            <a:ext cx="93521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260360" y="3429000"/>
            <a:ext cx="102129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674190" y="306355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 flipH="1">
            <a:off x="4052846" y="1968889"/>
            <a:ext cx="273082" cy="7577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 flipV="1">
            <a:off x="4056947" y="2716307"/>
            <a:ext cx="208428" cy="7216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674674"/>
            <a:ext cx="7776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</a:rPr>
              <a:t>2. POLIMERIZÁCIÓ</a:t>
            </a:r>
          </a:p>
          <a:p>
            <a:pPr marL="0" lvl="1" indent="0" eaLnBrk="1" hangingPunct="1">
              <a:lnSpc>
                <a:spcPct val="150000"/>
              </a:lnSpc>
            </a:pPr>
            <a:r>
              <a:rPr lang="hu-HU" sz="2000" dirty="0"/>
              <a:t>Olyan kémiai reakció, mely során </a:t>
            </a:r>
            <a:r>
              <a:rPr lang="hu-HU" sz="2000" dirty="0" smtClean="0"/>
              <a:t>sok kisebb molekula (</a:t>
            </a:r>
            <a:r>
              <a:rPr lang="hu-HU" sz="2000" i="1" dirty="0" smtClean="0"/>
              <a:t>ún</a:t>
            </a:r>
            <a:r>
              <a:rPr lang="hu-HU" sz="2000" i="1" dirty="0"/>
              <a:t>. </a:t>
            </a:r>
            <a:r>
              <a:rPr lang="hu-HU" sz="2000" b="1" i="1" dirty="0" smtClean="0"/>
              <a:t>monomer</a:t>
            </a:r>
            <a:r>
              <a:rPr lang="hu-HU" sz="2000" dirty="0" smtClean="0"/>
              <a:t>) melléktermék kilépése </a:t>
            </a:r>
            <a:r>
              <a:rPr lang="hu-HU" sz="2000" dirty="0"/>
              <a:t>nélkül </a:t>
            </a:r>
            <a:r>
              <a:rPr lang="hu-HU" sz="2000" dirty="0" smtClean="0"/>
              <a:t>egyesül egymással.</a:t>
            </a:r>
            <a:endParaRPr lang="hu-HU" sz="2000" b="1" dirty="0" smtClean="0">
              <a:solidFill>
                <a:srgbClr val="3333CC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Kémiai sajátosságok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746576" y="5473808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145832" y="4256195"/>
            <a:ext cx="2180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ismétlődő egység</a:t>
            </a:r>
            <a:endParaRPr lang="hu-H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220569" y="4602270"/>
            <a:ext cx="31273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5884" y="4253020"/>
            <a:ext cx="1266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monomer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62719" y="4714983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 sz="2000"/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96354"/>
              </p:ext>
            </p:extLst>
          </p:nvPr>
        </p:nvGraphicFramePr>
        <p:xfrm>
          <a:off x="4728319" y="4954695"/>
          <a:ext cx="40941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CS ChemDraw Drawing" r:id="rId3" imgW="4094587" imgH="1034532" progId="ChemDraw.Document.6.0">
                  <p:embed/>
                </p:oleObj>
              </mc:Choice>
              <mc:Fallback>
                <p:oleObj name="CS ChemDraw Drawing" r:id="rId3" imgW="4094587" imgH="10345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319" y="4954695"/>
                        <a:ext cx="40941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90096"/>
              </p:ext>
            </p:extLst>
          </p:nvPr>
        </p:nvGraphicFramePr>
        <p:xfrm>
          <a:off x="110282" y="5073758"/>
          <a:ext cx="3489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CS ChemDraw Drawing" r:id="rId5" imgW="3489800" imgH="803046" progId="ChemDraw.Document.6.0">
                  <p:embed/>
                </p:oleObj>
              </mc:Choice>
              <mc:Fallback>
                <p:oleObj name="CS ChemDraw Drawing" r:id="rId5" imgW="3489800" imgH="8030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2" y="5073758"/>
                        <a:ext cx="3489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252319" y="6007208"/>
            <a:ext cx="1782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polietilén (PE)</a:t>
            </a:r>
            <a:endParaRPr lang="hu-H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18"/>
          <p:cNvSpPr txBox="1">
            <a:spLocks noChangeArrowheads="1"/>
          </p:cNvSpPr>
          <p:nvPr/>
        </p:nvSpPr>
        <p:spPr bwMode="auto">
          <a:xfrm>
            <a:off x="3250222" y="4809636"/>
            <a:ext cx="168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polimerizáció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78544" y="5924658"/>
            <a:ext cx="798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etilén</a:t>
            </a:r>
            <a:endParaRPr lang="hu-H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40936" y="115148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monomer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777243" y="1149651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033284" y="1896962"/>
            <a:ext cx="2246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polietilén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(PE)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009413" y="2974790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polipropilén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(PP)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020430" y="4070853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vinilklorid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(PVC)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979136" y="5137653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polisztirol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(PS)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135"/>
              </p:ext>
            </p:extLst>
          </p:nvPr>
        </p:nvGraphicFramePr>
        <p:xfrm>
          <a:off x="930026" y="1678590"/>
          <a:ext cx="2994025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CS ChemDraw Drawing" r:id="rId3" imgW="2994154" imgH="4897800" progId="ChemDraw.Document.6.0">
                  <p:embed/>
                </p:oleObj>
              </mc:Choice>
              <mc:Fallback>
                <p:oleObj name="CS ChemDraw Drawing" r:id="rId3" imgW="2994154" imgH="4897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026" y="1678590"/>
                        <a:ext cx="2994025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783707" y="4804319"/>
            <a:ext cx="2765234" cy="19389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Keressünk PE, PP, PVC és PS alapú műanyagokat a használati tárgyaink között!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51519" y="1846066"/>
                <a:ext cx="7934013" cy="1680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8288" indent="-268288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indent="-45720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u-HU" sz="2000" b="1" dirty="0" smtClean="0"/>
                  <a:t>Kormozó lánggal égnek:</a:t>
                </a:r>
              </a:p>
              <a:p>
                <a:pPr marL="452438" indent="0" eaLnBrk="1" hangingPunct="1">
                  <a:lnSpc>
                    <a:spcPct val="150000"/>
                  </a:lnSpc>
                </a:pPr>
                <a:r>
                  <a:rPr lang="hu-HU" sz="2000" dirty="0" smtClean="0"/>
                  <a:t>Az </a:t>
                </a:r>
                <a:r>
                  <a:rPr lang="hu-HU" sz="2000" dirty="0" err="1" smtClean="0"/>
                  <a:t>alkének</a:t>
                </a:r>
                <a:r>
                  <a:rPr lang="hu-HU" sz="2000" dirty="0" smtClean="0"/>
                  <a:t> tökéletes égésének egyenlete: </a:t>
                </a:r>
              </a:p>
              <a:p>
                <a:pPr marL="801688" lvl="1" indent="0" eaLnBrk="1" hangingPunct="1">
                  <a:lnSpc>
                    <a:spcPct val="150000"/>
                  </a:lnSpc>
                </a:pPr>
                <a:r>
                  <a:rPr lang="hu-HU" sz="2000" b="1" dirty="0" smtClean="0">
                    <a:solidFill>
                      <a:srgbClr val="3333CC"/>
                    </a:solidFill>
                  </a:rPr>
                  <a:t>C</a:t>
                </a:r>
                <a:r>
                  <a:rPr lang="hu-HU" sz="2000" b="1" baseline="-25000" dirty="0" smtClean="0">
                    <a:solidFill>
                      <a:srgbClr val="3333CC"/>
                    </a:solidFill>
                  </a:rPr>
                  <a:t>n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H</a:t>
                </a:r>
                <a:r>
                  <a:rPr lang="hu-HU" sz="2000" b="1" baseline="-25000" dirty="0" smtClean="0">
                    <a:solidFill>
                      <a:srgbClr val="3333CC"/>
                    </a:solidFill>
                  </a:rPr>
                  <a:t>2n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hu-HU" sz="2000" b="1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b="1" dirty="0" smtClean="0">
                    <a:solidFill>
                      <a:srgbClr val="3333CC"/>
                    </a:solidFill>
                  </a:rPr>
                  <a:t> O</a:t>
                </a:r>
                <a:r>
                  <a:rPr lang="hu-HU" sz="2000" b="1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 = </a:t>
                </a:r>
                <a:r>
                  <a:rPr lang="hu-HU" sz="2000" b="1" i="1" dirty="0" smtClean="0">
                    <a:solidFill>
                      <a:srgbClr val="3333CC"/>
                    </a:solidFill>
                  </a:rPr>
                  <a:t>n 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CO</a:t>
                </a:r>
                <a:r>
                  <a:rPr lang="hu-HU" sz="2000" b="1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 + </a:t>
                </a:r>
                <a:r>
                  <a:rPr lang="hu-HU" sz="2000" b="1" i="1" dirty="0" smtClean="0">
                    <a:solidFill>
                      <a:srgbClr val="3333CC"/>
                    </a:solidFill>
                  </a:rPr>
                  <a:t>n 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H</a:t>
                </a:r>
                <a:r>
                  <a:rPr lang="hu-HU" sz="2000" b="1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hu-HU" sz="2000" b="1" dirty="0" smtClean="0">
                    <a:solidFill>
                      <a:srgbClr val="3333CC"/>
                    </a:solidFill>
                  </a:rPr>
                  <a:t>O</a:t>
                </a: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9" y="1846066"/>
                <a:ext cx="7934013" cy="1680396"/>
              </a:xfrm>
              <a:prstGeom prst="rect">
                <a:avLst/>
              </a:prstGeom>
              <a:blipFill rotWithShape="1">
                <a:blip r:embed="rId2"/>
                <a:stretch>
                  <a:fillRect l="-6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Kémiai sajátosságok</a:t>
            </a:r>
          </a:p>
        </p:txBody>
      </p:sp>
    </p:spTree>
    <p:extLst>
      <p:ext uri="{BB962C8B-B14F-4D97-AF65-F5344CB8AC3E}">
        <p14:creationId xmlns:p14="http://schemas.microsoft.com/office/powerpoint/2010/main" val="9923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alkének</a:t>
            </a:r>
            <a:r>
              <a:rPr lang="hu-HU" sz="4000" b="1" dirty="0" smtClean="0">
                <a:solidFill>
                  <a:srgbClr val="3333CC"/>
                </a:solidFill>
              </a:rPr>
              <a:t> előfordulása, előállítása, felhasználása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71600" y="2060848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Előfordulásuk: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természetben ritkábban fordulnak elő mint 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(reakcióképesebbek), de kis mennyiségben a földgáz és kőolaj tartalmaz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alkéneket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Ipari előállításuk: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magas forráspontú kőolajpárlatok krakkolásával.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Felhasználásuk: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műanyagipari alapanyagok (pl.: etilén, propilén,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izobutilén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236845"/>
            <a:ext cx="81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3333CC"/>
                </a:solidFill>
              </a:rPr>
              <a:t>Az etilén (</a:t>
            </a:r>
            <a:r>
              <a:rPr lang="hu-HU" sz="5400" b="1" dirty="0" err="1" smtClean="0">
                <a:solidFill>
                  <a:srgbClr val="3333CC"/>
                </a:solidFill>
              </a:rPr>
              <a:t>etén</a:t>
            </a:r>
            <a:r>
              <a:rPr lang="hu-HU" sz="5400" b="1" dirty="0" smtClean="0">
                <a:solidFill>
                  <a:srgbClr val="3333CC"/>
                </a:solidFill>
              </a:rPr>
              <a:t>)</a:t>
            </a:r>
            <a:endParaRPr lang="hu-HU" sz="5400" b="1" dirty="0">
              <a:solidFill>
                <a:srgbClr val="3333CC"/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667220"/>
              </p:ext>
            </p:extLst>
          </p:nvPr>
        </p:nvGraphicFramePr>
        <p:xfrm>
          <a:off x="3768768" y="2918675"/>
          <a:ext cx="1130720" cy="10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CS ChemDraw Drawing" r:id="rId3" imgW="897111" imgH="808920" progId="ChemDraw.Document.6.0">
                  <p:embed/>
                </p:oleObj>
              </mc:Choice>
              <mc:Fallback>
                <p:oleObj name="CS ChemDraw Drawing" r:id="rId3" imgW="897111" imgH="808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8768" y="2918675"/>
                        <a:ext cx="1130720" cy="102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0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greenplanetpaints.com/images/homepage/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7985"/>
            <a:ext cx="3419872" cy="1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702549"/>
            <a:ext cx="2699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Szénhidrogének</a:t>
            </a:r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107504" y="260648"/>
            <a:ext cx="8730555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</a:pPr>
            <a:r>
              <a:rPr lang="hu-HU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szénvegyületek 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csoportosítása (</a:t>
            </a:r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95230" y="1700808"/>
            <a:ext cx="412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err="1" smtClean="0"/>
              <a:t>Heteroatomos</a:t>
            </a:r>
            <a:r>
              <a:rPr lang="hu-HU" b="1" dirty="0" smtClean="0"/>
              <a:t> szénvegyületek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2133046"/>
            <a:ext cx="2952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Telített szénhidrogének</a:t>
            </a:r>
          </a:p>
          <a:p>
            <a:pPr marL="0" indent="0" algn="ctr" eaLnBrk="1" hangingPunct="1"/>
            <a:r>
              <a:rPr lang="hu-HU" dirty="0" smtClean="0"/>
              <a:t>csak egyszeres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3441774"/>
            <a:ext cx="3059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Telítetlen szénhidrogének</a:t>
            </a:r>
          </a:p>
          <a:p>
            <a:pPr marL="0" indent="0" algn="ctr" eaLnBrk="1" hangingPunct="1"/>
            <a:r>
              <a:rPr lang="hu-HU" dirty="0" smtClean="0"/>
              <a:t>többszörös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4415554"/>
            <a:ext cx="2916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Aromás szénhidrogének</a:t>
            </a:r>
          </a:p>
          <a:p>
            <a:pPr marL="0" indent="0" algn="ctr" eaLnBrk="1" hangingPunct="1"/>
            <a:r>
              <a:rPr lang="hu-HU" dirty="0" smtClean="0"/>
              <a:t>gyűrűsen delokalizált </a:t>
            </a:r>
          </a:p>
          <a:p>
            <a:pPr marL="0" indent="0" algn="ctr" eaLnBrk="1" hangingPunct="1"/>
            <a:r>
              <a:rPr lang="hu-HU" dirty="0" err="1" smtClean="0">
                <a:latin typeface="Symbol" panose="05050102010706020507" pitchFamily="18" charset="2"/>
              </a:rPr>
              <a:t>p</a:t>
            </a:r>
            <a:r>
              <a:rPr lang="hu-HU" dirty="0" err="1" smtClean="0"/>
              <a:t>-elektronrendszer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88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412776"/>
            <a:ext cx="831318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Összegképlet: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Molekulaszerkezet: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etilén síkalkatú molekula (minden atom egy síkban helyezkedik el),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kötések kb. 120</a:t>
            </a:r>
            <a:r>
              <a:rPr lang="hu-HU" sz="2000" dirty="0" smtClean="0">
                <a:latin typeface="Arial"/>
                <a:cs typeface="Arial"/>
              </a:rPr>
              <a:t>°-os szöget zárnak be,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a C-C kötés körüli elfordulás gátolt (</a:t>
            </a:r>
            <a:r>
              <a:rPr lang="hu-HU" sz="2000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hu-HU" sz="2000" dirty="0" err="1" smtClean="0">
                <a:latin typeface="Arial"/>
                <a:cs typeface="Arial"/>
              </a:rPr>
              <a:t>-kötés</a:t>
            </a:r>
            <a:r>
              <a:rPr lang="hu-HU" sz="2000" dirty="0" smtClean="0">
                <a:latin typeface="Arial"/>
                <a:cs typeface="Arial"/>
              </a:rPr>
              <a:t>).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16364"/>
              </p:ext>
            </p:extLst>
          </p:nvPr>
        </p:nvGraphicFramePr>
        <p:xfrm>
          <a:off x="3683102" y="4858449"/>
          <a:ext cx="1777795" cy="160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S ChemDraw Drawing" r:id="rId3" imgW="897111" imgH="808920" progId="ChemDraw.Document.6.0">
                  <p:embed/>
                </p:oleObj>
              </mc:Choice>
              <mc:Fallback>
                <p:oleObj name="CS ChemDraw Drawing" r:id="rId3" imgW="897111" imgH="80892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102" y="4858449"/>
                        <a:ext cx="1777795" cy="160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6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368708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Fizikai tulajdonságok: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színtelen,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édeskés szagú,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kis sűrűségű gáz,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molekulái apolárisak,(szimmetrikus) ezért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apoláris oldószerekben jól oldódik,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molekulái között gyenge diszperziós kölcsönhatás van,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alacsony</a:t>
            </a:r>
            <a:r>
              <a:rPr lang="hu-HU" sz="2000" i="1" dirty="0" smtClean="0">
                <a:latin typeface="Arial"/>
                <a:cs typeface="Arial"/>
              </a:rPr>
              <a:t> op.</a:t>
            </a:r>
            <a:r>
              <a:rPr lang="hu-HU" sz="2000" dirty="0">
                <a:latin typeface="Arial"/>
                <a:cs typeface="Arial"/>
              </a:rPr>
              <a:t> </a:t>
            </a:r>
            <a:r>
              <a:rPr lang="hu-HU" sz="2000" dirty="0" smtClean="0">
                <a:latin typeface="Arial"/>
                <a:cs typeface="Arial"/>
              </a:rPr>
              <a:t>és  </a:t>
            </a:r>
            <a:r>
              <a:rPr lang="hu-HU" sz="2000" i="1" dirty="0" err="1" smtClean="0">
                <a:latin typeface="Arial"/>
                <a:cs typeface="Arial"/>
              </a:rPr>
              <a:t>fp</a:t>
            </a:r>
            <a:r>
              <a:rPr lang="hu-HU" sz="2000" i="1" dirty="0" smtClean="0">
                <a:latin typeface="Arial"/>
                <a:cs typeface="Arial"/>
              </a:rPr>
              <a:t>.</a:t>
            </a:r>
            <a:r>
              <a:rPr lang="hu-HU" sz="20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5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412776"/>
            <a:ext cx="8064896" cy="388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Kémiai tulajdonságok: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Nagyon reakcióképes vegyület, mivel a gyenge </a:t>
            </a:r>
            <a:r>
              <a:rPr lang="hu-HU" sz="2000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hu-HU" sz="2000" dirty="0" err="1" smtClean="0">
                <a:latin typeface="Arial"/>
                <a:cs typeface="Arial"/>
              </a:rPr>
              <a:t>-kötés</a:t>
            </a:r>
            <a:r>
              <a:rPr lang="hu-HU" sz="2000" dirty="0" smtClean="0">
                <a:latin typeface="Arial"/>
                <a:cs typeface="Arial"/>
              </a:rPr>
              <a:t> könnyen felszakítható.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Jellemző reakciói: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addíció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polimerizáció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égés</a:t>
            </a:r>
            <a:endParaRPr lang="hu-H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412776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err="1" smtClean="0">
                <a:latin typeface="Arial"/>
                <a:cs typeface="Arial"/>
              </a:rPr>
              <a:t>Halogénaddíció</a:t>
            </a:r>
            <a:r>
              <a:rPr lang="hu-HU" b="1" dirty="0" smtClean="0">
                <a:latin typeface="Arial"/>
                <a:cs typeface="Arial"/>
              </a:rPr>
              <a:t>:</a:t>
            </a:r>
          </a:p>
          <a:p>
            <a:pPr>
              <a:lnSpc>
                <a:spcPct val="150000"/>
              </a:lnSpc>
            </a:pPr>
            <a:endParaRPr lang="hu-HU" b="1" dirty="0" smtClean="0">
              <a:solidFill>
                <a:srgbClr val="3333CC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u-HU" sz="1400" b="1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lang="hu-HU" sz="1400" b="1" dirty="0" smtClean="0">
                <a:solidFill>
                  <a:srgbClr val="3333CC"/>
                </a:solidFill>
                <a:latin typeface="Arial"/>
                <a:cs typeface="Arial"/>
              </a:rPr>
              <a:t>			         </a:t>
            </a:r>
            <a:r>
              <a:rPr lang="hu-HU" sz="1400" dirty="0" smtClean="0">
                <a:solidFill>
                  <a:srgbClr val="3333CC"/>
                </a:solidFill>
                <a:latin typeface="Arial"/>
                <a:cs typeface="Arial"/>
              </a:rPr>
              <a:t>(a brómos vizet elszínteleníti)</a:t>
            </a:r>
            <a:endParaRPr lang="hu-HU" sz="1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hu-HU" sz="1400" b="1" dirty="0" smtClean="0">
              <a:latin typeface="Arial"/>
              <a:cs typeface="Arial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70597"/>
              </p:ext>
            </p:extLst>
          </p:nvPr>
        </p:nvGraphicFramePr>
        <p:xfrm>
          <a:off x="2911237" y="2093204"/>
          <a:ext cx="5874084" cy="419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CS ChemDraw Drawing" r:id="rId3" imgW="4021469" imgH="2873880" progId="ChemDraw.Document.6.0">
                  <p:embed/>
                </p:oleObj>
              </mc:Choice>
              <mc:Fallback>
                <p:oleObj name="CS ChemDraw Drawing" r:id="rId3" imgW="4021469" imgH="2873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1237" y="2093204"/>
                        <a:ext cx="5874084" cy="419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Szövegdoboz 82"/>
          <p:cNvSpPr txBox="1"/>
          <p:nvPr/>
        </p:nvSpPr>
        <p:spPr>
          <a:xfrm>
            <a:off x="361017" y="3404989"/>
            <a:ext cx="806489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err="1" smtClean="0">
                <a:latin typeface="Arial"/>
                <a:cs typeface="Arial"/>
              </a:rPr>
              <a:t>Hidrogénaddíció</a:t>
            </a:r>
            <a:r>
              <a:rPr lang="hu-HU" b="1" dirty="0" smtClean="0">
                <a:latin typeface="Arial"/>
                <a:cs typeface="Arial"/>
              </a:rPr>
              <a:t>:</a:t>
            </a:r>
          </a:p>
          <a:p>
            <a:pPr>
              <a:lnSpc>
                <a:spcPct val="150000"/>
              </a:lnSpc>
            </a:pPr>
            <a:endParaRPr lang="hu-HU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err="1" smtClean="0">
                <a:latin typeface="Arial"/>
                <a:cs typeface="Arial"/>
              </a:rPr>
              <a:t>Savaddíció</a:t>
            </a:r>
            <a:r>
              <a:rPr lang="hu-HU" b="1" dirty="0" smtClean="0"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04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980728"/>
            <a:ext cx="277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Polimerizáció: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654256" y="3124098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63340" y="1906485"/>
            <a:ext cx="2180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ismétlődő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egység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6205368" y="2252560"/>
            <a:ext cx="31273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3392" y="1903310"/>
            <a:ext cx="1266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monomer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47518" y="2365273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65831"/>
              </p:ext>
            </p:extLst>
          </p:nvPr>
        </p:nvGraphicFramePr>
        <p:xfrm>
          <a:off x="4713118" y="2604985"/>
          <a:ext cx="40941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CS ChemDraw Drawing" r:id="rId3" imgW="4094587" imgH="1034532" progId="ChemDraw.Document.6.0">
                  <p:embed/>
                </p:oleObj>
              </mc:Choice>
              <mc:Fallback>
                <p:oleObj name="CS ChemDraw Drawing" r:id="rId3" imgW="4094587" imgH="10345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118" y="2604985"/>
                        <a:ext cx="40941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51809"/>
              </p:ext>
            </p:extLst>
          </p:nvPr>
        </p:nvGraphicFramePr>
        <p:xfrm>
          <a:off x="95081" y="2724048"/>
          <a:ext cx="3489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CS ChemDraw Drawing" r:id="rId5" imgW="3489800" imgH="803046" progId="ChemDraw.Document.6.0">
                  <p:embed/>
                </p:oleObj>
              </mc:Choice>
              <mc:Fallback>
                <p:oleObj name="CS ChemDraw Drawing" r:id="rId5" imgW="3489800" imgH="8030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81" y="2724048"/>
                        <a:ext cx="3489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3" descr="polyethyle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001" y="5179368"/>
            <a:ext cx="2004196" cy="1670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456007" y="5936362"/>
            <a:ext cx="89311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31425" y="4632908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334128" y="4816264"/>
            <a:ext cx="1239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műanyag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237118" y="3657498"/>
            <a:ext cx="1782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polietilén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(PE)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18"/>
          <p:cNvSpPr txBox="1">
            <a:spLocks noChangeArrowheads="1"/>
          </p:cNvSpPr>
          <p:nvPr/>
        </p:nvSpPr>
        <p:spPr bwMode="auto">
          <a:xfrm>
            <a:off x="3501916" y="2757385"/>
            <a:ext cx="1068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polimerizáció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96052" y="3574948"/>
            <a:ext cx="922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etilén</a:t>
            </a:r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6" y="5318494"/>
            <a:ext cx="2938632" cy="139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Csoportba foglalás 7"/>
          <p:cNvGrpSpPr/>
          <p:nvPr/>
        </p:nvGrpSpPr>
        <p:grpSpPr>
          <a:xfrm>
            <a:off x="6714252" y="5016318"/>
            <a:ext cx="2063692" cy="1767241"/>
            <a:chOff x="6714252" y="5103402"/>
            <a:chExt cx="2063692" cy="1767241"/>
          </a:xfrm>
        </p:grpSpPr>
        <p:sp>
          <p:nvSpPr>
            <p:cNvPr id="7" name="Téglalap 6"/>
            <p:cNvSpPr/>
            <p:nvPr/>
          </p:nvSpPr>
          <p:spPr>
            <a:xfrm>
              <a:off x="6714252" y="5103402"/>
              <a:ext cx="2063692" cy="176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6786578" y="5157530"/>
              <a:ext cx="1933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smtClean="0">
                  <a:latin typeface="Bradley Hand ITC" panose="03070402050302030203" pitchFamily="66" charset="0"/>
                </a:rPr>
                <a:t>Tudod-e, hogy…</a:t>
              </a:r>
              <a:endParaRPr lang="hu-HU" sz="2000" b="1" dirty="0">
                <a:latin typeface="Bradley Hand ITC" panose="03070402050302030203" pitchFamily="66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714252" y="5592617"/>
              <a:ext cx="20636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Miért hívják a 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PE-ből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készült zacskót nejlon zacskónak?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41277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Égés: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"/>
                <a:cs typeface="Arial"/>
              </a:rPr>
              <a:t>K</a:t>
            </a:r>
            <a:r>
              <a:rPr lang="hu-HU" sz="2000" dirty="0" smtClean="0">
                <a:latin typeface="Arial"/>
                <a:cs typeface="Arial"/>
              </a:rPr>
              <a:t>ormozó lánggal ég: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/>
                <a:cs typeface="Arial"/>
              </a:rPr>
              <a:t>	C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H</a:t>
            </a:r>
            <a:r>
              <a:rPr lang="hu-HU" sz="2000" baseline="-25000" dirty="0" smtClean="0">
                <a:latin typeface="Arial"/>
                <a:cs typeface="Arial"/>
              </a:rPr>
              <a:t>4</a:t>
            </a:r>
            <a:r>
              <a:rPr lang="hu-HU" sz="2000" dirty="0" smtClean="0">
                <a:latin typeface="Arial"/>
                <a:cs typeface="Arial"/>
              </a:rPr>
              <a:t> + 3 O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= 2 CO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+ 2 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O</a:t>
            </a:r>
            <a:endParaRPr lang="hu-HU" sz="20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a levegővel robbanóelegyet képez.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45125"/>
              </p:ext>
            </p:extLst>
          </p:nvPr>
        </p:nvGraphicFramePr>
        <p:xfrm>
          <a:off x="4719925" y="3044634"/>
          <a:ext cx="1209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CS ChemDraw Drawing" r:id="rId3" imgW="1209655" imgH="999540" progId="ChemDraw.Document.6.0">
                  <p:embed/>
                </p:oleObj>
              </mc:Choice>
              <mc:Fallback>
                <p:oleObj name="CS ChemDraw Drawing" r:id="rId3" imgW="1209655" imgH="99954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925" y="3044634"/>
                        <a:ext cx="12096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etilén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1841" y="1401759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Előfordulás: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természetben ritkán fordul elő (mivel reakcióképes).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b="1" dirty="0" smtClean="0">
                <a:latin typeface="Arial"/>
                <a:cs typeface="Arial"/>
              </a:rPr>
              <a:t>Előállítás: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iparban: </a:t>
            </a:r>
            <a:r>
              <a:rPr lang="hu-HU" sz="2000" dirty="0" err="1" smtClean="0">
                <a:solidFill>
                  <a:srgbClr val="3333CC"/>
                </a:solidFill>
                <a:latin typeface="Arial"/>
                <a:cs typeface="Arial"/>
              </a:rPr>
              <a:t>alkánok</a:t>
            </a:r>
            <a:r>
              <a:rPr lang="hu-HU" sz="2000" dirty="0" smtClean="0">
                <a:solidFill>
                  <a:srgbClr val="3333CC"/>
                </a:solidFill>
                <a:latin typeface="Arial"/>
                <a:cs typeface="Arial"/>
              </a:rPr>
              <a:t> krakkolásával </a:t>
            </a:r>
            <a:r>
              <a:rPr lang="hu-HU" sz="2000" dirty="0" smtClean="0">
                <a:latin typeface="Arial"/>
                <a:cs typeface="Arial"/>
              </a:rPr>
              <a:t>(kőolaj és földgáz feldolgozás során).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laboratóriumban: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smtClean="0">
                <a:solidFill>
                  <a:srgbClr val="3333CC"/>
                </a:solidFill>
                <a:latin typeface="Arial"/>
                <a:cs typeface="Arial"/>
              </a:rPr>
              <a:t>etanolból</a:t>
            </a:r>
            <a:r>
              <a:rPr lang="hu-HU" sz="2000" dirty="0" smtClean="0">
                <a:latin typeface="Arial"/>
                <a:cs typeface="Arial"/>
              </a:rPr>
              <a:t> vízelvonással: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/>
                <a:cs typeface="Arial"/>
              </a:rPr>
              <a:t>	CH</a:t>
            </a:r>
            <a:r>
              <a:rPr lang="hu-HU" sz="2000" baseline="-25000" dirty="0" smtClean="0">
                <a:latin typeface="Arial"/>
                <a:cs typeface="Arial"/>
              </a:rPr>
              <a:t>3</a:t>
            </a:r>
            <a:r>
              <a:rPr lang="hu-HU" sz="2000" dirty="0" smtClean="0">
                <a:latin typeface="Arial"/>
                <a:cs typeface="Arial"/>
              </a:rPr>
              <a:t>-CH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-OH                CH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=</a:t>
            </a:r>
            <a:r>
              <a:rPr lang="hu-HU" sz="2000" dirty="0" err="1" smtClean="0">
                <a:latin typeface="Arial"/>
                <a:cs typeface="Arial"/>
              </a:rPr>
              <a:t>CH</a:t>
            </a:r>
            <a:r>
              <a:rPr lang="hu-HU" sz="2000" baseline="-25000" dirty="0" err="1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O</a:t>
            </a:r>
            <a:endParaRPr lang="hu-HU" sz="20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hu-HU" sz="2000" dirty="0" smtClean="0">
              <a:latin typeface="Arial"/>
              <a:cs typeface="Arial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04177" y="4149080"/>
            <a:ext cx="111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hu-HU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hu-HU" sz="1400" baseline="-25000" dirty="0" smtClean="0">
              <a:latin typeface="Arial"/>
              <a:cs typeface="Arial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876185" y="4437112"/>
            <a:ext cx="9757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51841" y="4794995"/>
            <a:ext cx="7244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latin typeface="Arial"/>
                <a:cs typeface="Arial"/>
              </a:rPr>
              <a:t>Felhasználás: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PE gyártás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vegyipari alapanyaggyártás</a:t>
            </a:r>
          </a:p>
        </p:txBody>
      </p:sp>
    </p:spTree>
    <p:extLst>
      <p:ext uri="{BB962C8B-B14F-4D97-AF65-F5344CB8AC3E}">
        <p14:creationId xmlns:p14="http://schemas.microsoft.com/office/powerpoint/2010/main" val="16293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89847" y="478413"/>
            <a:ext cx="7075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Telítetlen szénhidrogének</a:t>
            </a:r>
            <a:endParaRPr lang="hu-HU" sz="4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9639" y="1654795"/>
            <a:ext cx="6663319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(olefinek)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kettős kötést tartalmazó szénhidrogének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lkinek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(acetilén-szénhidrogének)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09590"/>
              </p:ext>
            </p:extLst>
          </p:nvPr>
        </p:nvGraphicFramePr>
        <p:xfrm>
          <a:off x="5451494" y="1478461"/>
          <a:ext cx="7969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CS ChemDraw Drawing" r:id="rId3" imgW="796622" imgH="859140" progId="ChemDraw.Document.6.0">
                  <p:embed/>
                </p:oleObj>
              </mc:Choice>
              <mc:Fallback>
                <p:oleObj name="CS ChemDraw Drawing" r:id="rId3" imgW="796622" imgH="859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1494" y="1478461"/>
                        <a:ext cx="7969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Több kettős kötést tartalmazó szénhidrogének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5" y="1805042"/>
            <a:ext cx="7704856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Elnevezésük: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hasonló mint 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alkéneké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a vegyület több kettős kötést tartalmaz, azt a névben a </a:t>
            </a:r>
            <a:r>
              <a:rPr lang="hu-HU" sz="20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stb. előtagokkal jelezzük.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diének</a:t>
            </a: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alkadiének</a:t>
            </a: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triének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alkatriének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poliének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alkapoliének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32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alkadiének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15144" y="1172463"/>
            <a:ext cx="675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kettőskötések helyzete alapján megkülönböztetünk: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1564938"/>
            <a:ext cx="74863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kumulált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két kettőskötés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egymás mellett van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konjugált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(a két kettős kötés között egy egyszeres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C-C kötés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izolált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(a két kettős kötés között legalább két egyszeres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C-C kötés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41152" y="1595418"/>
            <a:ext cx="364394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R–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CH=C=CH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–R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R–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CH=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–R </a:t>
            </a:r>
          </a:p>
          <a:p>
            <a:pPr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R–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CH=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–(CH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CH=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8214" y="4763461"/>
            <a:ext cx="7465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kumulált</a:t>
            </a:r>
            <a:r>
              <a:rPr lang="hu-HU" sz="16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diének</a:t>
            </a:r>
            <a:r>
              <a:rPr lang="hu-HU" sz="16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kevésbé stabilisak, mint izolált vagy konjugált izomerjeik.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kettős kötések </a:t>
            </a:r>
            <a:r>
              <a:rPr lang="hu-HU" sz="16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konjugált</a:t>
            </a:r>
            <a:r>
              <a:rPr lang="hu-HU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elhelyezkedése növeli a relatív stabilitást és a reakciókészséget!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6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izolált</a:t>
            </a:r>
            <a:r>
              <a:rPr lang="hu-HU" sz="16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diének</a:t>
            </a:r>
            <a:r>
              <a:rPr lang="hu-HU" sz="16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hasonlóan viselkednek, mint az egyszeres kettős kötést tartalmazó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74116" y="1655149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 : hidrogén </a:t>
            </a:r>
          </a:p>
          <a:p>
            <a:r>
              <a:rPr lang="hu-HU" dirty="0" smtClean="0"/>
              <a:t>vagy </a:t>
            </a:r>
            <a:r>
              <a:rPr lang="hu-HU" dirty="0" err="1" smtClean="0"/>
              <a:t>alkilcsoport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50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67544" y="1268760"/>
            <a:ext cx="7920879" cy="1368152"/>
          </a:xfrm>
          <a:prstGeom prst="roundRect">
            <a:avLst/>
          </a:prstGeom>
          <a:solidFill>
            <a:srgbClr val="E5E5FF"/>
          </a:solidFill>
          <a:ln w="381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318416" y="478413"/>
            <a:ext cx="581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Telítetlen szénhidrogének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4" y="3109024"/>
            <a:ext cx="66633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(olefinek)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kettős kötést tartalmazó szénhidrogének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(acetilén-szénhidrogének)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Mindkét csoportban lehetnek nyíltláncú és gyűrűs molekulák is.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55679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telítetlen szénhidrogének molekuláiban kettős vagy hármas kötéssel kapcsolódó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szénatompárok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vannak.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37516"/>
              </p:ext>
            </p:extLst>
          </p:nvPr>
        </p:nvGraphicFramePr>
        <p:xfrm>
          <a:off x="5209055" y="4694817"/>
          <a:ext cx="1277937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CS ChemDraw Drawing" r:id="rId3" imgW="1278269" imgH="152010" progId="ChemDraw.Document.6.0">
                  <p:embed/>
                </p:oleObj>
              </mc:Choice>
              <mc:Fallback>
                <p:oleObj name="CS ChemDraw Drawing" r:id="rId3" imgW="1278269" imgH="152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055" y="4694817"/>
                        <a:ext cx="1277937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14787"/>
              </p:ext>
            </p:extLst>
          </p:nvPr>
        </p:nvGraphicFramePr>
        <p:xfrm>
          <a:off x="7145588" y="3109024"/>
          <a:ext cx="14033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CS ChemDraw Drawing" r:id="rId5" imgW="1403070" imgH="580230" progId="ChemDraw.Document.6.0">
                  <p:embed/>
                </p:oleObj>
              </mc:Choice>
              <mc:Fallback>
                <p:oleObj name="CS ChemDraw Drawing" r:id="rId5" imgW="1403070" imgH="580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5588" y="3109024"/>
                        <a:ext cx="14033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51788"/>
              </p:ext>
            </p:extLst>
          </p:nvPr>
        </p:nvGraphicFramePr>
        <p:xfrm>
          <a:off x="7103444" y="3907995"/>
          <a:ext cx="13906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CS ChemDraw Drawing" r:id="rId7" imgW="1391185" imgH="552690" progId="ChemDraw.Document.6.0">
                  <p:embed/>
                </p:oleObj>
              </mc:Choice>
              <mc:Fallback>
                <p:oleObj name="CS ChemDraw Drawing" r:id="rId7" imgW="1391185" imgH="552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3444" y="3907995"/>
                        <a:ext cx="13906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09680" y="2056392"/>
            <a:ext cx="3961662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1,3-butadién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(buta-1,3-dién)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2-metil-1,3-butadién </a:t>
            </a:r>
          </a:p>
          <a:p>
            <a:pPr marL="271463">
              <a:lnSpc>
                <a:spcPct val="150000"/>
              </a:lnSpc>
              <a:buClr>
                <a:schemeClr val="tx1"/>
              </a:buClr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(2-metilbuta-1,3-dién, </a:t>
            </a:r>
            <a:r>
              <a:rPr lang="hu-HU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izoprén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65232" y="1448553"/>
            <a:ext cx="4352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Fontosabb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diének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alkadiének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1560" y="4257125"/>
            <a:ext cx="74222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 összegképletük</a:t>
            </a:r>
            <a:r>
              <a:rPr lang="hu-HU" sz="2000" b="1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hu-HU" sz="2000" baseline="-25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2n-2</a:t>
            </a:r>
          </a:p>
          <a:p>
            <a:pPr lvl="0">
              <a:lnSpc>
                <a:spcPct val="150000"/>
              </a:lnSpc>
            </a:pPr>
            <a:endParaRPr lang="hu-HU" sz="2000" dirty="0" smtClean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 reakcióik:</a:t>
            </a:r>
            <a:r>
              <a:rPr lang="hu-HU" sz="200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addíció, a polimerizáció és az égés. </a:t>
            </a:r>
            <a:endParaRPr lang="hu-HU" sz="2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99399"/>
              </p:ext>
            </p:extLst>
          </p:nvPr>
        </p:nvGraphicFramePr>
        <p:xfrm>
          <a:off x="5694458" y="2056392"/>
          <a:ext cx="1912836" cy="75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CS ChemDraw Drawing" r:id="rId3" imgW="1391185" imgH="551070" progId="ChemDraw.Document.6.0">
                  <p:embed/>
                </p:oleObj>
              </mc:Choice>
              <mc:Fallback>
                <p:oleObj name="CS ChemDraw Drawing" r:id="rId3" imgW="1391185" imgH="5510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4458" y="2056392"/>
                        <a:ext cx="1912836" cy="757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402681"/>
              </p:ext>
            </p:extLst>
          </p:nvPr>
        </p:nvGraphicFramePr>
        <p:xfrm>
          <a:off x="5941495" y="3024535"/>
          <a:ext cx="1930305" cy="113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CS ChemDraw Drawing" r:id="rId5" imgW="1403070" imgH="828630" progId="ChemDraw.Document.6.0">
                  <p:embed/>
                </p:oleObj>
              </mc:Choice>
              <mc:Fallback>
                <p:oleObj name="CS ChemDraw Drawing" r:id="rId5" imgW="1403070" imgH="828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1495" y="3024535"/>
                        <a:ext cx="1930305" cy="113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6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</a:t>
            </a:r>
            <a:r>
              <a:rPr lang="hu-HU" sz="4000" b="1" dirty="0" err="1" smtClean="0">
                <a:solidFill>
                  <a:srgbClr val="3333CC"/>
                </a:solidFill>
              </a:rPr>
              <a:t>diének</a:t>
            </a:r>
            <a:r>
              <a:rPr lang="hu-HU" sz="4000" b="1" dirty="0" smtClean="0">
                <a:solidFill>
                  <a:srgbClr val="3333CC"/>
                </a:solidFill>
              </a:rPr>
              <a:t> addíciós reakciója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018395" y="231161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hu-HU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3624944" y="2695352"/>
            <a:ext cx="142041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Csoportba foglalás 51"/>
          <p:cNvGrpSpPr/>
          <p:nvPr/>
        </p:nvGrpSpPr>
        <p:grpSpPr>
          <a:xfrm>
            <a:off x="5503716" y="2146882"/>
            <a:ext cx="1826141" cy="1085603"/>
            <a:chOff x="5714273" y="4746846"/>
            <a:chExt cx="1826141" cy="1085603"/>
          </a:xfrm>
        </p:grpSpPr>
        <p:sp>
          <p:nvSpPr>
            <p:cNvPr id="15" name="Szövegdoboz 14"/>
            <p:cNvSpPr txBox="1"/>
            <p:nvPr/>
          </p:nvSpPr>
          <p:spPr>
            <a:xfrm>
              <a:off x="5714273" y="5104543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H–C–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Egyenes összekötő 15"/>
            <p:cNvCxnSpPr/>
            <p:nvPr/>
          </p:nvCxnSpPr>
          <p:spPr>
            <a:xfrm>
              <a:off x="6193593" y="503253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6182442" y="539257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481625" y="503253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6481625" y="539257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/>
            <p:cNvSpPr txBox="1"/>
            <p:nvPr/>
          </p:nvSpPr>
          <p:spPr>
            <a:xfrm>
              <a:off x="6017904" y="47468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307084" y="47468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007236" y="54631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309949" y="546310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Egyenes összekötő 26"/>
            <p:cNvCxnSpPr/>
            <p:nvPr/>
          </p:nvCxnSpPr>
          <p:spPr>
            <a:xfrm>
              <a:off x="6778955" y="503480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>
              <a:off x="7066987" y="503480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/>
            <p:cNvSpPr txBox="1"/>
            <p:nvPr/>
          </p:nvSpPr>
          <p:spPr>
            <a:xfrm>
              <a:off x="6603266" y="474913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892446" y="4749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Egyenes összekötő 30"/>
            <p:cNvCxnSpPr/>
            <p:nvPr/>
          </p:nvCxnSpPr>
          <p:spPr>
            <a:xfrm>
              <a:off x="6777165" y="539257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>
              <a:off x="7076348" y="539257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6601959" y="54631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6904672" y="546310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5478331" y="3630615"/>
            <a:ext cx="1826141" cy="1085603"/>
            <a:chOff x="6857680" y="2582766"/>
            <a:chExt cx="1826141" cy="1085603"/>
          </a:xfrm>
        </p:grpSpPr>
        <p:sp>
          <p:nvSpPr>
            <p:cNvPr id="35" name="Szövegdoboz 34"/>
            <p:cNvSpPr txBox="1"/>
            <p:nvPr/>
          </p:nvSpPr>
          <p:spPr>
            <a:xfrm>
              <a:off x="6857680" y="2940463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H–C–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Egyenes összekötő 35"/>
            <p:cNvCxnSpPr/>
            <p:nvPr/>
          </p:nvCxnSpPr>
          <p:spPr>
            <a:xfrm>
              <a:off x="7337000" y="286845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>
              <a:off x="7325849" y="322849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7625032" y="286845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>
              <a:off x="7625032" y="3228495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39"/>
            <p:cNvSpPr txBox="1"/>
            <p:nvPr/>
          </p:nvSpPr>
          <p:spPr>
            <a:xfrm>
              <a:off x="7161311" y="25827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7450491" y="25827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7173365" y="3299034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7476078" y="3299022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Egyenes összekötő 43"/>
            <p:cNvCxnSpPr/>
            <p:nvPr/>
          </p:nvCxnSpPr>
          <p:spPr>
            <a:xfrm>
              <a:off x="7922362" y="287072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/>
            <p:nvPr/>
          </p:nvCxnSpPr>
          <p:spPr>
            <a:xfrm>
              <a:off x="8210394" y="2870727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zövegdoboz 45"/>
            <p:cNvSpPr txBox="1"/>
            <p:nvPr/>
          </p:nvSpPr>
          <p:spPr>
            <a:xfrm>
              <a:off x="7746673" y="25850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8035853" y="258503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Egyenes összekötő 47"/>
            <p:cNvCxnSpPr/>
            <p:nvPr/>
          </p:nvCxnSpPr>
          <p:spPr>
            <a:xfrm>
              <a:off x="7920572" y="322849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8219755" y="322849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Szövegdoboz 49"/>
            <p:cNvSpPr txBox="1"/>
            <p:nvPr/>
          </p:nvSpPr>
          <p:spPr>
            <a:xfrm>
              <a:off x="7768088" y="3299037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8070801" y="3299025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endPara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6" name="Egyenes összekötő nyíllal 55"/>
          <p:cNvCxnSpPr/>
          <p:nvPr/>
        </p:nvCxnSpPr>
        <p:spPr>
          <a:xfrm>
            <a:off x="3632675" y="4169678"/>
            <a:ext cx="142041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3994066" y="378878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Br</a:t>
            </a:r>
            <a:r>
              <a:rPr lang="hu-HU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1466482" y="3561701"/>
            <a:ext cx="1722222" cy="1221514"/>
            <a:chOff x="827584" y="4644196"/>
            <a:chExt cx="1722222" cy="1221514"/>
          </a:xfrm>
        </p:grpSpPr>
        <p:sp>
          <p:nvSpPr>
            <p:cNvPr id="5" name="Szövegdoboz 4"/>
            <p:cNvSpPr txBox="1"/>
            <p:nvPr/>
          </p:nvSpPr>
          <p:spPr>
            <a:xfrm>
              <a:off x="827584" y="54963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Egyenes összekötő 5"/>
            <p:cNvCxnSpPr/>
            <p:nvPr/>
          </p:nvCxnSpPr>
          <p:spPr>
            <a:xfrm flipV="1">
              <a:off x="1082678" y="549637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827584" y="49203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068653" y="5221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C=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8"/>
            <p:cNvCxnSpPr/>
            <p:nvPr/>
          </p:nvCxnSpPr>
          <p:spPr>
            <a:xfrm flipV="1">
              <a:off x="1625726" y="520834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1625726" y="549637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1082678" y="520834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1609542" y="49203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C=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609542" y="54963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1340302" y="465313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Egyenes összekötő 58"/>
            <p:cNvCxnSpPr/>
            <p:nvPr/>
          </p:nvCxnSpPr>
          <p:spPr>
            <a:xfrm>
              <a:off x="1595396" y="494116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gyenes összekötő 59"/>
            <p:cNvCxnSpPr/>
            <p:nvPr/>
          </p:nvCxnSpPr>
          <p:spPr>
            <a:xfrm flipV="1">
              <a:off x="2179230" y="493187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gyenes összekötő 60"/>
            <p:cNvCxnSpPr/>
            <p:nvPr/>
          </p:nvCxnSpPr>
          <p:spPr>
            <a:xfrm>
              <a:off x="2179230" y="521990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Szövegdoboz 61"/>
            <p:cNvSpPr txBox="1"/>
            <p:nvPr/>
          </p:nvSpPr>
          <p:spPr>
            <a:xfrm>
              <a:off x="2197718" y="521990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198428" y="46441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1457443" y="2095198"/>
            <a:ext cx="1722222" cy="1221514"/>
            <a:chOff x="827584" y="4644196"/>
            <a:chExt cx="1722222" cy="1221514"/>
          </a:xfrm>
        </p:grpSpPr>
        <p:sp>
          <p:nvSpPr>
            <p:cNvPr id="66" name="Szövegdoboz 65"/>
            <p:cNvSpPr txBox="1"/>
            <p:nvPr/>
          </p:nvSpPr>
          <p:spPr>
            <a:xfrm>
              <a:off x="827584" y="54963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Egyenes összekötő 66"/>
            <p:cNvCxnSpPr/>
            <p:nvPr/>
          </p:nvCxnSpPr>
          <p:spPr>
            <a:xfrm flipV="1">
              <a:off x="1082678" y="549637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zövegdoboz 67"/>
            <p:cNvSpPr txBox="1"/>
            <p:nvPr/>
          </p:nvSpPr>
          <p:spPr>
            <a:xfrm>
              <a:off x="827584" y="49203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1068653" y="5221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C=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Egyenes összekötő 69"/>
            <p:cNvCxnSpPr/>
            <p:nvPr/>
          </p:nvCxnSpPr>
          <p:spPr>
            <a:xfrm flipV="1">
              <a:off x="1625726" y="520834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>
              <a:off x="1625726" y="549637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71"/>
            <p:cNvCxnSpPr/>
            <p:nvPr/>
          </p:nvCxnSpPr>
          <p:spPr>
            <a:xfrm>
              <a:off x="1082678" y="520834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Szövegdoboz 72"/>
            <p:cNvSpPr txBox="1"/>
            <p:nvPr/>
          </p:nvSpPr>
          <p:spPr>
            <a:xfrm>
              <a:off x="1609542" y="49203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C=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zövegdoboz 73"/>
            <p:cNvSpPr txBox="1"/>
            <p:nvPr/>
          </p:nvSpPr>
          <p:spPr>
            <a:xfrm>
              <a:off x="1609542" y="54963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Szövegdoboz 74"/>
            <p:cNvSpPr txBox="1"/>
            <p:nvPr/>
          </p:nvSpPr>
          <p:spPr>
            <a:xfrm>
              <a:off x="1340302" y="465313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Egyenes összekötő 75"/>
            <p:cNvCxnSpPr/>
            <p:nvPr/>
          </p:nvCxnSpPr>
          <p:spPr>
            <a:xfrm>
              <a:off x="1595396" y="494116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 flipV="1">
              <a:off x="2179230" y="4931876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77"/>
            <p:cNvCxnSpPr/>
            <p:nvPr/>
          </p:nvCxnSpPr>
          <p:spPr>
            <a:xfrm>
              <a:off x="2179230" y="5219908"/>
              <a:ext cx="72008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zövegdoboz 78"/>
            <p:cNvSpPr txBox="1"/>
            <p:nvPr/>
          </p:nvSpPr>
          <p:spPr>
            <a:xfrm>
              <a:off x="2197718" y="521990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2198428" y="46441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Szövegdoboz 63"/>
          <p:cNvSpPr txBox="1"/>
          <p:nvPr/>
        </p:nvSpPr>
        <p:spPr>
          <a:xfrm>
            <a:off x="960120" y="158496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Pl.: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65232" y="1162803"/>
            <a:ext cx="4352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kaucsuk és a gumi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38150" y="2306000"/>
            <a:ext cx="6038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kaucsukot 8000-30000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izoprénegységből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felépülő óriásmolekulák alkotják.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kaucsuk számos növényi nedvben (latexben) megtalálható.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latex kb. 30-35% kaucsukot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kinyert természetes kaucsuk mennyiségének nagy része a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kaucsukfából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származik.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Jelenleg a világon termelt kaucsuk 70%-át Thaiföld, Malajzia, Indonézia adja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31091"/>
              </p:ext>
            </p:extLst>
          </p:nvPr>
        </p:nvGraphicFramePr>
        <p:xfrm>
          <a:off x="4151378" y="1384051"/>
          <a:ext cx="44529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CS ChemDraw Drawing" r:id="rId4" imgW="4452871" imgH="857790" progId="ChemDraw.Document.6.0">
                  <p:embed/>
                </p:oleObj>
              </mc:Choice>
              <mc:Fallback>
                <p:oleObj name="CS ChemDraw Drawing" r:id="rId4" imgW="4452871" imgH="857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1378" y="1384051"/>
                        <a:ext cx="4452937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https://upload.wikimedia.org/wikipedia/commons/e/e9/Latex-produc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02" y="3852469"/>
            <a:ext cx="2148288" cy="286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441289" y="6531283"/>
            <a:ext cx="5425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000" dirty="0">
                <a:solidFill>
                  <a:prstClr val="black"/>
                </a:solidFill>
              </a:rPr>
              <a:t>Kép forrása</a:t>
            </a:r>
            <a:r>
              <a:rPr lang="hu-HU" sz="1000" dirty="0" smtClean="0">
                <a:solidFill>
                  <a:prstClr val="black"/>
                </a:solidFill>
              </a:rPr>
              <a:t>: https</a:t>
            </a:r>
            <a:r>
              <a:rPr lang="hu-HU" sz="1000" dirty="0">
                <a:solidFill>
                  <a:prstClr val="black"/>
                </a:solidFill>
              </a:rPr>
              <a:t>://commons.wikimedia.org/wiki/File:Latex-production.jpg</a:t>
            </a:r>
          </a:p>
        </p:txBody>
      </p:sp>
    </p:spTree>
    <p:extLst>
      <p:ext uri="{BB962C8B-B14F-4D97-AF65-F5344CB8AC3E}">
        <p14:creationId xmlns:p14="http://schemas.microsoft.com/office/powerpoint/2010/main" val="29227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5232" y="1162803"/>
            <a:ext cx="4352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gumigyártás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28651" y="2708084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vulkanizálás során a természetes kaucsukot néhány % (3-5%) kénporral összegyúrják, majd 130-140 </a:t>
            </a:r>
            <a:r>
              <a:rPr lang="hu-HU" sz="2000" dirty="0" err="1" smtClean="0">
                <a:latin typeface="Arial"/>
                <a:cs typeface="Arial"/>
              </a:rPr>
              <a:t>°C-ra</a:t>
            </a:r>
            <a:r>
              <a:rPr lang="hu-HU" sz="2000" dirty="0" smtClean="0">
                <a:latin typeface="Arial"/>
                <a:cs typeface="Arial"/>
              </a:rPr>
              <a:t> hevítik.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27182" y="3822406"/>
            <a:ext cx="49558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Vulkanizáláskor ún. </a:t>
            </a:r>
            <a:r>
              <a:rPr lang="hu-HU" sz="2000" b="1" dirty="0" smtClean="0">
                <a:latin typeface="Arial"/>
                <a:cs typeface="Arial"/>
              </a:rPr>
              <a:t>kénhidak</a:t>
            </a:r>
            <a:r>
              <a:rPr lang="hu-HU" sz="2000" dirty="0" smtClean="0">
                <a:latin typeface="Arial"/>
                <a:cs typeface="Arial"/>
              </a:rPr>
              <a:t> alakulnak ki a szomszédos </a:t>
            </a:r>
            <a:r>
              <a:rPr lang="hu-HU" sz="2000" dirty="0" err="1" smtClean="0">
                <a:latin typeface="Arial"/>
                <a:cs typeface="Arial"/>
              </a:rPr>
              <a:t>poliizoprén</a:t>
            </a:r>
            <a:r>
              <a:rPr lang="hu-HU" sz="2000" dirty="0" smtClean="0">
                <a:latin typeface="Arial"/>
                <a:cs typeface="Arial"/>
              </a:rPr>
              <a:t> láncok között, ezáltal a gumi </a:t>
            </a:r>
            <a:r>
              <a:rPr lang="hu-HU" sz="2000" b="1" dirty="0" smtClean="0">
                <a:latin typeface="Arial"/>
                <a:cs typeface="Arial"/>
              </a:rPr>
              <a:t>térhálós szerkezetű </a:t>
            </a:r>
            <a:r>
              <a:rPr lang="hu-HU" sz="2000" dirty="0" smtClean="0">
                <a:latin typeface="Arial"/>
                <a:cs typeface="Arial"/>
              </a:rPr>
              <a:t>lesz.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Ez a térhálós szerkezet teszi a gumit rugalmassá.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www.mozaweb.hu/course/kemia_10/jpg/k10_051_2.jpg"/>
          <p:cNvSpPr>
            <a:spLocks noChangeAspect="1" noChangeArrowheads="1"/>
          </p:cNvSpPr>
          <p:nvPr/>
        </p:nvSpPr>
        <p:spPr bwMode="auto">
          <a:xfrm>
            <a:off x="155575" y="-990600"/>
            <a:ext cx="2895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668618" y="1791790"/>
            <a:ext cx="179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természetes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kaucsuk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514380" y="1700683"/>
            <a:ext cx="2093205" cy="9192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638979" y="1895100"/>
            <a:ext cx="1266939" cy="4616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7273736" y="1895099"/>
            <a:ext cx="1152031" cy="4616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038120" y="2125932"/>
            <a:ext cx="1344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5764424" y="2112755"/>
            <a:ext cx="1344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474882" y="192948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gumi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50703" y="1933083"/>
            <a:ext cx="179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541486" y="1645852"/>
            <a:ext cx="17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vulkanizálás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46172" y="1645852"/>
            <a:ext cx="17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kicsapás 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90240" y="2259946"/>
            <a:ext cx="17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töményítés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88629"/>
              </p:ext>
            </p:extLst>
          </p:nvPr>
        </p:nvGraphicFramePr>
        <p:xfrm>
          <a:off x="5497418" y="3800819"/>
          <a:ext cx="3372304" cy="29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S ChemDraw Drawing" r:id="rId3" imgW="4683025" imgH="4067280" progId="ChemDraw.Document.6.0">
                  <p:embed/>
                </p:oleObj>
              </mc:Choice>
              <mc:Fallback>
                <p:oleObj name="CS ChemDraw Drawing" r:id="rId3" imgW="4683025" imgH="406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7418" y="3800819"/>
                        <a:ext cx="3372304" cy="2928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5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5232" y="1460262"/>
            <a:ext cx="4352488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gumi felhasználása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38150" y="2162779"/>
            <a:ext cx="6038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Évente kb. 25 millió tonna gumit gyártanak, melynek kb. 40%-a természetes kaucsukból készül.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4117" y="3691993"/>
            <a:ext cx="4352488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Felhasználási területei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07504" y="1482017"/>
            <a:ext cx="6575052" cy="21142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5" y="3801913"/>
            <a:ext cx="2524635" cy="29106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68" y="2380487"/>
            <a:ext cx="1798869" cy="1693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08" y="874683"/>
            <a:ext cx="1190989" cy="16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85888"/>
            <a:ext cx="1526558" cy="13655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74" y="4700131"/>
            <a:ext cx="2887410" cy="16579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77" y="5418939"/>
            <a:ext cx="1859280" cy="13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5232" y="1162803"/>
            <a:ext cx="4352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gumi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hőbomlása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8150" y="3498908"/>
            <a:ext cx="590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depolimerizáció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során képződő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izoprén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brómos vizet elszínteleníti.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hevítés hatására a gumi kéntartalma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kén-hidrogén (H</a:t>
            </a:r>
            <a:r>
              <a:rPr lang="hu-HU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alakjában távozik.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71643" y="6358795"/>
            <a:ext cx="617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+ (CH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-COO)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Pb = </a:t>
            </a:r>
            <a:r>
              <a:rPr lang="hu-HU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+ 2CH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-COOH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8656" y="1650737"/>
            <a:ext cx="586165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Hő hatására a gumi elbomlik (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depolimerizál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8656" y="5388606"/>
            <a:ext cx="8071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kén-hidrogén (H</a:t>
            </a:r>
            <a:r>
              <a:rPr lang="hu-HU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ólom-acetáttal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fekete színű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ólom-szulfid (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csapadékot képez.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561402" y="3241495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poliizoprén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625513" y="324149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izoprén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042629" y="2813545"/>
            <a:ext cx="137890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polimerizáció</a:t>
            </a:r>
            <a:endParaRPr lang="hu-H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985522" y="231151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depolimerizáció</a:t>
            </a:r>
            <a:endParaRPr lang="hu-HU" sz="16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49094"/>
              </p:ext>
            </p:extLst>
          </p:nvPr>
        </p:nvGraphicFramePr>
        <p:xfrm>
          <a:off x="8099237" y="116682"/>
          <a:ext cx="635000" cy="109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CS ChemDraw Drawing" r:id="rId3" imgW="1270705" imgH="2195640" progId="ChemDraw.Document.6.0">
                  <p:embed/>
                </p:oleObj>
              </mc:Choice>
              <mc:Fallback>
                <p:oleObj name="CS ChemDraw Drawing" r:id="rId3" imgW="1270705" imgH="21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9237" y="116682"/>
                        <a:ext cx="635000" cy="109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2193"/>
              </p:ext>
            </p:extLst>
          </p:nvPr>
        </p:nvGraphicFramePr>
        <p:xfrm>
          <a:off x="634332" y="2153120"/>
          <a:ext cx="7235975" cy="105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CS ChemDraw Drawing" r:id="rId5" imgW="6056110" imgH="885060" progId="ChemDraw.Document.6.0">
                  <p:embed/>
                </p:oleObj>
              </mc:Choice>
              <mc:Fallback>
                <p:oleObj name="CS ChemDraw Drawing" r:id="rId5" imgW="6056110" imgH="885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332" y="2153120"/>
                        <a:ext cx="7235975" cy="1058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49256" y="1124744"/>
            <a:ext cx="5871216" cy="55321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6684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333CC"/>
                </a:solidFill>
              </a:rPr>
              <a:t>E</a:t>
            </a:r>
            <a:r>
              <a:rPr lang="hu-HU" sz="4000" b="1" dirty="0" smtClean="0">
                <a:solidFill>
                  <a:srgbClr val="3333CC"/>
                </a:solidFill>
              </a:rPr>
              <a:t>gyéb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99592" y="1772816"/>
            <a:ext cx="195758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Terpenoidok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Karotinoidok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Szteroidok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858922" y="31788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likopin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704684" y="397054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-karotin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48038" y="2507867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limonén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703099" y="2518884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mentol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412605" y="25188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kámfor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997445" y="625849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koleszterin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024365" y="625849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tesztoszteron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" y="1210400"/>
            <a:ext cx="900000" cy="97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" y="2512060"/>
            <a:ext cx="900000" cy="10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13" y="3801030"/>
            <a:ext cx="1084786" cy="10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4738"/>
              </p:ext>
            </p:extLst>
          </p:nvPr>
        </p:nvGraphicFramePr>
        <p:xfrm>
          <a:off x="3158885" y="1389270"/>
          <a:ext cx="16986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CS ChemDraw Drawing" r:id="rId6" imgW="1698866" imgH="1192860" progId="ChemDraw.Document.6.0">
                  <p:embed/>
                </p:oleObj>
              </mc:Choice>
              <mc:Fallback>
                <p:oleObj name="CS ChemDraw Drawing" r:id="rId6" imgW="1698866" imgH="1192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8885" y="1389270"/>
                        <a:ext cx="1698625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63083"/>
              </p:ext>
            </p:extLst>
          </p:nvPr>
        </p:nvGraphicFramePr>
        <p:xfrm>
          <a:off x="5206768" y="1275397"/>
          <a:ext cx="1700213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CS ChemDraw Drawing" r:id="rId8" imgW="1700487" imgH="1237140" progId="ChemDraw.Document.6.0">
                  <p:embed/>
                </p:oleObj>
              </mc:Choice>
              <mc:Fallback>
                <p:oleObj name="CS ChemDraw Drawing" r:id="rId8" imgW="1700487" imgH="1237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6768" y="1275397"/>
                        <a:ext cx="1700213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738543"/>
              </p:ext>
            </p:extLst>
          </p:nvPr>
        </p:nvGraphicFramePr>
        <p:xfrm>
          <a:off x="7341595" y="1277792"/>
          <a:ext cx="12398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4" name="CS ChemDraw Drawing" r:id="rId10" imgW="1240180" imgH="1193130" progId="ChemDraw.Document.6.0">
                  <p:embed/>
                </p:oleObj>
              </mc:Choice>
              <mc:Fallback>
                <p:oleObj name="CS ChemDraw Drawing" r:id="rId10" imgW="1240180" imgH="119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1595" y="1277792"/>
                        <a:ext cx="123983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78656"/>
              </p:ext>
            </p:extLst>
          </p:nvPr>
        </p:nvGraphicFramePr>
        <p:xfrm>
          <a:off x="3161841" y="3224148"/>
          <a:ext cx="4555819" cy="45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CS ChemDraw Drawing" r:id="rId12" imgW="6115269" imgH="607770" progId="ChemDraw.Document.6.0">
                  <p:embed/>
                </p:oleObj>
              </mc:Choice>
              <mc:Fallback>
                <p:oleObj name="CS ChemDraw Drawing" r:id="rId12" imgW="6115269" imgH="607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61841" y="3224148"/>
                        <a:ext cx="4555819" cy="45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40668"/>
              </p:ext>
            </p:extLst>
          </p:nvPr>
        </p:nvGraphicFramePr>
        <p:xfrm>
          <a:off x="3169415" y="3827326"/>
          <a:ext cx="4478839" cy="98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6" name="CS ChemDraw Drawing" r:id="rId14" imgW="4791078" imgH="1054350" progId="ChemDraw.Document.6.0">
                  <p:embed/>
                </p:oleObj>
              </mc:Choice>
              <mc:Fallback>
                <p:oleObj name="CS ChemDraw Drawing" r:id="rId14" imgW="4791078" imgH="105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9415" y="3827326"/>
                        <a:ext cx="4478839" cy="985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47383"/>
              </p:ext>
            </p:extLst>
          </p:nvPr>
        </p:nvGraphicFramePr>
        <p:xfrm>
          <a:off x="4760685" y="4812730"/>
          <a:ext cx="2046287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CS ChemDraw Drawing" r:id="rId16" imgW="2046257" imgH="1458000" progId="ChemDraw.Document.6.0">
                  <p:embed/>
                </p:oleObj>
              </mc:Choice>
              <mc:Fallback>
                <p:oleObj name="CS ChemDraw Drawing" r:id="rId16" imgW="2046257" imgH="1458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60685" y="4812730"/>
                        <a:ext cx="2046287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37198"/>
              </p:ext>
            </p:extLst>
          </p:nvPr>
        </p:nvGraphicFramePr>
        <p:xfrm>
          <a:off x="6895276" y="5139664"/>
          <a:ext cx="16859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name="CS ChemDraw Drawing" r:id="rId18" imgW="1685359" imgH="1109160" progId="ChemDraw.Document.6.0">
                  <p:embed/>
                </p:oleObj>
              </mc:Choice>
              <mc:Fallback>
                <p:oleObj name="CS ChemDraw Drawing" r:id="rId18" imgW="1685359" imgH="110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95276" y="5139664"/>
                        <a:ext cx="1685925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8513" y="1261134"/>
            <a:ext cx="2827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Keressünk minél több öt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szénatomos,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izoprénekből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keletkezett egységeket az ábrán lévő molekulákban!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684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333CC"/>
                </a:solidFill>
              </a:rPr>
              <a:t>E</a:t>
            </a:r>
            <a:r>
              <a:rPr lang="hu-HU" sz="4000" b="1" dirty="0" smtClean="0">
                <a:solidFill>
                  <a:srgbClr val="3333CC"/>
                </a:solidFill>
              </a:rPr>
              <a:t>gyéb </a:t>
            </a:r>
            <a:r>
              <a:rPr lang="hu-HU" sz="4000" b="1" dirty="0" err="1" smtClean="0">
                <a:solidFill>
                  <a:srgbClr val="3333CC"/>
                </a:solidFill>
              </a:rPr>
              <a:t>izoprénvázas</a:t>
            </a:r>
            <a:r>
              <a:rPr lang="hu-HU" sz="4000" b="1" dirty="0" smtClean="0">
                <a:solidFill>
                  <a:srgbClr val="3333CC"/>
                </a:solidFill>
              </a:rPr>
              <a:t> vegyületek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6526" y="1699218"/>
            <a:ext cx="7600403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Hogyan lehet folyékony halmazállapotú szivárványt készíteni?</a:t>
            </a:r>
            <a:r>
              <a:rPr lang="hu-HU" sz="2000" b="1" baseline="30000" dirty="0" smtClean="0"/>
              <a:t>1</a:t>
            </a:r>
            <a:endParaRPr lang="hu-HU" sz="2000" b="1" baseline="30000" dirty="0"/>
          </a:p>
          <a:p>
            <a:pPr marL="0" indent="0" eaLnBrk="1" hangingPunct="1">
              <a:lnSpc>
                <a:spcPct val="150000"/>
              </a:lnSpc>
            </a:pPr>
            <a:endParaRPr lang="hu-HU" sz="2000" dirty="0" smtClean="0"/>
          </a:p>
          <a:p>
            <a:pPr marL="0" indent="0" eaLnBrk="1" hangingPunct="1">
              <a:lnSpc>
                <a:spcPct val="150000"/>
              </a:lnSpc>
            </a:pPr>
            <a:r>
              <a:rPr lang="hu-HU" sz="2000" dirty="0" err="1" smtClean="0"/>
              <a:t>Mérőhegerben</a:t>
            </a:r>
            <a:r>
              <a:rPr lang="hu-HU" sz="2000" dirty="0" smtClean="0"/>
              <a:t> lévő paradicsomléhez adjunk brómos vizet… 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53873"/>
              </p:ext>
            </p:extLst>
          </p:nvPr>
        </p:nvGraphicFramePr>
        <p:xfrm>
          <a:off x="8049429" y="484828"/>
          <a:ext cx="6350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CS ChemDraw Drawing" r:id="rId3" imgW="1270705" imgH="2195640" progId="ChemDraw.Document.6.0">
                  <p:embed/>
                </p:oleObj>
              </mc:Choice>
              <mc:Fallback>
                <p:oleObj name="CS ChemDraw Drawing" r:id="rId3" imgW="1270705" imgH="2195640" progId="ChemDraw.Document.6.0">
                  <p:embed/>
                  <p:pic>
                    <p:nvPicPr>
                      <p:cNvPr id="0" name="Objektum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429" y="484828"/>
                        <a:ext cx="6350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</a:rPr>
              <a:t>[1] 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229.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18416" y="478413"/>
            <a:ext cx="581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Telítetlen szénhidrogének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96078" y="1346315"/>
            <a:ext cx="7608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(olefinek)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Több kettős kötést tartalmazó szénhidrogének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lkinek</a:t>
            </a:r>
            <a:r>
              <a:rPr lang="hu-HU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(acetilén-szénhidrogének)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74389"/>
              </p:ext>
            </p:extLst>
          </p:nvPr>
        </p:nvGraphicFramePr>
        <p:xfrm>
          <a:off x="4920830" y="1346315"/>
          <a:ext cx="7969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CS ChemDraw Drawing" r:id="rId3" imgW="796622" imgH="859140" progId="ChemDraw.Document.6.0">
                  <p:embed/>
                </p:oleObj>
              </mc:Choice>
              <mc:Fallback>
                <p:oleObj name="CS ChemDraw Drawing" r:id="rId3" imgW="796622" imgH="859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0830" y="1346315"/>
                        <a:ext cx="7969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39948"/>
              </p:ext>
            </p:extLst>
          </p:nvPr>
        </p:nvGraphicFramePr>
        <p:xfrm>
          <a:off x="6738598" y="2811502"/>
          <a:ext cx="7969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CS ChemDraw Drawing" r:id="rId5" imgW="796622" imgH="859140" progId="ChemDraw.Document.6.0">
                  <p:embed/>
                </p:oleObj>
              </mc:Choice>
              <mc:Fallback>
                <p:oleObj name="CS ChemDraw Drawing" r:id="rId5" imgW="796622" imgH="859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8598" y="2811502"/>
                        <a:ext cx="7969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3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770089" y="1330888"/>
            <a:ext cx="6764861" cy="1238141"/>
          </a:xfrm>
          <a:prstGeom prst="roundRect">
            <a:avLst/>
          </a:prstGeom>
          <a:solidFill>
            <a:srgbClr val="E5E5FF"/>
          </a:solidFill>
          <a:ln w="381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14669" y="478413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Alkinek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4284" y="1395003"/>
            <a:ext cx="6789385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b="1" dirty="0" smtClean="0"/>
              <a:t>Olyan telítetlen szénhidrogének, amelyek molekuláiban egy hármas kötés található.</a:t>
            </a:r>
            <a:endParaRPr lang="hu-HU" sz="2000" baseline="-25000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40959" y="3163034"/>
            <a:ext cx="6737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b="1" dirty="0"/>
              <a:t>P</a:t>
            </a:r>
            <a:r>
              <a:rPr lang="hu-HU" sz="2000" b="1" dirty="0" smtClean="0"/>
              <a:t>l.:</a:t>
            </a:r>
            <a:endParaRPr lang="hu-HU" sz="2000" baseline="-25000" dirty="0" smtClean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859580"/>
              </p:ext>
            </p:extLst>
          </p:nvPr>
        </p:nvGraphicFramePr>
        <p:xfrm>
          <a:off x="3566711" y="3429000"/>
          <a:ext cx="2272977" cy="278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S ChemDraw Drawing" r:id="rId3" imgW="1371195" imgH="1682100" progId="ChemDraw.Document.6.0">
                  <p:embed/>
                </p:oleObj>
              </mc:Choice>
              <mc:Fallback>
                <p:oleObj name="CS ChemDraw Drawing" r:id="rId3" imgW="1371195" imgH="1682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6711" y="3429000"/>
                        <a:ext cx="2272977" cy="278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1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nevezéktana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19" y="1412776"/>
            <a:ext cx="851790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Hagyományos nevük: </a:t>
            </a:r>
            <a:r>
              <a:rPr lang="hu-HU" sz="2000" b="1" dirty="0" smtClean="0">
                <a:solidFill>
                  <a:srgbClr val="3333CC"/>
                </a:solidFill>
              </a:rPr>
              <a:t>olefinek</a:t>
            </a:r>
            <a:endParaRPr lang="hu-HU" sz="2000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Szabályos kémiai nevük: </a:t>
            </a:r>
            <a:r>
              <a:rPr lang="hu-HU" sz="2000" b="1" dirty="0" err="1" smtClean="0">
                <a:solidFill>
                  <a:srgbClr val="3333CC"/>
                </a:solidFill>
              </a:rPr>
              <a:t>alkének</a:t>
            </a:r>
            <a:endParaRPr lang="hu-HU" sz="2000" b="1" dirty="0" smtClean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Elnevezésük: </a:t>
            </a:r>
          </a:p>
          <a:p>
            <a:pPr marL="817562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Az olefinek szabályos neve </a:t>
            </a:r>
            <a:r>
              <a:rPr lang="hu-HU" sz="2000" b="1" dirty="0" err="1" smtClean="0">
                <a:solidFill>
                  <a:srgbClr val="3333CC"/>
                </a:solidFill>
              </a:rPr>
              <a:t>-én</a:t>
            </a:r>
            <a:r>
              <a:rPr lang="hu-HU" sz="2000" dirty="0" smtClean="0"/>
              <a:t> szótagra végződik.</a:t>
            </a:r>
          </a:p>
          <a:p>
            <a:pPr marL="817562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 főlánc mindig tartalmaz kettős kötést, s </a:t>
            </a:r>
            <a:r>
              <a:rPr lang="hu-HU" sz="2000" dirty="0"/>
              <a:t>a kettős kötés szénatomjainak kell a lehető legkisebb számot kapniuk.</a:t>
            </a:r>
            <a:endParaRPr lang="hu-HU" sz="2000" dirty="0" smtClean="0"/>
          </a:p>
          <a:p>
            <a:pPr marL="817562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 vegyület nevében a kettőskötés helyét a kettős kötéssel összekapcsolt két szénatom számai közül a kisebbikkel tüntetjük fel.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hu-HU" sz="2000" b="1" dirty="0" smtClean="0"/>
              <a:t>Összegképletük:</a:t>
            </a:r>
            <a:r>
              <a:rPr lang="hu-HU" sz="2000" dirty="0" smtClean="0"/>
              <a:t> C</a:t>
            </a:r>
            <a:r>
              <a:rPr lang="hu-HU" sz="2000" baseline="-25000" dirty="0" smtClean="0"/>
              <a:t>n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24734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alkinek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nevezéktana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7488832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Szabályos kémiai nevük: </a:t>
            </a:r>
            <a:r>
              <a:rPr lang="hu-HU" sz="2000" b="1" dirty="0" err="1" smtClean="0">
                <a:solidFill>
                  <a:srgbClr val="3333CC"/>
                </a:solidFill>
              </a:rPr>
              <a:t>alkinek</a:t>
            </a:r>
            <a:endParaRPr lang="hu-HU" sz="2000" b="1" dirty="0" smtClean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Elnevezésük: </a:t>
            </a:r>
          </a:p>
          <a:p>
            <a:pPr marL="817562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dirty="0" err="1" smtClean="0"/>
              <a:t>alkinek</a:t>
            </a:r>
            <a:r>
              <a:rPr lang="hu-HU" sz="2000" dirty="0" smtClean="0"/>
              <a:t> szabályos neve </a:t>
            </a:r>
            <a:r>
              <a:rPr lang="hu-HU" sz="2000" b="1" dirty="0" err="1" smtClean="0">
                <a:solidFill>
                  <a:srgbClr val="3333CC"/>
                </a:solidFill>
              </a:rPr>
              <a:t>-in</a:t>
            </a:r>
            <a:r>
              <a:rPr lang="hu-HU" sz="2000" dirty="0" smtClean="0"/>
              <a:t> szótagra végződik.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40959" y="3163034"/>
            <a:ext cx="6737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b="1" dirty="0"/>
              <a:t>P</a:t>
            </a:r>
            <a:r>
              <a:rPr lang="hu-HU" sz="2000" b="1" dirty="0" smtClean="0"/>
              <a:t>l.:</a:t>
            </a:r>
            <a:endParaRPr lang="hu-HU" sz="2000" baseline="-250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918589" y="326376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hu-HU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05733" y="426446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hu-HU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hu-HU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96242" y="526699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but-1-</a:t>
            </a:r>
            <a:r>
              <a:rPr lang="hu-HU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859580"/>
              </p:ext>
            </p:extLst>
          </p:nvPr>
        </p:nvGraphicFramePr>
        <p:xfrm>
          <a:off x="3567113" y="3429000"/>
          <a:ext cx="2273300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CS ChemDraw Drawing" r:id="rId3" imgW="1371195" imgH="1682100" progId="ChemDraw.Document.6.0">
                  <p:embed/>
                </p:oleObj>
              </mc:Choice>
              <mc:Fallback>
                <p:oleObj name="CS ChemDraw Drawing" r:id="rId3" imgW="1371195" imgH="168210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429000"/>
                        <a:ext cx="2273300" cy="278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alkinek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445032"/>
            <a:ext cx="825350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Fizikai tulajdonságok:</a:t>
            </a:r>
          </a:p>
          <a:p>
            <a:pPr marL="273050" lvl="1" indent="0" eaLnBrk="1" hangingPunct="1">
              <a:spcAft>
                <a:spcPts val="1800"/>
              </a:spcAft>
            </a:pPr>
            <a:r>
              <a:rPr lang="hu-HU" sz="2000" dirty="0" smtClean="0"/>
              <a:t>Az </a:t>
            </a:r>
            <a:r>
              <a:rPr lang="hu-HU" sz="2000" dirty="0" err="1" smtClean="0"/>
              <a:t>alkénekéhez</a:t>
            </a:r>
            <a:r>
              <a:rPr lang="hu-HU" sz="2000" dirty="0" smtClean="0"/>
              <a:t> hasonló.</a:t>
            </a:r>
          </a:p>
          <a:p>
            <a:pPr marL="558800" lvl="1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</a:t>
            </a:r>
            <a:r>
              <a:rPr lang="hu-HU" sz="2000" dirty="0" smtClean="0"/>
              <a:t>polárisak, vízben gyakorlatilag nem oldódnak, kicsi a sűrűségük.</a:t>
            </a:r>
          </a:p>
          <a:p>
            <a:pPr marL="558800" lvl="1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Alacsony </a:t>
            </a:r>
            <a:r>
              <a:rPr lang="hu-HU" sz="2000" i="1" dirty="0" smtClean="0"/>
              <a:t>op.</a:t>
            </a:r>
            <a:r>
              <a:rPr lang="hu-HU" sz="2000" dirty="0" smtClean="0"/>
              <a:t>, </a:t>
            </a:r>
            <a:r>
              <a:rPr lang="hu-HU" sz="2000" i="1" dirty="0" err="1" smtClean="0"/>
              <a:t>fp</a:t>
            </a:r>
            <a:r>
              <a:rPr lang="hu-HU" sz="2000" i="1" dirty="0" smtClean="0"/>
              <a:t>.</a:t>
            </a:r>
            <a:r>
              <a:rPr lang="hu-HU" sz="2000" dirty="0" smtClean="0"/>
              <a:t>, </a:t>
            </a:r>
            <a:r>
              <a:rPr lang="hu-HU" sz="2000" dirty="0"/>
              <a:t>melyek a molekulatömeg növekedésével növekednek.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1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alkinek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268760"/>
            <a:ext cx="8341637" cy="19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Izoméria:</a:t>
            </a:r>
          </a:p>
          <a:p>
            <a:pPr marL="55880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Szerkezeti izoméria:</a:t>
            </a:r>
          </a:p>
          <a:p>
            <a:pPr marL="531813" lvl="1" indent="0" eaLnBrk="1" hangingPunct="1">
              <a:lnSpc>
                <a:spcPct val="150000"/>
              </a:lnSpc>
              <a:spcAft>
                <a:spcPts val="1800"/>
              </a:spcAft>
            </a:pPr>
            <a:r>
              <a:rPr lang="hu-HU" sz="2000" dirty="0" smtClean="0"/>
              <a:t>az </a:t>
            </a:r>
            <a:r>
              <a:rPr lang="hu-HU" sz="2000" dirty="0"/>
              <a:t>izomerek </a:t>
            </a:r>
            <a:r>
              <a:rPr lang="hu-HU" sz="2000" dirty="0" smtClean="0"/>
              <a:t>a </a:t>
            </a:r>
            <a:r>
              <a:rPr lang="hu-HU" sz="2000" dirty="0"/>
              <a:t>láncelágazásokban és a háromszoros kötés helyében </a:t>
            </a:r>
            <a:r>
              <a:rPr lang="hu-HU" sz="2000" dirty="0" smtClean="0"/>
              <a:t>is különbözhetnek egymástól.</a:t>
            </a:r>
            <a:endParaRPr 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69209"/>
              </p:ext>
            </p:extLst>
          </p:nvPr>
        </p:nvGraphicFramePr>
        <p:xfrm>
          <a:off x="3572790" y="4291462"/>
          <a:ext cx="4880057" cy="217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SIS/Draw Sketch" r:id="rId3" imgW="4743360" imgH="2114280" progId="ISISServer">
                  <p:embed/>
                </p:oleObj>
              </mc:Choice>
              <mc:Fallback>
                <p:oleObj name="ISIS/Draw Sketch" r:id="rId3" imgW="4743360" imgH="21142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2790" y="4291462"/>
                        <a:ext cx="4880057" cy="217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46161" y="4594694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hex-1-in és izomerjei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8433" y="5293014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hex-2-in és izomerjei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4353" y="601863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hex-3-in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9394" y="3969700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Pl.: 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hu-HU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90794"/>
            <a:ext cx="777686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hu-HU" sz="2000" b="1" dirty="0" smtClean="0"/>
              <a:t>Kémiai sajátosságok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Igen reakcióképes vegyületek.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Jellemző reakciójuk az </a:t>
            </a:r>
            <a:r>
              <a:rPr lang="hu-HU" sz="2000" b="1" dirty="0" smtClean="0"/>
              <a:t>addíció</a:t>
            </a:r>
            <a:r>
              <a:rPr lang="hu-HU" sz="2000" dirty="0" smtClean="0"/>
              <a:t>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Pl.: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alkinek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18602" y="4653986"/>
            <a:ext cx="98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halogén-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08008" y="3965053"/>
            <a:ext cx="1368152" cy="28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2471651" y="6246822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savaddíció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759445" y="329277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hidrogén-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2471650" y="3244949"/>
            <a:ext cx="140162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735111" y="4621531"/>
            <a:ext cx="21381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379643" y="6227653"/>
            <a:ext cx="145927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1707614" y="3239095"/>
            <a:ext cx="764037" cy="135796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1707614" y="4597064"/>
            <a:ext cx="672029" cy="163058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5266063" y="3221083"/>
            <a:ext cx="91172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5266063" y="4583152"/>
            <a:ext cx="91172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>
            <a:off x="5266063" y="6189273"/>
            <a:ext cx="8773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46129"/>
              </p:ext>
            </p:extLst>
          </p:nvPr>
        </p:nvGraphicFramePr>
        <p:xfrm>
          <a:off x="783670" y="2733188"/>
          <a:ext cx="6966191" cy="39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CS ChemDraw Drawing" r:id="rId3" imgW="6288965" imgH="3559680" progId="ChemDraw.Document.6.0">
                  <p:embed/>
                </p:oleObj>
              </mc:Choice>
              <mc:Fallback>
                <p:oleObj name="CS ChemDraw Drawing" r:id="rId3" imgW="6288965" imgH="3559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670" y="2733188"/>
                        <a:ext cx="6966191" cy="39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1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1841" y="1255116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Összegképlet: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Molekulaszerkezet: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acetilén molekula lineáris</a:t>
            </a:r>
            <a:r>
              <a:rPr lang="hu-HU" sz="20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szén-szén hármas  kötést egy </a:t>
            </a:r>
            <a:r>
              <a:rPr lang="hu-HU" sz="2000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két </a:t>
            </a:r>
            <a:r>
              <a:rPr lang="hu-HU" sz="2000" b="1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-kötés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alkotja.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8580" y="3986501"/>
            <a:ext cx="3568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spcAft>
                <a:spcPts val="1800"/>
              </a:spcAft>
            </a:pPr>
            <a:r>
              <a:rPr lang="hu-HU" sz="2000" b="1" dirty="0" smtClean="0"/>
              <a:t>Átlagos kötési energiák és kötéshosszak: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70786"/>
              </p:ext>
            </p:extLst>
          </p:nvPr>
        </p:nvGraphicFramePr>
        <p:xfrm>
          <a:off x="3868118" y="4029050"/>
          <a:ext cx="4582192" cy="22707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76385"/>
                <a:gridCol w="1624421"/>
                <a:gridCol w="1481386"/>
              </a:tblGrid>
              <a:tr h="370840">
                <a:tc>
                  <a:txBody>
                    <a:bodyPr/>
                    <a:lstStyle/>
                    <a:p>
                      <a:endParaRPr lang="hu-HU" sz="16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Kötés</a:t>
                      </a:r>
                      <a:r>
                        <a:rPr lang="hu-H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energia (kJ/mol)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Kötéshossz (</a:t>
                      </a:r>
                      <a:r>
                        <a:rPr lang="hu-H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alkán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alkén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C≡</a:t>
                      </a:r>
                      <a:r>
                        <a:rPr lang="hu-HU" sz="1600" b="1" dirty="0" err="1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1" dirty="0" err="1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alkin</a:t>
                      </a:r>
                      <a:endParaRPr lang="hu-HU" sz="1600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endParaRPr lang="hu-HU" sz="1600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hu-HU" sz="1600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(aromás)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85839"/>
              </p:ext>
            </p:extLst>
          </p:nvPr>
        </p:nvGraphicFramePr>
        <p:xfrm>
          <a:off x="6192234" y="684503"/>
          <a:ext cx="2422153" cy="29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CS ChemDraw Drawing" r:id="rId3" imgW="1276648" imgH="153360" progId="ChemDraw.Document.6.0">
                  <p:embed/>
                </p:oleObj>
              </mc:Choice>
              <mc:Fallback>
                <p:oleObj name="CS ChemDraw Drawing" r:id="rId3" imgW="1276648" imgH="153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2234" y="684503"/>
                        <a:ext cx="2422153" cy="292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gyenes összekötő 10"/>
          <p:cNvCxnSpPr/>
          <p:nvPr/>
        </p:nvCxnSpPr>
        <p:spPr>
          <a:xfrm>
            <a:off x="4111884" y="6073959"/>
            <a:ext cx="11049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1841" y="1412776"/>
            <a:ext cx="73930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Fizikai tulajdonságok: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Színtelen, szagtalan gáz.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Molekulái </a:t>
            </a:r>
            <a:r>
              <a:rPr lang="hu-HU" sz="2000" dirty="0">
                <a:latin typeface="Arial"/>
                <a:cs typeface="Arial"/>
              </a:rPr>
              <a:t>apolárisak (szimmetrikus</a:t>
            </a:r>
            <a:r>
              <a:rPr lang="hu-HU" sz="2000" dirty="0" smtClean="0">
                <a:latin typeface="Arial"/>
                <a:cs typeface="Arial"/>
              </a:rPr>
              <a:t>), </a:t>
            </a:r>
            <a:r>
              <a:rPr lang="hu-HU" sz="2000" dirty="0">
                <a:latin typeface="Arial"/>
                <a:cs typeface="Arial"/>
              </a:rPr>
              <a:t>ezért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Arial"/>
                <a:cs typeface="Arial"/>
              </a:rPr>
              <a:t>vízben rosszul </a:t>
            </a:r>
            <a:r>
              <a:rPr lang="hu-HU" sz="2000" dirty="0" smtClean="0">
                <a:latin typeface="Arial"/>
                <a:cs typeface="Arial"/>
              </a:rPr>
              <a:t>oldódik,</a:t>
            </a:r>
            <a:endParaRPr lang="hu-HU" sz="2000" dirty="0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latin typeface="Arial"/>
                <a:cs typeface="Arial"/>
              </a:rPr>
              <a:t>apoláris oldószerekben </a:t>
            </a:r>
            <a:r>
              <a:rPr lang="hu-HU" sz="2000" dirty="0" smtClean="0">
                <a:latin typeface="Arial"/>
                <a:cs typeface="Arial"/>
              </a:rPr>
              <a:t>és acetonban jól oldódik,</a:t>
            </a:r>
            <a:endParaRPr lang="hu-HU" sz="2000" dirty="0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alacsony az</a:t>
            </a:r>
            <a:r>
              <a:rPr lang="hu-HU" sz="2000" i="1" dirty="0" smtClean="0">
                <a:latin typeface="Arial"/>
                <a:cs typeface="Arial"/>
              </a:rPr>
              <a:t> </a:t>
            </a:r>
            <a:r>
              <a:rPr lang="hu-HU" sz="2000" i="1" dirty="0">
                <a:latin typeface="Arial"/>
                <a:cs typeface="Arial"/>
              </a:rPr>
              <a:t>op.</a:t>
            </a:r>
            <a:r>
              <a:rPr lang="hu-HU" sz="2000" dirty="0">
                <a:latin typeface="Arial"/>
                <a:cs typeface="Arial"/>
              </a:rPr>
              <a:t>, </a:t>
            </a:r>
            <a:r>
              <a:rPr lang="hu-HU" sz="2000" i="1" dirty="0" err="1">
                <a:latin typeface="Arial"/>
                <a:cs typeface="Arial"/>
              </a:rPr>
              <a:t>fp</a:t>
            </a:r>
            <a:r>
              <a:rPr lang="hu-HU" sz="2000" i="1" dirty="0">
                <a:latin typeface="Arial"/>
                <a:cs typeface="Arial"/>
              </a:rPr>
              <a:t>.</a:t>
            </a:r>
            <a:r>
              <a:rPr lang="hu-HU" sz="2000" dirty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Nyomás hatására könnyen felrobban, s elemeire bomlik.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/>
                <a:cs typeface="Arial"/>
              </a:rPr>
              <a:t>Acetonnal átitatott kovaföldet tartalmazó palackokban tárolják és hozzák forgalomba, ez az ún. </a:t>
            </a:r>
            <a:r>
              <a:rPr lang="hu-HU" sz="2000" b="1" i="1" dirty="0" smtClean="0">
                <a:solidFill>
                  <a:srgbClr val="3333CC"/>
                </a:solidFill>
                <a:latin typeface="Arial"/>
                <a:cs typeface="Arial"/>
              </a:rPr>
              <a:t>DISSZUGÁZ</a:t>
            </a:r>
            <a:r>
              <a:rPr lang="hu-HU" sz="2000" dirty="0" smtClean="0">
                <a:latin typeface="Arial"/>
                <a:cs typeface="Arial"/>
              </a:rPr>
              <a:t> („</a:t>
            </a:r>
            <a:r>
              <a:rPr lang="hu-HU" sz="2000" dirty="0">
                <a:latin typeface="Arial"/>
                <a:cs typeface="Arial"/>
              </a:rPr>
              <a:t>oldott gáz”).</a:t>
            </a:r>
            <a:endParaRPr lang="hu-HU" sz="20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1841" y="1412776"/>
            <a:ext cx="8064896" cy="388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Kémiai tulajdonságok: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Nagyon reakcióképes vegyület, mivel a gyenge </a:t>
            </a:r>
            <a:r>
              <a:rPr lang="hu-HU" sz="2000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hu-HU" sz="2000" dirty="0" err="1" smtClean="0">
                <a:latin typeface="Arial"/>
                <a:cs typeface="Arial"/>
              </a:rPr>
              <a:t>-kötések</a:t>
            </a:r>
            <a:r>
              <a:rPr lang="hu-HU" sz="2000" dirty="0" smtClean="0">
                <a:latin typeface="Arial"/>
                <a:cs typeface="Arial"/>
              </a:rPr>
              <a:t> könnyen felszakíthatók.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Jellemző reakciói: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addíció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égés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sóképzés</a:t>
            </a:r>
            <a:endParaRPr lang="hu-HU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1841" y="1412776"/>
            <a:ext cx="2550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869453" y="5684704"/>
            <a:ext cx="0" cy="405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540920" y="611917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PVC: </a:t>
            </a:r>
            <a:r>
              <a:rPr lang="hu-HU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hu-HU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vinil-klorid</a:t>
            </a:r>
            <a:r>
              <a:rPr lang="hu-HU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gyártás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775991" y="3596246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halogén-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615892" y="2907313"/>
            <a:ext cx="1368152" cy="28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617819" y="5189082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savaddíció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912827" y="223503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hidrogén-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addíció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2679534" y="2187209"/>
            <a:ext cx="140162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1942995" y="3563791"/>
            <a:ext cx="21381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587527" y="5169913"/>
            <a:ext cx="145927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H="1">
            <a:off x="1915498" y="2181355"/>
            <a:ext cx="764037" cy="135796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1915498" y="3539324"/>
            <a:ext cx="672029" cy="163058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5473947" y="2163343"/>
            <a:ext cx="91172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5473947" y="3525412"/>
            <a:ext cx="91172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5473947" y="5131533"/>
            <a:ext cx="8773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87619"/>
              </p:ext>
            </p:extLst>
          </p:nvPr>
        </p:nvGraphicFramePr>
        <p:xfrm>
          <a:off x="961477" y="1691747"/>
          <a:ext cx="6978916" cy="39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S ChemDraw Drawing" r:id="rId3" imgW="6288965" imgH="3559680" progId="ChemDraw.Document.6.0">
                  <p:embed/>
                </p:oleObj>
              </mc:Choice>
              <mc:Fallback>
                <p:oleObj name="CS ChemDraw Drawing" r:id="rId3" imgW="6288965" imgH="3559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477" y="1691747"/>
                        <a:ext cx="6978916" cy="394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3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1841" y="1412776"/>
            <a:ext cx="501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Égés</a:t>
            </a:r>
            <a:r>
              <a:rPr lang="hu-HU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/>
                <a:cs typeface="Arial"/>
              </a:rPr>
              <a:t>Erősen kormozó, fényes lánggal ég:</a:t>
            </a:r>
          </a:p>
          <a:p>
            <a:pPr algn="ctr">
              <a:lnSpc>
                <a:spcPct val="150000"/>
              </a:lnSpc>
            </a:pPr>
            <a:r>
              <a:rPr lang="hu-HU" sz="2000" dirty="0" smtClean="0">
                <a:latin typeface="Arial"/>
                <a:cs typeface="Arial"/>
              </a:rPr>
              <a:t>2 C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+ 5 O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= 4 CO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+ 2 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O</a:t>
            </a:r>
            <a:endParaRPr lang="hu-HU" sz="2000" dirty="0">
              <a:latin typeface="Arial"/>
              <a:cs typeface="Arial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50" y="2539382"/>
            <a:ext cx="3326489" cy="389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49094"/>
              </p:ext>
            </p:extLst>
          </p:nvPr>
        </p:nvGraphicFramePr>
        <p:xfrm>
          <a:off x="8099425" y="117475"/>
          <a:ext cx="6350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CS ChemDraw Drawing" r:id="rId4" imgW="1270705" imgH="2195640" progId="ChemDraw.Document.6.0">
                  <p:embed/>
                </p:oleObj>
              </mc:Choice>
              <mc:Fallback>
                <p:oleObj name="CS ChemDraw Drawing" r:id="rId4" imgW="1270705" imgH="21956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117475"/>
                        <a:ext cx="6350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227.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1841" y="125511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Előállítása: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Ipari: </a:t>
            </a:r>
            <a:r>
              <a:rPr lang="hu-HU" sz="2000" dirty="0" smtClean="0">
                <a:latin typeface="Arial"/>
                <a:cs typeface="Arial"/>
              </a:rPr>
              <a:t>metán </a:t>
            </a:r>
            <a:r>
              <a:rPr lang="hu-HU" sz="2000" dirty="0" err="1" smtClean="0">
                <a:latin typeface="Arial"/>
                <a:cs typeface="Arial"/>
              </a:rPr>
              <a:t>hőbontásával</a:t>
            </a:r>
            <a:r>
              <a:rPr lang="hu-HU" sz="2000" dirty="0" smtClean="0">
                <a:latin typeface="Arial"/>
                <a:cs typeface="Arial"/>
              </a:rPr>
              <a:t> (krakkolásával):</a:t>
            </a:r>
          </a:p>
          <a:p>
            <a:r>
              <a:rPr lang="hu-HU" sz="2000" dirty="0">
                <a:latin typeface="Arial"/>
                <a:cs typeface="Arial"/>
              </a:rPr>
              <a:t>	</a:t>
            </a:r>
            <a:endParaRPr lang="hu-HU" sz="2000" dirty="0" smtClean="0">
              <a:latin typeface="Arial"/>
              <a:cs typeface="Arial"/>
            </a:endParaRPr>
          </a:p>
          <a:p>
            <a:r>
              <a:rPr lang="hu-HU" sz="2000" dirty="0" smtClean="0">
                <a:latin typeface="Arial"/>
                <a:cs typeface="Arial"/>
              </a:rPr>
              <a:t>			2 CH</a:t>
            </a:r>
            <a:r>
              <a:rPr lang="hu-HU" sz="2000" baseline="-25000" dirty="0" smtClean="0">
                <a:latin typeface="Arial"/>
                <a:cs typeface="Arial"/>
              </a:rPr>
              <a:t>4</a:t>
            </a:r>
            <a:r>
              <a:rPr lang="hu-HU" sz="2000" dirty="0" smtClean="0">
                <a:latin typeface="Arial"/>
                <a:cs typeface="Arial"/>
              </a:rPr>
              <a:t> 			C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+ 3 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</a:p>
          <a:p>
            <a:endParaRPr lang="hu-HU" sz="20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/>
                <a:cs typeface="Arial"/>
              </a:rPr>
              <a:t>Laboratóriumi: </a:t>
            </a:r>
            <a:r>
              <a:rPr lang="hu-HU" sz="2000" dirty="0" smtClean="0">
                <a:latin typeface="Arial"/>
                <a:cs typeface="Arial"/>
              </a:rPr>
              <a:t>kalcium-karbidból vízzel</a:t>
            </a:r>
            <a:r>
              <a:rPr lang="hu-HU" sz="2000" baseline="30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:</a:t>
            </a:r>
          </a:p>
          <a:p>
            <a:endParaRPr lang="hu-HU" sz="2000" dirty="0">
              <a:latin typeface="Arial"/>
              <a:cs typeface="Arial"/>
            </a:endParaRPr>
          </a:p>
          <a:p>
            <a:r>
              <a:rPr lang="hu-HU" sz="2000" dirty="0" smtClean="0">
                <a:latin typeface="Arial"/>
                <a:cs typeface="Arial"/>
              </a:rPr>
              <a:t>		CaC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+ 2 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O 		C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H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>
                <a:latin typeface="Arial"/>
                <a:cs typeface="Arial"/>
              </a:rPr>
              <a:t>+ </a:t>
            </a:r>
            <a:r>
              <a:rPr lang="hu-HU" sz="2000" dirty="0" err="1" smtClean="0">
                <a:latin typeface="Arial"/>
                <a:cs typeface="Arial"/>
              </a:rPr>
              <a:t>Ca</a:t>
            </a:r>
            <a:r>
              <a:rPr lang="hu-HU" sz="2000" dirty="0" smtClean="0">
                <a:latin typeface="Arial"/>
                <a:cs typeface="Arial"/>
              </a:rPr>
              <a:t>(OH)</a:t>
            </a:r>
            <a:r>
              <a:rPr lang="hu-HU" sz="2000" baseline="-25000" dirty="0" smtClean="0">
                <a:latin typeface="Arial"/>
                <a:cs typeface="Arial"/>
              </a:rPr>
              <a:t>2</a:t>
            </a:r>
            <a:endParaRPr lang="hu-HU" sz="2000" baseline="-25000" dirty="0">
              <a:latin typeface="Arial"/>
              <a:cs typeface="Arial"/>
            </a:endParaRPr>
          </a:p>
          <a:p>
            <a:r>
              <a:rPr lang="hu-HU" sz="2000" dirty="0" smtClean="0">
                <a:latin typeface="Arial"/>
                <a:cs typeface="Arial"/>
              </a:rPr>
              <a:t>	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4171336" y="2656500"/>
            <a:ext cx="12139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031727" y="3920117"/>
            <a:ext cx="8309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160319" y="2302588"/>
            <a:ext cx="11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/>
                <a:cs typeface="Arial"/>
              </a:rPr>
              <a:t>1200 °C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59043"/>
              </p:ext>
            </p:extLst>
          </p:nvPr>
        </p:nvGraphicFramePr>
        <p:xfrm>
          <a:off x="8099237" y="2805031"/>
          <a:ext cx="6350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CS ChemDraw Drawing" r:id="rId3" imgW="1270705" imgH="2195640" progId="ChemDraw.Document.6.0">
                  <p:embed/>
                </p:oleObj>
              </mc:Choice>
              <mc:Fallback>
                <p:oleObj name="CS ChemDraw Drawing" r:id="rId3" imgW="1270705" imgH="219564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237" y="2805031"/>
                        <a:ext cx="6350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227.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nevezéktana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48072"/>
              </p:ext>
            </p:extLst>
          </p:nvPr>
        </p:nvGraphicFramePr>
        <p:xfrm>
          <a:off x="1323102" y="1253855"/>
          <a:ext cx="6296892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175"/>
                <a:gridCol w="2923190"/>
                <a:gridCol w="2388527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24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etén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=CH–CH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propén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u-H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=CH–CH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but-1-én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–CH=</a:t>
                      </a:r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–CH</a:t>
                      </a:r>
                      <a:r>
                        <a:rPr lang="hu-HU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but-2-én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metilpropén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Csoportba foglalás 8"/>
          <p:cNvGrpSpPr/>
          <p:nvPr/>
        </p:nvGrpSpPr>
        <p:grpSpPr>
          <a:xfrm>
            <a:off x="2317084" y="3109404"/>
            <a:ext cx="1877437" cy="955614"/>
            <a:chOff x="2390367" y="4559240"/>
            <a:chExt cx="1877437" cy="955614"/>
          </a:xfrm>
        </p:grpSpPr>
        <p:sp>
          <p:nvSpPr>
            <p:cNvPr id="5" name="Téglalap 4"/>
            <p:cNvSpPr/>
            <p:nvPr/>
          </p:nvSpPr>
          <p:spPr>
            <a:xfrm rot="5400000">
              <a:off x="3151637" y="4829314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3109811" y="5053189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hu-HU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hu-HU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2390367" y="4559240"/>
              <a:ext cx="18774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hu-HU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=C–CH</a:t>
              </a:r>
              <a:r>
                <a:rPr lang="hu-HU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2185222" y="4570268"/>
            <a:ext cx="3554178" cy="1702431"/>
            <a:chOff x="1710270" y="3159626"/>
            <a:chExt cx="3554178" cy="1702431"/>
          </a:xfrm>
        </p:grpSpPr>
        <p:sp>
          <p:nvSpPr>
            <p:cNvPr id="14" name="Szövegdoboz 13"/>
            <p:cNvSpPr txBox="1"/>
            <p:nvPr/>
          </p:nvSpPr>
          <p:spPr>
            <a:xfrm>
              <a:off x="2877461" y="4416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539085" y="31619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877455" y="39888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904075" y="31596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356846" y="315966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1724947" y="31628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hu-H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1710270" y="3418887"/>
              <a:ext cx="3554178" cy="1443170"/>
              <a:chOff x="1617133" y="3876105"/>
              <a:chExt cx="3554178" cy="1443170"/>
            </a:xfrm>
          </p:grpSpPr>
          <p:sp>
            <p:nvSpPr>
              <p:cNvPr id="21" name="Szövegdoboz 20"/>
              <p:cNvSpPr txBox="1"/>
              <p:nvPr/>
            </p:nvSpPr>
            <p:spPr>
              <a:xfrm>
                <a:off x="1617133" y="3876105"/>
                <a:ext cx="3554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hu-HU" sz="2400" baseline="-250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–CH</a:t>
                </a:r>
                <a:r>
                  <a:rPr lang="hu-HU" sz="2400" baseline="-250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hu-HU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hu-HU" sz="2400" baseline="-250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–CH</a:t>
                </a:r>
                <a:r>
                  <a:rPr lang="hu-HU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–CH</a:t>
                </a:r>
                <a:r>
                  <a:rPr lang="hu-HU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hu-HU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églalap 21"/>
              <p:cNvSpPr/>
              <p:nvPr/>
            </p:nvSpPr>
            <p:spPr>
              <a:xfrm rot="5400000">
                <a:off x="3137681" y="4160201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3118894" y="4397410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endParaRPr lang="hu-HU" sz="2400" baseline="-25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églalap 23"/>
              <p:cNvSpPr/>
              <p:nvPr/>
            </p:nvSpPr>
            <p:spPr>
              <a:xfrm rot="5400000">
                <a:off x="3091188" y="4601686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hu-HU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Szövegdoboz 24"/>
              <p:cNvSpPr txBox="1"/>
              <p:nvPr/>
            </p:nvSpPr>
            <p:spPr>
              <a:xfrm>
                <a:off x="3118888" y="4857610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hu-HU" sz="2400" baseline="-250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hu-HU" sz="2400" baseline="-25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Szövegdoboz 25"/>
          <p:cNvSpPr txBox="1"/>
          <p:nvPr/>
        </p:nvSpPr>
        <p:spPr>
          <a:xfrm>
            <a:off x="6034408" y="4830901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3-metilhex-1-én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Acetilén (</a:t>
            </a:r>
            <a:r>
              <a:rPr lang="hu-HU" sz="4000" b="1" dirty="0" err="1" smtClean="0">
                <a:solidFill>
                  <a:srgbClr val="3333CC"/>
                </a:solidFill>
              </a:rPr>
              <a:t>etin</a:t>
            </a:r>
            <a:r>
              <a:rPr lang="hu-HU" sz="4000" b="1" dirty="0" smtClean="0">
                <a:solidFill>
                  <a:srgbClr val="3333CC"/>
                </a:solidFill>
              </a:rPr>
              <a:t>)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1841" y="1204798"/>
            <a:ext cx="622313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Felhasználása: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hegesztés és lángvágás (az acetilén-oxigén keverékének lángja akár 3300 °C is lehet)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vegyipari alapanyag: pl.: </a:t>
            </a:r>
            <a:r>
              <a:rPr lang="hu-HU" sz="2000" i="1" dirty="0" err="1" smtClean="0">
                <a:latin typeface="Arial"/>
                <a:cs typeface="Arial"/>
              </a:rPr>
              <a:t>vinil-vegyületek</a:t>
            </a:r>
            <a:r>
              <a:rPr lang="hu-HU" sz="2000" dirty="0" smtClean="0">
                <a:latin typeface="Arial"/>
                <a:cs typeface="Arial"/>
              </a:rPr>
              <a:t>, </a:t>
            </a:r>
            <a:r>
              <a:rPr lang="hu-HU" sz="2000" i="1" dirty="0" smtClean="0">
                <a:latin typeface="Arial"/>
                <a:cs typeface="Arial"/>
              </a:rPr>
              <a:t>acetaldehid</a:t>
            </a:r>
            <a:r>
              <a:rPr lang="hu-HU" sz="2000" dirty="0" smtClean="0">
                <a:latin typeface="Arial"/>
                <a:cs typeface="Arial"/>
              </a:rPr>
              <a:t>, </a:t>
            </a:r>
            <a:r>
              <a:rPr lang="hu-HU" sz="2000" i="1" dirty="0" err="1" smtClean="0">
                <a:latin typeface="Arial"/>
                <a:cs typeface="Arial"/>
              </a:rPr>
              <a:t>poliacetilén</a:t>
            </a:r>
            <a:r>
              <a:rPr lang="hu-HU" sz="2000" dirty="0" smtClean="0">
                <a:latin typeface="Arial"/>
                <a:cs typeface="Arial"/>
              </a:rPr>
              <a:t> gyártás alapanyaga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/>
                <a:cs typeface="Arial"/>
              </a:rPr>
              <a:t>(karbidlámpa)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09" y="1501194"/>
            <a:ext cx="2352933" cy="269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5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825" y="1350309"/>
            <a:ext cx="83626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egy és többértékű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soportok elnevezése: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egyértékű csoportok nevét az </a:t>
            </a:r>
            <a:r>
              <a:rPr lang="hu-HU" sz="2000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–il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végződéssel képezzük.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alkének</a:t>
            </a:r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nevezéktana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04350" y="3140976"/>
            <a:ext cx="21002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hu-HU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hu-HU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endParaRPr lang="hu-HU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=CH–CH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2-prop</a:t>
            </a:r>
            <a:r>
              <a:rPr lang="hu-HU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25838"/>
              </p:ext>
            </p:extLst>
          </p:nvPr>
        </p:nvGraphicFramePr>
        <p:xfrm>
          <a:off x="3732920" y="3351589"/>
          <a:ext cx="904875" cy="1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CS ChemDraw Drawing" r:id="rId3" imgW="1454936" imgH="171990" progId="ChemDraw.Document.6.0">
                  <p:embed/>
                </p:oleObj>
              </mc:Choice>
              <mc:Fallback>
                <p:oleObj name="CS ChemDraw Drawing" r:id="rId3" imgW="1454936" imgH="171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2920" y="3351589"/>
                        <a:ext cx="904875" cy="10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49673"/>
              </p:ext>
            </p:extLst>
          </p:nvPr>
        </p:nvGraphicFramePr>
        <p:xfrm>
          <a:off x="3767117" y="4102344"/>
          <a:ext cx="904875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CS ChemDraw Drawing" r:id="rId5" imgW="1454936" imgH="171990" progId="ChemDraw.Document.6.0">
                  <p:embed/>
                </p:oleObj>
              </mc:Choice>
              <mc:Fallback>
                <p:oleObj name="CS ChemDraw Drawing" r:id="rId5" imgW="1454936" imgH="1719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17" y="4102344"/>
                        <a:ext cx="904875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46195"/>
              </p:ext>
            </p:extLst>
          </p:nvPr>
        </p:nvGraphicFramePr>
        <p:xfrm>
          <a:off x="3767117" y="5165897"/>
          <a:ext cx="904875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CS ChemDraw Drawing" r:id="rId6" imgW="1454936" imgH="171990" progId="ChemDraw.Document.6.0">
                  <p:embed/>
                </p:oleObj>
              </mc:Choice>
              <mc:Fallback>
                <p:oleObj name="CS ChemDraw Drawing" r:id="rId6" imgW="1454936" imgH="1719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17" y="5165897"/>
                        <a:ext cx="904875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4161567" y="3140968"/>
            <a:ext cx="44470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</a:t>
            </a:r>
            <a:r>
              <a:rPr lang="hu-HU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csoport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=CH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hu-HU" sz="2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eten</a:t>
            </a:r>
            <a:r>
              <a:rPr lang="hu-HU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vagay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vinil-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csoport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C=CH–CH</a:t>
            </a:r>
            <a:r>
              <a:rPr lang="hu-H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hu-H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2-propen</a:t>
            </a:r>
            <a:r>
              <a:rPr lang="hu-HU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(vagy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allil-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csoport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4428629" y="4099993"/>
            <a:ext cx="4049445" cy="129614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Izoméria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7544" y="1292384"/>
            <a:ext cx="5472608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Konstitúciós </a:t>
            </a:r>
            <a:r>
              <a:rPr lang="hu-HU" sz="2000" b="1" dirty="0"/>
              <a:t>izoméria</a:t>
            </a:r>
          </a:p>
          <a:p>
            <a:pPr marL="760412"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err="1"/>
              <a:t>buténtól</a:t>
            </a:r>
            <a:r>
              <a:rPr lang="hu-HU" sz="2000" dirty="0"/>
              <a:t> kezdve jelentkezik</a:t>
            </a:r>
          </a:p>
          <a:p>
            <a:pPr marL="760412"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/>
              <a:t>több izomer mint a megfelelő </a:t>
            </a:r>
            <a:r>
              <a:rPr lang="hu-HU" sz="2000" dirty="0" err="1" smtClean="0"/>
              <a:t>alkánoknál</a:t>
            </a:r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7238068" y="1685905"/>
            <a:ext cx="1138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but-1-én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240175" y="2128919"/>
            <a:ext cx="1138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but-2-én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240175" y="2680802"/>
            <a:ext cx="15247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metilpropén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40665" y="5667469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Azonosak?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36123" y="1718549"/>
            <a:ext cx="1938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=CH–CH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églalap 7"/>
          <p:cNvSpPr/>
          <p:nvPr/>
        </p:nvSpPr>
        <p:spPr>
          <a:xfrm>
            <a:off x="5239250" y="2169532"/>
            <a:ext cx="1863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–CH=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5257974" y="2692395"/>
            <a:ext cx="1306768" cy="671318"/>
            <a:chOff x="2390367" y="4579118"/>
            <a:chExt cx="1306768" cy="671318"/>
          </a:xfrm>
        </p:grpSpPr>
        <p:sp>
          <p:nvSpPr>
            <p:cNvPr id="20" name="Téglalap 19"/>
            <p:cNvSpPr/>
            <p:nvPr/>
          </p:nvSpPr>
          <p:spPr>
            <a:xfrm rot="5400000">
              <a:off x="2900382" y="4747429"/>
              <a:ext cx="2984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2874527" y="4911882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hu-HU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hu-HU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2390367" y="4579118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hu-HU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=C–CH</a:t>
              </a:r>
              <a:r>
                <a:rPr lang="hu-HU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36310"/>
              </p:ext>
            </p:extLst>
          </p:nvPr>
        </p:nvGraphicFramePr>
        <p:xfrm>
          <a:off x="373203" y="4217675"/>
          <a:ext cx="7931552" cy="113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S ChemDraw Drawing" r:id="rId3" imgW="6203873" imgH="886410" progId="ChemDraw.Document.6.0">
                  <p:embed/>
                </p:oleObj>
              </mc:Choice>
              <mc:Fallback>
                <p:oleObj name="CS ChemDraw Drawing" r:id="rId3" imgW="6203873" imgH="886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203" y="4217675"/>
                        <a:ext cx="7931552" cy="113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6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Izoméria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2974918"/>
            <a:ext cx="6192688" cy="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i="1" dirty="0" smtClean="0"/>
              <a:t>cisz-transz </a:t>
            </a:r>
            <a:r>
              <a:rPr lang="hu-HU" sz="2000" b="1" dirty="0" smtClean="0"/>
              <a:t>izoméria </a:t>
            </a:r>
            <a:r>
              <a:rPr lang="hu-HU" sz="2000" b="1" i="1" dirty="0" smtClean="0"/>
              <a:t>(</a:t>
            </a:r>
            <a:r>
              <a:rPr lang="hu-HU" sz="2000" b="1" dirty="0" smtClean="0"/>
              <a:t>geometriai izoméria)</a:t>
            </a:r>
          </a:p>
          <a:p>
            <a:pPr marL="0" indent="0" eaLnBrk="1" hangingPunct="1">
              <a:lnSpc>
                <a:spcPct val="150000"/>
              </a:lnSpc>
            </a:pPr>
            <a:endParaRPr lang="hu-HU" sz="1600" b="1" dirty="0" smtClean="0"/>
          </a:p>
        </p:txBody>
      </p:sp>
      <p:sp>
        <p:nvSpPr>
          <p:cNvPr id="8" name="Szövegdoboz 18"/>
          <p:cNvSpPr txBox="1">
            <a:spLocks noChangeArrowheads="1"/>
          </p:cNvSpPr>
          <p:nvPr/>
        </p:nvSpPr>
        <p:spPr bwMode="auto">
          <a:xfrm>
            <a:off x="584169" y="3634969"/>
            <a:ext cx="7300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kettős </a:t>
            </a:r>
            <a:r>
              <a:rPr lang="hu-HU" altLang="hu-HU" sz="2000" dirty="0" smtClean="0"/>
              <a:t>kötésű szénatomokhoz </a:t>
            </a:r>
            <a:r>
              <a:rPr lang="hu-HU" altLang="hu-HU" sz="2000" dirty="0"/>
              <a:t>kapcsolódó oldalcsoportok </a:t>
            </a:r>
            <a:r>
              <a:rPr lang="hu-HU" altLang="hu-HU" sz="2000" dirty="0" smtClean="0"/>
              <a:t>kapcsolódási sorrendje azonos, de térbeli helyzetük különböző.</a:t>
            </a:r>
            <a:endParaRPr lang="hu-HU" altLang="hu-HU" sz="2000" dirty="0"/>
          </a:p>
        </p:txBody>
      </p:sp>
      <p:sp>
        <p:nvSpPr>
          <p:cNvPr id="11" name="Szövegdoboz 18"/>
          <p:cNvSpPr txBox="1">
            <a:spLocks noChangeArrowheads="1"/>
          </p:cNvSpPr>
          <p:nvPr/>
        </p:nvSpPr>
        <p:spPr bwMode="auto">
          <a:xfrm>
            <a:off x="4932039" y="1227260"/>
            <a:ext cx="39475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A </a:t>
            </a:r>
            <a:r>
              <a:rPr lang="hu-HU" altLang="hu-HU" sz="2000" b="1" dirty="0" smtClean="0">
                <a:solidFill>
                  <a:srgbClr val="3333CC"/>
                </a:solidFill>
              </a:rPr>
              <a:t>konstitúció azonos,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de az atomok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solidFill>
                  <a:srgbClr val="FF0000"/>
                </a:solidFill>
              </a:rPr>
              <a:t>térbeli elrendeződése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különbözik!</a:t>
            </a:r>
            <a:endParaRPr lang="hu-HU" altLang="hu-HU" sz="2000" dirty="0"/>
          </a:p>
        </p:txBody>
      </p:sp>
      <p:sp>
        <p:nvSpPr>
          <p:cNvPr id="13" name="Szövegdoboz 18"/>
          <p:cNvSpPr txBox="1">
            <a:spLocks noChangeArrowheads="1"/>
          </p:cNvSpPr>
          <p:nvPr/>
        </p:nvSpPr>
        <p:spPr bwMode="auto">
          <a:xfrm>
            <a:off x="656178" y="4922655"/>
            <a:ext cx="701216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 dirty="0" smtClean="0"/>
              <a:t>Cisz</a:t>
            </a:r>
            <a:r>
              <a:rPr lang="hu-HU" altLang="hu-HU" sz="2000" b="1" dirty="0" smtClean="0"/>
              <a:t>-izomer:</a:t>
            </a:r>
            <a:r>
              <a:rPr lang="hu-HU" altLang="hu-HU" sz="2000" dirty="0" smtClean="0"/>
              <a:t> a </a:t>
            </a:r>
            <a:r>
              <a:rPr lang="hu-HU" altLang="hu-HU" sz="2000" dirty="0" smtClean="0">
                <a:solidFill>
                  <a:srgbClr val="0000FF"/>
                </a:solidFill>
              </a:rPr>
              <a:t>nagyobb térkitöltésű csoportok </a:t>
            </a:r>
            <a:r>
              <a:rPr lang="hu-HU" altLang="hu-HU" sz="2000" dirty="0" smtClean="0"/>
              <a:t>közel vannak egymáshoz (azonos oldalon vannak).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 dirty="0" smtClean="0"/>
              <a:t>Transz</a:t>
            </a:r>
            <a:r>
              <a:rPr lang="hu-HU" altLang="hu-HU" sz="2000" b="1" dirty="0" smtClean="0"/>
              <a:t>-izomer: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a </a:t>
            </a:r>
            <a:r>
              <a:rPr lang="hu-HU" altLang="hu-HU" sz="2000" dirty="0">
                <a:solidFill>
                  <a:srgbClr val="0000FF"/>
                </a:solidFill>
              </a:rPr>
              <a:t>nagyobb </a:t>
            </a:r>
            <a:r>
              <a:rPr lang="hu-HU" altLang="hu-HU" sz="2000" dirty="0" smtClean="0">
                <a:solidFill>
                  <a:srgbClr val="0000FF"/>
                </a:solidFill>
              </a:rPr>
              <a:t>térkitöltésű </a:t>
            </a:r>
            <a:r>
              <a:rPr lang="hu-HU" altLang="hu-HU" sz="2000" dirty="0">
                <a:solidFill>
                  <a:srgbClr val="0000FF"/>
                </a:solidFill>
              </a:rPr>
              <a:t>csoportok </a:t>
            </a:r>
            <a:r>
              <a:rPr lang="hu-HU" altLang="hu-HU" sz="2000" dirty="0" smtClean="0"/>
              <a:t>távol vannak egymástól (ellenkező oldalon vannak).</a:t>
            </a:r>
            <a:endParaRPr lang="hu-HU" alt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91522"/>
              </p:ext>
            </p:extLst>
          </p:nvPr>
        </p:nvGraphicFramePr>
        <p:xfrm>
          <a:off x="727605" y="1241675"/>
          <a:ext cx="1518684" cy="103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CS ChemDraw Drawing" r:id="rId3" imgW="1186694" imgH="810540" progId="ChemDraw.Document.6.0">
                  <p:embed/>
                </p:oleObj>
              </mc:Choice>
              <mc:Fallback>
                <p:oleObj name="CS ChemDraw Drawing" r:id="rId3" imgW="1186694" imgH="810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605" y="1241675"/>
                        <a:ext cx="1518684" cy="1037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56004"/>
              </p:ext>
            </p:extLst>
          </p:nvPr>
        </p:nvGraphicFramePr>
        <p:xfrm>
          <a:off x="2589537" y="1242670"/>
          <a:ext cx="1516654" cy="107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CS ChemDraw Drawing" r:id="rId5" imgW="1185343" imgH="839160" progId="ChemDraw.Document.6.0">
                  <p:embed/>
                </p:oleObj>
              </mc:Choice>
              <mc:Fallback>
                <p:oleObj name="CS ChemDraw Drawing" r:id="rId5" imgW="1185343" imgH="83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9537" y="1242670"/>
                        <a:ext cx="1516654" cy="1074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95511" y="2419758"/>
            <a:ext cx="16658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cisz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-but-2-én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06375" y="2414185"/>
            <a:ext cx="19207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transz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-but-2-én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Izoméria</a:t>
            </a:r>
            <a:endParaRPr lang="hu-HU" sz="3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484784"/>
            <a:ext cx="44644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</a:pPr>
            <a:r>
              <a:rPr lang="hu-HU" sz="2000" b="1" dirty="0" smtClean="0"/>
              <a:t>A geometriai </a:t>
            </a:r>
            <a:r>
              <a:rPr lang="hu-HU" sz="2000" b="1" dirty="0"/>
              <a:t>izoméria oka</a:t>
            </a:r>
            <a:r>
              <a:rPr lang="hu-HU" sz="2000" b="1" dirty="0" smtClean="0"/>
              <a:t>:</a:t>
            </a:r>
            <a:r>
              <a:rPr lang="hu-HU" sz="2000" dirty="0" smtClean="0"/>
              <a:t> </a:t>
            </a:r>
          </a:p>
          <a:p>
            <a:pPr marL="0" lvl="1" indent="0" eaLnBrk="1" hangingPunct="1">
              <a:spcAft>
                <a:spcPts val="600"/>
              </a:spcAft>
            </a:pPr>
            <a:r>
              <a:rPr lang="hu-HU" sz="2000" dirty="0" smtClean="0"/>
              <a:t>a kettős kötés körüli rotáció gátolt.</a:t>
            </a:r>
          </a:p>
        </p:txBody>
      </p:sp>
      <p:sp>
        <p:nvSpPr>
          <p:cNvPr id="9" name="Szövegdoboz 20"/>
          <p:cNvSpPr txBox="1">
            <a:spLocks noChangeArrowheads="1"/>
          </p:cNvSpPr>
          <p:nvPr/>
        </p:nvSpPr>
        <p:spPr bwMode="auto">
          <a:xfrm>
            <a:off x="5138777" y="2012868"/>
            <a:ext cx="364552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sz="2000" b="1" dirty="0"/>
              <a:t>Geometriai izoméria </a:t>
            </a:r>
            <a:r>
              <a:rPr lang="hu-HU" altLang="hu-HU" sz="2000" b="1" dirty="0" smtClean="0"/>
              <a:t>feltétele: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kettős kötést létesítő mindkét szénatomhoz két különböző </a:t>
            </a:r>
            <a:r>
              <a:rPr lang="hu-HU" altLang="hu-HU" sz="2000" dirty="0" err="1"/>
              <a:t>ligandum</a:t>
            </a:r>
            <a:r>
              <a:rPr lang="hu-HU" altLang="hu-HU" sz="2000" dirty="0"/>
              <a:t> kapcsolódjon.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321" y="4281284"/>
            <a:ext cx="780517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</a:pPr>
            <a:r>
              <a:rPr lang="hu-HU" sz="2000" b="1" dirty="0" smtClean="0"/>
              <a:t>A </a:t>
            </a:r>
            <a:r>
              <a:rPr lang="hu-HU" sz="2000" b="1" i="1" dirty="0" smtClean="0"/>
              <a:t>cisz-transz</a:t>
            </a:r>
            <a:r>
              <a:rPr lang="hu-HU" sz="2000" b="1" dirty="0" smtClean="0"/>
              <a:t> izomerek jellemzői:</a:t>
            </a:r>
            <a:endParaRPr lang="hu-HU" sz="2000" dirty="0" smtClean="0"/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eltérő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fizikai tulajdonságok (</a:t>
            </a:r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op.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eltérő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stabilitás (</a:t>
            </a:r>
            <a:r>
              <a:rPr lang="hu-HU" sz="2000" dirty="0"/>
              <a:t>a </a:t>
            </a:r>
            <a:r>
              <a:rPr lang="hu-HU" sz="2000" i="1" dirty="0"/>
              <a:t>transz</a:t>
            </a:r>
            <a:r>
              <a:rPr lang="hu-HU" sz="2000" dirty="0"/>
              <a:t>-izomer általában stabilisabb a </a:t>
            </a:r>
            <a:r>
              <a:rPr lang="hu-HU" sz="2000" i="1" dirty="0" smtClean="0"/>
              <a:t>cisz</a:t>
            </a:r>
            <a:r>
              <a:rPr lang="hu-HU" sz="2000" dirty="0" smtClean="0"/>
              <a:t>-izomernél, mert </a:t>
            </a:r>
            <a:r>
              <a:rPr lang="hu-HU" sz="2000" dirty="0"/>
              <a:t>kisebb mértékű a csoportok közt fellépő taszító hatás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eltérő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reaktivitás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56115"/>
              </p:ext>
            </p:extLst>
          </p:nvPr>
        </p:nvGraphicFramePr>
        <p:xfrm>
          <a:off x="203031" y="2400736"/>
          <a:ext cx="4368969" cy="89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CS ChemDraw Drawing" r:id="rId3" imgW="4023090" imgH="827010" progId="ChemDraw.Document.6.0">
                  <p:embed/>
                </p:oleObj>
              </mc:Choice>
              <mc:Fallback>
                <p:oleObj name="CS ChemDraw Drawing" r:id="rId3" imgW="4023090" imgH="827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031" y="2400736"/>
                        <a:ext cx="4368969" cy="89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47350" y="32443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cisz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025435" y="32443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transz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40618" y="309551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nincs</a:t>
            </a:r>
          </a:p>
          <a:p>
            <a:pPr algn="ctr"/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cisz-transz</a:t>
            </a:r>
          </a:p>
          <a:p>
            <a:pPr algn="ctr"/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izomeria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Kompozit">
  <a:themeElements>
    <a:clrScheme name="Kompozi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Kompozi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poz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3511</TotalTime>
  <Words>1873</Words>
  <Application>Microsoft Office PowerPoint</Application>
  <PresentationFormat>Diavetítés a képernyőre (4:3 oldalarány)</PresentationFormat>
  <Paragraphs>523</Paragraphs>
  <Slides>51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51</vt:i4>
      </vt:variant>
    </vt:vector>
  </HeadingPairs>
  <TitlesOfParts>
    <vt:vector size="55" baseType="lpstr">
      <vt:lpstr>Kompozit</vt:lpstr>
      <vt:lpstr>Office-téma</vt:lpstr>
      <vt:lpstr>CS ChemDraw Drawing</vt:lpstr>
      <vt:lpstr>ISIS/Draw Sketch</vt:lpstr>
      <vt:lpstr>telítetlen szénhidrogének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</dc:creator>
  <cp:lastModifiedBy>F</cp:lastModifiedBy>
  <cp:revision>211</cp:revision>
  <dcterms:created xsi:type="dcterms:W3CDTF">2013-09-27T12:22:46Z</dcterms:created>
  <dcterms:modified xsi:type="dcterms:W3CDTF">2015-09-04T22:28:03Z</dcterms:modified>
</cp:coreProperties>
</file>