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07" r:id="rId3"/>
    <p:sldId id="273" r:id="rId4"/>
    <p:sldId id="274" r:id="rId5"/>
    <p:sldId id="260" r:id="rId6"/>
    <p:sldId id="268" r:id="rId7"/>
    <p:sldId id="269" r:id="rId8"/>
    <p:sldId id="262" r:id="rId9"/>
    <p:sldId id="265" r:id="rId10"/>
    <p:sldId id="290" r:id="rId11"/>
    <p:sldId id="301" r:id="rId12"/>
    <p:sldId id="292" r:id="rId13"/>
    <p:sldId id="291" r:id="rId14"/>
    <p:sldId id="302" r:id="rId15"/>
    <p:sldId id="303" r:id="rId16"/>
    <p:sldId id="304" r:id="rId17"/>
    <p:sldId id="275" r:id="rId18"/>
    <p:sldId id="277" r:id="rId19"/>
    <p:sldId id="284" r:id="rId20"/>
    <p:sldId id="264" r:id="rId21"/>
    <p:sldId id="288" r:id="rId22"/>
    <p:sldId id="289" r:id="rId23"/>
    <p:sldId id="280" r:id="rId24"/>
    <p:sldId id="308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0066"/>
    <a:srgbClr val="CC3300"/>
    <a:srgbClr val="CC00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F77CD-F19A-4FBE-BFCA-19803FB4B8D2}" type="datetimeFigureOut">
              <a:rPr lang="hu-HU" smtClean="0"/>
              <a:t>2015.09.04.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CBDCC-537E-4A6C-AE88-983A70A9B7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4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CBDCC-537E-4A6C-AE88-983A70A9B714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1820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23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4E3B-DCA9-4784-B397-4784F1D249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76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FB5B5-41E0-4F0F-A7F8-61541DA1C6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66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0BD7-E367-4224-880D-93190BEDC4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91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11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22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75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96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33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8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CF91-09D1-482E-BA69-6FCF1A38404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28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27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67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8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1737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21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23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60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78D43-C1B4-4226-B2D6-C7406A37AC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09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9561C-3752-4022-B846-C267D226F5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88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183E-C497-49C0-B20D-D5853997F0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65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E0A3-6626-4C8E-BF20-2D85272352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38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CF802-4099-4384-8B45-AFA7A89C30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753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9B269-2290-4FAD-808B-99C0EB49BB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38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DCC91-3C3E-40A9-B0AB-79825A3F7B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84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2992A5-5849-4A25-ABD9-851EEDBB38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2015.09.04.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0.emf"/><Relationship Id="rId3" Type="http://schemas.openxmlformats.org/officeDocument/2006/relationships/image" Target="../media/image4.jpeg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4.jpeg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624736" cy="1440160"/>
          </a:xfrm>
        </p:spPr>
        <p:txBody>
          <a:bodyPr/>
          <a:lstStyle/>
          <a:p>
            <a:r>
              <a:rPr lang="hu-HU" dirty="0" smtClean="0"/>
              <a:t>Bevezetés a szerves kémiába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34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églalap 7"/>
          <p:cNvSpPr>
            <a:spLocks noChangeArrowheads="1"/>
          </p:cNvSpPr>
          <p:nvPr/>
        </p:nvSpPr>
        <p:spPr bwMode="auto">
          <a:xfrm>
            <a:off x="960438" y="209550"/>
            <a:ext cx="802163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 szerves vegyületek képlete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3625" y="1101725"/>
            <a:ext cx="425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3333CC"/>
                </a:solidFill>
              </a:rPr>
              <a:t>A molekulák képletet lehet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676400" y="1684338"/>
            <a:ext cx="257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i="1" dirty="0">
                <a:solidFill>
                  <a:srgbClr val="3333CC"/>
                </a:solidFill>
              </a:rPr>
              <a:t>2. szerkezeti képlet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1689100" y="2058457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A molekula </a:t>
            </a:r>
            <a:r>
              <a:rPr lang="hu-HU" altLang="hu-HU" sz="2000" dirty="0" smtClean="0"/>
              <a:t>szerkezetéről is információt nyújt:</a:t>
            </a:r>
            <a:endParaRPr lang="hu-HU" altLang="hu-HU" sz="20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792163" y="136525"/>
            <a:ext cx="8215312" cy="6584950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1256231" y="6276977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rgbClr val="CC0000"/>
                </a:solidFill>
              </a:rPr>
              <a:t>Konstitúció:</a:t>
            </a:r>
            <a:r>
              <a:rPr lang="hu-HU" altLang="hu-HU" sz="2000" dirty="0">
                <a:solidFill>
                  <a:srgbClr val="CC0000"/>
                </a:solidFill>
              </a:rPr>
              <a:t> az atomok kapcsolódási sorrendje a molekulában.</a:t>
            </a:r>
          </a:p>
        </p:txBody>
      </p:sp>
      <p:sp>
        <p:nvSpPr>
          <p:cNvPr id="13321" name="Text Box 4"/>
          <p:cNvSpPr txBox="1">
            <a:spLocks noChangeArrowheads="1"/>
          </p:cNvSpPr>
          <p:nvPr/>
        </p:nvSpPr>
        <p:spPr bwMode="auto">
          <a:xfrm>
            <a:off x="1798638" y="2820988"/>
            <a:ext cx="698023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30263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hu-HU" altLang="hu-HU" sz="2000" i="1" dirty="0">
                <a:solidFill>
                  <a:srgbClr val="3333CC"/>
                </a:solidFill>
              </a:rPr>
              <a:t>konstitúciós képlet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hu-HU" altLang="hu-HU" sz="2000" dirty="0"/>
              <a:t>			</a:t>
            </a:r>
            <a:r>
              <a:rPr lang="hu-HU" altLang="hu-HU" sz="2000" dirty="0" smtClean="0"/>
              <a:t>C</a:t>
            </a:r>
            <a:r>
              <a:rPr lang="hu-HU" altLang="hu-HU" sz="2000" baseline="-25000" dirty="0" smtClean="0"/>
              <a:t>3</a:t>
            </a:r>
            <a:r>
              <a:rPr lang="hu-HU" altLang="hu-HU" sz="2000" dirty="0" smtClean="0"/>
              <a:t>H</a:t>
            </a:r>
            <a:r>
              <a:rPr lang="hu-HU" altLang="hu-HU" sz="2000" baseline="-25000" dirty="0" smtClean="0"/>
              <a:t>8</a:t>
            </a:r>
            <a:r>
              <a:rPr lang="hu-HU" altLang="hu-HU" sz="2000" dirty="0" smtClean="0"/>
              <a:t>:</a:t>
            </a:r>
            <a:r>
              <a:rPr lang="hu-HU" altLang="hu-HU" sz="2000" dirty="0"/>
              <a:t>			</a:t>
            </a:r>
            <a:r>
              <a:rPr lang="hu-HU" altLang="hu-HU" sz="1800" dirty="0" smtClean="0"/>
              <a:t>C</a:t>
            </a:r>
            <a:r>
              <a:rPr lang="hu-HU" altLang="hu-HU" sz="1800" baseline="-25000" dirty="0" smtClean="0"/>
              <a:t>3</a:t>
            </a:r>
            <a:r>
              <a:rPr lang="hu-HU" altLang="hu-HU" sz="1800" dirty="0" smtClean="0"/>
              <a:t>H</a:t>
            </a:r>
            <a:r>
              <a:rPr lang="hu-HU" altLang="hu-HU" sz="1800" baseline="-25000" dirty="0" smtClean="0"/>
              <a:t>6</a:t>
            </a:r>
            <a:r>
              <a:rPr lang="hu-HU" altLang="hu-HU" sz="1800" dirty="0" smtClean="0"/>
              <a:t>: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hu-HU" altLang="hu-HU" sz="2000" i="1" dirty="0"/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hu-HU" altLang="hu-HU" sz="2000" dirty="0">
                <a:solidFill>
                  <a:srgbClr val="3333CC"/>
                </a:solidFill>
              </a:rPr>
              <a:t>atomcsoportokkal kifejezett, un. </a:t>
            </a:r>
            <a:r>
              <a:rPr lang="hu-HU" altLang="hu-HU" sz="2000" i="1" dirty="0">
                <a:solidFill>
                  <a:srgbClr val="3333CC"/>
                </a:solidFill>
              </a:rPr>
              <a:t>félkonstitúciós képlet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hu-HU" altLang="hu-HU" sz="2000" i="1" dirty="0">
              <a:solidFill>
                <a:srgbClr val="3333CC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hu-HU" altLang="hu-HU" sz="2000" i="1" dirty="0">
              <a:solidFill>
                <a:srgbClr val="3333CC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hu-HU" altLang="hu-HU" sz="2000" i="1" dirty="0">
              <a:solidFill>
                <a:srgbClr val="3333CC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hu-HU" altLang="hu-HU" sz="2000" i="1" dirty="0">
                <a:solidFill>
                  <a:srgbClr val="3333CC"/>
                </a:solidFill>
              </a:rPr>
              <a:t>vonalképlet</a:t>
            </a: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041078"/>
              </p:ext>
            </p:extLst>
          </p:nvPr>
        </p:nvGraphicFramePr>
        <p:xfrm>
          <a:off x="4403725" y="2947988"/>
          <a:ext cx="1609768" cy="797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CS ChemDraw Drawing" r:id="rId4" imgW="2041665" imgH="1011690" progId="ChemDraw.Document.6.0">
                  <p:embed/>
                </p:oleObj>
              </mc:Choice>
              <mc:Fallback>
                <p:oleObj name="CS ChemDraw Drawing" r:id="rId4" imgW="2041665" imgH="1011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3725" y="2947988"/>
                        <a:ext cx="1609768" cy="797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814187"/>
              </p:ext>
            </p:extLst>
          </p:nvPr>
        </p:nvGraphicFramePr>
        <p:xfrm>
          <a:off x="7091630" y="2947988"/>
          <a:ext cx="1522145" cy="777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CS ChemDraw Drawing" r:id="rId6" imgW="1930370" imgH="985500" progId="ChemDraw.Document.6.0">
                  <p:embed/>
                </p:oleObj>
              </mc:Choice>
              <mc:Fallback>
                <p:oleObj name="CS ChemDraw Drawing" r:id="rId6" imgW="1930370" imgH="985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91630" y="2947988"/>
                        <a:ext cx="1522145" cy="777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15918"/>
              </p:ext>
            </p:extLst>
          </p:nvPr>
        </p:nvGraphicFramePr>
        <p:xfrm>
          <a:off x="3773487" y="4393671"/>
          <a:ext cx="1597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" name="CS ChemDraw Drawing" r:id="rId8" imgW="1596756" imgH="415800" progId="ChemDraw.Document.6.0">
                  <p:embed/>
                </p:oleObj>
              </mc:Choice>
              <mc:Fallback>
                <p:oleObj name="CS ChemDraw Drawing" r:id="rId8" imgW="1596756" imgH="415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73487" y="4393671"/>
                        <a:ext cx="15970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096935"/>
              </p:ext>
            </p:extLst>
          </p:nvPr>
        </p:nvGraphicFramePr>
        <p:xfrm>
          <a:off x="6643697" y="4468285"/>
          <a:ext cx="15970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7" name="CS ChemDraw Drawing" r:id="rId10" imgW="1596756" imgH="342630" progId="ChemDraw.Document.6.0">
                  <p:embed/>
                </p:oleObj>
              </mc:Choice>
              <mc:Fallback>
                <p:oleObj name="CS ChemDraw Drawing" r:id="rId10" imgW="1596756" imgH="3426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43697" y="4468285"/>
                        <a:ext cx="15970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59287"/>
              </p:ext>
            </p:extLst>
          </p:nvPr>
        </p:nvGraphicFramePr>
        <p:xfrm>
          <a:off x="6803486" y="5022709"/>
          <a:ext cx="1273704" cy="50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CS ChemDraw Drawing" r:id="rId12" imgW="801214" imgH="318060" progId="ChemDraw.Document.6.0">
                  <p:embed/>
                </p:oleObj>
              </mc:Choice>
              <mc:Fallback>
                <p:oleObj name="CS ChemDraw Drawing" r:id="rId12" imgW="801214" imgH="318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03486" y="5022709"/>
                        <a:ext cx="1273704" cy="50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77381"/>
              </p:ext>
            </p:extLst>
          </p:nvPr>
        </p:nvGraphicFramePr>
        <p:xfrm>
          <a:off x="3917146" y="5190697"/>
          <a:ext cx="1273704" cy="43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CS ChemDraw Drawing" r:id="rId14" imgW="801214" imgH="272430" progId="ChemDraw.Document.6.0">
                  <p:embed/>
                </p:oleObj>
              </mc:Choice>
              <mc:Fallback>
                <p:oleObj name="CS ChemDraw Drawing" r:id="rId14" imgW="801214" imgH="2724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17146" y="5190697"/>
                        <a:ext cx="1273704" cy="433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églalap 7"/>
          <p:cNvSpPr>
            <a:spLocks noChangeArrowheads="1"/>
          </p:cNvSpPr>
          <p:nvPr/>
        </p:nvSpPr>
        <p:spPr bwMode="auto">
          <a:xfrm>
            <a:off x="960438" y="209550"/>
            <a:ext cx="8021637" cy="1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 szerves vegyületek kémiai vizsgálata (analízise)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89000" y="1909228"/>
            <a:ext cx="7862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A szerves vegyületeket alapvetően négy elem, a </a:t>
            </a:r>
            <a:r>
              <a:rPr lang="hu-HU" altLang="hu-HU" sz="2400" b="1" dirty="0"/>
              <a:t>szén</a:t>
            </a:r>
            <a:r>
              <a:rPr lang="hu-HU" altLang="hu-HU" sz="2400" dirty="0"/>
              <a:t>, a </a:t>
            </a:r>
            <a:r>
              <a:rPr lang="hu-HU" altLang="hu-HU" sz="2400" b="1" dirty="0"/>
              <a:t>hidrogén</a:t>
            </a:r>
            <a:r>
              <a:rPr lang="hu-HU" altLang="hu-HU" sz="2400" dirty="0"/>
              <a:t>, az </a:t>
            </a:r>
            <a:r>
              <a:rPr lang="hu-HU" altLang="hu-HU" sz="2400" b="1" dirty="0"/>
              <a:t>oxigén</a:t>
            </a:r>
            <a:r>
              <a:rPr lang="hu-HU" altLang="hu-HU" sz="2400" dirty="0"/>
              <a:t> és a </a:t>
            </a:r>
            <a:r>
              <a:rPr lang="hu-HU" altLang="hu-HU" sz="2400" b="1" dirty="0"/>
              <a:t>nitrogén</a:t>
            </a:r>
            <a:r>
              <a:rPr lang="hu-HU" altLang="hu-HU" sz="2400" dirty="0"/>
              <a:t> építi fel.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Ezeket (C, H, O, N) </a:t>
            </a:r>
            <a:r>
              <a:rPr lang="hu-HU" altLang="hu-HU" sz="2400" b="1" i="1" dirty="0" err="1">
                <a:solidFill>
                  <a:srgbClr val="3333CC"/>
                </a:solidFill>
              </a:rPr>
              <a:t>organogén</a:t>
            </a:r>
            <a:r>
              <a:rPr lang="hu-HU" altLang="hu-HU" sz="2400" b="1" i="1" dirty="0">
                <a:solidFill>
                  <a:srgbClr val="3333CC"/>
                </a:solidFill>
              </a:rPr>
              <a:t> elemeknek</a:t>
            </a:r>
            <a:r>
              <a:rPr lang="hu-HU" altLang="hu-HU" sz="2400" dirty="0"/>
              <a:t> nevezzük.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383488" y="3549663"/>
            <a:ext cx="2478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3333CC"/>
                </a:solidFill>
              </a:rPr>
              <a:t>Kémiai </a:t>
            </a:r>
            <a:r>
              <a:rPr lang="hu-HU" altLang="hu-HU" sz="2400" b="1" dirty="0" smtClean="0">
                <a:solidFill>
                  <a:srgbClr val="3333CC"/>
                </a:solidFill>
              </a:rPr>
              <a:t>elemzés</a:t>
            </a:r>
            <a:endParaRPr lang="hu-HU" altLang="hu-HU" sz="2400" b="1" dirty="0">
              <a:solidFill>
                <a:srgbClr val="3333CC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520825" y="4384241"/>
            <a:ext cx="2549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minőségi analízis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298855" y="4385829"/>
            <a:ext cx="2874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mennyiségi analízis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3887100" y="4128576"/>
            <a:ext cx="309563" cy="2698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240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978180" y="4131751"/>
            <a:ext cx="309562" cy="2825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 sz="2400"/>
          </a:p>
        </p:txBody>
      </p:sp>
      <p:sp>
        <p:nvSpPr>
          <p:cNvPr id="9" name="Lekerekített téglalap 8"/>
          <p:cNvSpPr/>
          <p:nvPr/>
        </p:nvSpPr>
        <p:spPr>
          <a:xfrm>
            <a:off x="792163" y="136525"/>
            <a:ext cx="8215312" cy="6584950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4345" grpId="0" animBg="1"/>
      <p:bldP spid="143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églalap 7"/>
          <p:cNvSpPr>
            <a:spLocks noChangeArrowheads="1"/>
          </p:cNvSpPr>
          <p:nvPr/>
        </p:nvSpPr>
        <p:spPr bwMode="auto">
          <a:xfrm>
            <a:off x="960438" y="209550"/>
            <a:ext cx="802163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 szerves vegyületek minőségi analízise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8200" y="1270000"/>
            <a:ext cx="80179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1. A szerves vegyületek </a:t>
            </a:r>
            <a:r>
              <a:rPr lang="hu-HU" altLang="hu-HU" sz="2400" b="1" dirty="0"/>
              <a:t>széntartalma CO</a:t>
            </a:r>
            <a:r>
              <a:rPr lang="hu-HU" altLang="hu-HU" sz="2400" b="1" baseline="-25000" dirty="0"/>
              <a:t>2</a:t>
            </a:r>
            <a:r>
              <a:rPr lang="hu-HU" altLang="hu-HU" sz="2400" b="1" dirty="0"/>
              <a:t>-dá</a:t>
            </a:r>
            <a:r>
              <a:rPr lang="hu-HU" altLang="hu-HU" sz="2400" dirty="0"/>
              <a:t> alakítható tökéletes égetéssel. A képződő szén-dioxid kimutatása </a:t>
            </a:r>
            <a:r>
              <a:rPr lang="hu-HU" altLang="hu-HU" sz="2400" b="1" i="1" dirty="0"/>
              <a:t>meszes vízzel</a:t>
            </a:r>
            <a:r>
              <a:rPr lang="hu-HU" altLang="hu-HU" sz="2400" i="1" dirty="0"/>
              <a:t> </a:t>
            </a:r>
            <a:r>
              <a:rPr lang="hu-HU" altLang="hu-HU" sz="2400" dirty="0"/>
              <a:t>(</a:t>
            </a:r>
            <a:r>
              <a:rPr lang="hu-HU" altLang="hu-HU" sz="2400" dirty="0" err="1"/>
              <a:t>Ca</a:t>
            </a:r>
            <a:r>
              <a:rPr lang="hu-HU" altLang="hu-HU" sz="2400" dirty="0"/>
              <a:t>(OH)</a:t>
            </a:r>
            <a:r>
              <a:rPr lang="hu-HU" altLang="hu-HU" sz="2400" baseline="-25000" dirty="0"/>
              <a:t>2</a:t>
            </a:r>
            <a:r>
              <a:rPr lang="hu-HU" altLang="hu-HU" sz="2400" dirty="0"/>
              <a:t>-oldattal) történik.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634743" y="2683426"/>
            <a:ext cx="38475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CH</a:t>
            </a:r>
            <a:r>
              <a:rPr lang="hu-HU" altLang="hu-HU" sz="2000" baseline="-25000" dirty="0"/>
              <a:t>4</a:t>
            </a:r>
            <a:r>
              <a:rPr lang="hu-HU" altLang="hu-HU" sz="2000" dirty="0"/>
              <a:t> + </a:t>
            </a:r>
            <a:r>
              <a:rPr lang="hu-HU" altLang="hu-HU" sz="2000" dirty="0" smtClean="0"/>
              <a:t>2 O</a:t>
            </a:r>
            <a:r>
              <a:rPr lang="hu-HU" altLang="hu-HU" sz="2000" baseline="-25000" dirty="0" smtClean="0"/>
              <a:t>2</a:t>
            </a:r>
            <a:r>
              <a:rPr lang="hu-HU" altLang="hu-HU" sz="2000" dirty="0" smtClean="0"/>
              <a:t> </a:t>
            </a:r>
            <a:r>
              <a:rPr lang="hu-HU" altLang="hu-HU" sz="2000" dirty="0"/>
              <a:t>= CO</a:t>
            </a:r>
            <a:r>
              <a:rPr lang="hu-HU" altLang="hu-HU" sz="2000" baseline="-25000" dirty="0"/>
              <a:t>2</a:t>
            </a:r>
            <a:r>
              <a:rPr lang="hu-HU" altLang="hu-HU" sz="2000" dirty="0"/>
              <a:t> + 2H</a:t>
            </a:r>
            <a:r>
              <a:rPr lang="hu-HU" altLang="hu-HU" sz="2000" baseline="-25000" dirty="0"/>
              <a:t>2</a:t>
            </a:r>
            <a:r>
              <a:rPr lang="hu-HU" altLang="hu-HU" sz="2000" dirty="0"/>
              <a:t>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hu-HU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 err="1"/>
              <a:t>Ca</a:t>
            </a:r>
            <a:r>
              <a:rPr lang="hu-HU" altLang="hu-HU" sz="2000" dirty="0"/>
              <a:t>(OH)</a:t>
            </a:r>
            <a:r>
              <a:rPr lang="hu-HU" altLang="hu-HU" sz="2000" baseline="-25000" dirty="0"/>
              <a:t>2</a:t>
            </a:r>
            <a:r>
              <a:rPr lang="hu-HU" altLang="hu-HU" sz="2000" dirty="0"/>
              <a:t> + CO</a:t>
            </a:r>
            <a:r>
              <a:rPr lang="hu-HU" altLang="hu-HU" sz="2000" baseline="-25000" dirty="0"/>
              <a:t>2</a:t>
            </a:r>
            <a:r>
              <a:rPr lang="hu-HU" altLang="hu-HU" sz="2000" dirty="0"/>
              <a:t> = </a:t>
            </a:r>
            <a:r>
              <a:rPr lang="hu-HU" altLang="hu-HU" sz="2000" u="sng" dirty="0"/>
              <a:t>CaCO</a:t>
            </a:r>
            <a:r>
              <a:rPr lang="hu-HU" altLang="hu-HU" sz="2000" u="sng" baseline="-25000" dirty="0"/>
              <a:t>3</a:t>
            </a:r>
            <a:r>
              <a:rPr lang="hu-HU" altLang="hu-HU" sz="2000" dirty="0"/>
              <a:t> + H</a:t>
            </a:r>
            <a:r>
              <a:rPr lang="hu-HU" altLang="hu-HU" sz="2000" baseline="-25000" dirty="0"/>
              <a:t>2</a:t>
            </a:r>
            <a:r>
              <a:rPr lang="hu-HU" altLang="hu-HU" sz="2000" dirty="0"/>
              <a:t>O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92350" y="2677076"/>
            <a:ext cx="554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/>
              <a:t>Pl.: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38200" y="4538172"/>
            <a:ext cx="8224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2. A szerves vegyületekben lévő </a:t>
            </a:r>
            <a:r>
              <a:rPr lang="hu-HU" altLang="hu-HU" sz="2400" b="1" dirty="0"/>
              <a:t>hidrogén vízzé oxidálható</a:t>
            </a:r>
            <a:r>
              <a:rPr lang="hu-HU" altLang="hu-HU" sz="2400" dirty="0"/>
              <a:t>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92163" y="136525"/>
            <a:ext cx="8215312" cy="6584950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4307416" y="3637516"/>
            <a:ext cx="19367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fehér csapadék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838200" y="1270000"/>
            <a:ext cx="82248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3. A </a:t>
            </a:r>
            <a:r>
              <a:rPr lang="hu-HU" altLang="hu-HU" sz="2400" b="1" dirty="0"/>
              <a:t>jód</a:t>
            </a:r>
            <a:r>
              <a:rPr lang="hu-HU" altLang="hu-HU" sz="2400" dirty="0"/>
              <a:t> más színnel oldódik </a:t>
            </a:r>
            <a:r>
              <a:rPr lang="hu-HU" altLang="hu-HU" sz="2400" b="1" dirty="0"/>
              <a:t>oxigéntartalmú</a:t>
            </a:r>
            <a:r>
              <a:rPr lang="hu-HU" altLang="hu-HU" sz="2400" dirty="0"/>
              <a:t> szerves oldószerekben, mint oxigént nem tartalmazó folyékony szerves vegyületekben.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/>
              <a:t>Oxigéntartalmú</a:t>
            </a:r>
            <a:r>
              <a:rPr lang="hu-HU" altLang="hu-HU" sz="2400" dirty="0"/>
              <a:t> szerves oldószerekben a jód </a:t>
            </a:r>
            <a:r>
              <a:rPr lang="hu-HU" altLang="hu-HU" sz="2400" b="1" dirty="0">
                <a:solidFill>
                  <a:srgbClr val="CC3300"/>
                </a:solidFill>
              </a:rPr>
              <a:t>barna színnel</a:t>
            </a:r>
            <a:r>
              <a:rPr lang="hu-HU" altLang="hu-HU" sz="2400" dirty="0"/>
              <a:t> oldódik.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/>
              <a:t>Oxigént nem tartalmazó</a:t>
            </a:r>
            <a:r>
              <a:rPr lang="hu-HU" altLang="hu-HU" sz="2400" dirty="0"/>
              <a:t> oldószerekben a jód </a:t>
            </a:r>
            <a:r>
              <a:rPr lang="hu-HU" altLang="hu-HU" sz="2400" b="1" dirty="0">
                <a:solidFill>
                  <a:srgbClr val="CC0066"/>
                </a:solidFill>
              </a:rPr>
              <a:t>ibolya színnel</a:t>
            </a:r>
            <a:r>
              <a:rPr lang="hu-HU" altLang="hu-HU" sz="2400" dirty="0"/>
              <a:t> oldódik.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92163" y="136525"/>
            <a:ext cx="8215312" cy="6584950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9" name="Téglalap 7"/>
          <p:cNvSpPr>
            <a:spLocks noChangeArrowheads="1"/>
          </p:cNvSpPr>
          <p:nvPr/>
        </p:nvSpPr>
        <p:spPr bwMode="auto">
          <a:xfrm>
            <a:off x="960438" y="209550"/>
            <a:ext cx="802163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 szerves vegyületek minőségi analízise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96" y="4350856"/>
            <a:ext cx="369812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19" y="4350856"/>
            <a:ext cx="3564687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38200" y="1447807"/>
            <a:ext cx="79586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4. A szerves vegyületek </a:t>
            </a:r>
            <a:r>
              <a:rPr lang="hu-HU" altLang="hu-HU" sz="2400" b="1" dirty="0"/>
              <a:t>nitrogéntartalma </a:t>
            </a:r>
            <a:r>
              <a:rPr lang="hu-HU" altLang="hu-HU" sz="2400" dirty="0"/>
              <a:t>tömény </a:t>
            </a:r>
            <a:r>
              <a:rPr lang="hu-HU" altLang="hu-HU" sz="2400" dirty="0" err="1" smtClean="0"/>
              <a:t>NaOH-oldattal</a:t>
            </a:r>
            <a:r>
              <a:rPr lang="hu-HU" altLang="hu-HU" sz="2400" dirty="0" smtClean="0"/>
              <a:t> </a:t>
            </a:r>
            <a:r>
              <a:rPr lang="hu-HU" altLang="hu-HU" sz="2400" b="1" dirty="0" smtClean="0"/>
              <a:t>ammóniává</a:t>
            </a:r>
            <a:r>
              <a:rPr lang="hu-HU" altLang="hu-HU" sz="2400" dirty="0" smtClean="0"/>
              <a:t> (NH</a:t>
            </a:r>
            <a:r>
              <a:rPr lang="hu-HU" altLang="hu-HU" sz="2400" baseline="-25000" dirty="0" smtClean="0"/>
              <a:t>3</a:t>
            </a:r>
            <a:r>
              <a:rPr lang="hu-HU" altLang="hu-HU" sz="2400" dirty="0" smtClean="0"/>
              <a:t>) alakítható. </a:t>
            </a:r>
            <a:r>
              <a:rPr lang="hu-HU" altLang="hu-HU" sz="2400" dirty="0"/>
              <a:t>A </a:t>
            </a:r>
            <a:r>
              <a:rPr lang="hu-HU" altLang="hu-HU" sz="2400" dirty="0" smtClean="0"/>
              <a:t>reakció során képződő </a:t>
            </a:r>
            <a:r>
              <a:rPr lang="hu-HU" altLang="hu-HU" sz="2400" b="1" dirty="0"/>
              <a:t>ammónia</a:t>
            </a:r>
            <a:r>
              <a:rPr lang="hu-HU" altLang="hu-HU" sz="2400" dirty="0"/>
              <a:t> </a:t>
            </a:r>
            <a:r>
              <a:rPr lang="hu-HU" altLang="hu-HU" sz="2400" dirty="0" smtClean="0"/>
              <a:t>nedves </a:t>
            </a:r>
            <a:r>
              <a:rPr lang="hu-HU" altLang="hu-HU" sz="2400" b="1" dirty="0" smtClean="0"/>
              <a:t>indikátorpapírral</a:t>
            </a:r>
            <a:r>
              <a:rPr lang="hu-HU" altLang="hu-HU" sz="2400" dirty="0" smtClean="0"/>
              <a:t> kimutatható.</a:t>
            </a:r>
            <a:endParaRPr lang="hu-HU" altLang="hu-HU" sz="2400" dirty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769395" y="3132177"/>
            <a:ext cx="3578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NH</a:t>
            </a:r>
            <a:r>
              <a:rPr lang="hu-HU" altLang="hu-HU" sz="2400" baseline="-25000" dirty="0"/>
              <a:t>3</a:t>
            </a:r>
            <a:r>
              <a:rPr lang="hu-HU" altLang="hu-HU" sz="2400" dirty="0"/>
              <a:t> + H</a:t>
            </a:r>
            <a:r>
              <a:rPr lang="hu-HU" altLang="hu-HU" sz="2400" baseline="-25000" dirty="0"/>
              <a:t>2</a:t>
            </a:r>
            <a:r>
              <a:rPr lang="hu-HU" altLang="hu-HU" sz="2400" dirty="0"/>
              <a:t>O = NH</a:t>
            </a:r>
            <a:r>
              <a:rPr lang="hu-HU" altLang="hu-HU" sz="2400" baseline="-25000" dirty="0"/>
              <a:t>4</a:t>
            </a:r>
            <a:r>
              <a:rPr lang="hu-HU" altLang="hu-HU" sz="2400" baseline="30000" dirty="0"/>
              <a:t>+</a:t>
            </a:r>
            <a:r>
              <a:rPr lang="hu-HU" altLang="hu-HU" sz="2400" dirty="0"/>
              <a:t> + </a:t>
            </a:r>
            <a:r>
              <a:rPr lang="hu-HU" altLang="hu-HU" sz="2400" b="1" dirty="0">
                <a:solidFill>
                  <a:srgbClr val="3333CC"/>
                </a:solidFill>
              </a:rPr>
              <a:t>OH</a:t>
            </a:r>
            <a:r>
              <a:rPr lang="hu-HU" altLang="hu-HU" sz="2400" b="1" baseline="30000" dirty="0">
                <a:solidFill>
                  <a:srgbClr val="3333CC"/>
                </a:solidFill>
              </a:rPr>
              <a:t>-</a:t>
            </a:r>
            <a:endParaRPr lang="hu-HU" altLang="hu-HU" sz="2400" b="1" dirty="0">
              <a:solidFill>
                <a:srgbClr val="3333CC"/>
              </a:solidFill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292350" y="3125827"/>
            <a:ext cx="628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/>
              <a:t>Pl.:</a:t>
            </a:r>
          </a:p>
        </p:txBody>
      </p:sp>
      <p:sp>
        <p:nvSpPr>
          <p:cNvPr id="17414" name="Oval 8"/>
          <p:cNvSpPr>
            <a:spLocks noChangeArrowheads="1"/>
          </p:cNvSpPr>
          <p:nvPr/>
        </p:nvSpPr>
        <p:spPr bwMode="auto">
          <a:xfrm>
            <a:off x="5681676" y="3114187"/>
            <a:ext cx="631825" cy="469900"/>
          </a:xfrm>
          <a:prstGeom prst="ellips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hu-HU" sz="2400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486385" y="3617957"/>
            <a:ext cx="2715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3333CC"/>
                </a:solidFill>
              </a:rPr>
              <a:t>Lúgos kémhatás!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92163" y="136525"/>
            <a:ext cx="8215312" cy="6584950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7" name="Téglalap 7"/>
          <p:cNvSpPr>
            <a:spLocks noChangeArrowheads="1"/>
          </p:cNvSpPr>
          <p:nvPr/>
        </p:nvSpPr>
        <p:spPr bwMode="auto">
          <a:xfrm>
            <a:off x="960438" y="209550"/>
            <a:ext cx="802163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 szerves vegyületek minőségi analízise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églalap 7"/>
          <p:cNvSpPr>
            <a:spLocks noChangeArrowheads="1"/>
          </p:cNvSpPr>
          <p:nvPr/>
        </p:nvSpPr>
        <p:spPr bwMode="auto">
          <a:xfrm>
            <a:off x="960438" y="209550"/>
            <a:ext cx="802163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3333CC"/>
                </a:solidFill>
              </a:rPr>
              <a:t>Kísérletezzünk!</a:t>
            </a:r>
            <a:endParaRPr lang="hu-HU" altLang="hu-HU" b="1" dirty="0">
              <a:solidFill>
                <a:srgbClr val="3333CC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49324" y="1266825"/>
            <a:ext cx="7712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hu-HU" altLang="hu-HU" sz="2400" dirty="0" smtClean="0"/>
              <a:t>Hasonlítsuk össze a gyertya </a:t>
            </a:r>
            <a:r>
              <a:rPr lang="hu-HU" altLang="hu-HU" sz="2400" dirty="0"/>
              <a:t>és toluol </a:t>
            </a:r>
            <a:r>
              <a:rPr lang="hu-HU" altLang="hu-HU" sz="2400" dirty="0" smtClean="0"/>
              <a:t>égését.</a:t>
            </a:r>
            <a:endParaRPr lang="hu-HU" altLang="hu-HU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hu-HU" altLang="hu-HU" sz="2400" dirty="0" smtClean="0"/>
              <a:t>Vizsgáljuk meg a jód oldódását benzinben</a:t>
            </a:r>
            <a:r>
              <a:rPr lang="hu-HU" altLang="hu-HU" sz="2400" dirty="0"/>
              <a:t>, etil-alkoholban és </a:t>
            </a:r>
            <a:r>
              <a:rPr lang="hu-HU" altLang="hu-HU" sz="2400" dirty="0" smtClean="0"/>
              <a:t>vízben. Figyeljük </a:t>
            </a:r>
            <a:r>
              <a:rPr lang="hu-HU" altLang="hu-HU" sz="2400" dirty="0"/>
              <a:t>meg az oldatok színét</a:t>
            </a:r>
            <a:r>
              <a:rPr lang="hu-HU" altLang="hu-HU" sz="2400" dirty="0" smtClean="0"/>
              <a:t>!</a:t>
            </a:r>
            <a:endParaRPr lang="hu-HU" altLang="hu-HU" sz="2400" dirty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915988" y="3855007"/>
            <a:ext cx="640767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12788" indent="-2555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>
                <a:solidFill>
                  <a:srgbClr val="CC0000"/>
                </a:solidFill>
              </a:rPr>
              <a:t>Az elvégzett kísérletekről készült jegyzetekben minden esetben </a:t>
            </a:r>
            <a:r>
              <a:rPr lang="hu-HU" altLang="hu-HU" sz="2400" dirty="0" smtClean="0">
                <a:solidFill>
                  <a:srgbClr val="CC0000"/>
                </a:solidFill>
              </a:rPr>
              <a:t>szerepeljen:</a:t>
            </a:r>
            <a:endParaRPr lang="hu-HU" altLang="hu-HU" sz="2400" dirty="0">
              <a:solidFill>
                <a:srgbClr val="CC0000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hu-HU" altLang="hu-HU" sz="2400" b="1" dirty="0">
                <a:solidFill>
                  <a:srgbClr val="CC0000"/>
                </a:solidFill>
              </a:rPr>
              <a:t>Kísérlet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hu-HU" altLang="hu-HU" sz="2400" b="1" dirty="0">
                <a:solidFill>
                  <a:srgbClr val="CC0000"/>
                </a:solidFill>
              </a:rPr>
              <a:t>Tapasztalat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hu-HU" altLang="hu-HU" sz="2400" b="1" dirty="0">
                <a:solidFill>
                  <a:srgbClr val="CC0000"/>
                </a:solidFill>
              </a:rPr>
              <a:t>Magyarázat</a:t>
            </a: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21320"/>
              </p:ext>
            </p:extLst>
          </p:nvPr>
        </p:nvGraphicFramePr>
        <p:xfrm>
          <a:off x="8191771" y="209550"/>
          <a:ext cx="790304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CS ChemDraw Drawing" r:id="rId4" imgW="1270435" imgH="2194290" progId="ChemDraw.Document.6.0">
                  <p:embed/>
                </p:oleObj>
              </mc:Choice>
              <mc:Fallback>
                <p:oleObj name="CS ChemDraw Drawing" r:id="rId4" imgW="1270435" imgH="21942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91771" y="209550"/>
                        <a:ext cx="790304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965200" y="157163"/>
            <a:ext cx="33041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Modern korszak</a:t>
            </a:r>
          </a:p>
        </p:txBody>
      </p:sp>
      <p:pic>
        <p:nvPicPr>
          <p:cNvPr id="21507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zövegdoboz 6"/>
          <p:cNvSpPr txBox="1">
            <a:spLocks noChangeArrowheads="1"/>
          </p:cNvSpPr>
          <p:nvPr/>
        </p:nvSpPr>
        <p:spPr bwMode="auto">
          <a:xfrm>
            <a:off x="960438" y="1066800"/>
            <a:ext cx="6160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2400" dirty="0" err="1"/>
              <a:t>Miért</a:t>
            </a:r>
            <a:r>
              <a:rPr lang="en-US" altLang="hu-HU" sz="2400" dirty="0"/>
              <a:t> </a:t>
            </a:r>
            <a:r>
              <a:rPr lang="en-US" altLang="hu-HU" sz="2400" dirty="0" err="1"/>
              <a:t>külön</a:t>
            </a:r>
            <a:r>
              <a:rPr lang="en-US" altLang="hu-HU" sz="2400" dirty="0"/>
              <a:t> </a:t>
            </a:r>
            <a:r>
              <a:rPr lang="hu-HU" altLang="hu-HU" sz="2400" dirty="0" smtClean="0"/>
              <a:t>téma</a:t>
            </a:r>
            <a:r>
              <a:rPr lang="en-US" altLang="hu-HU" sz="2400" dirty="0" err="1" smtClean="0"/>
              <a:t>terület</a:t>
            </a:r>
            <a:r>
              <a:rPr lang="en-US" altLang="hu-HU" sz="2400" dirty="0" smtClean="0"/>
              <a:t> </a:t>
            </a:r>
            <a:r>
              <a:rPr lang="en-US" altLang="hu-HU" sz="2400" dirty="0"/>
              <a:t>a </a:t>
            </a:r>
            <a:r>
              <a:rPr lang="en-US" altLang="hu-HU" sz="2400" dirty="0" err="1"/>
              <a:t>szerves</a:t>
            </a:r>
            <a:r>
              <a:rPr lang="en-US" altLang="hu-HU" sz="2400" dirty="0"/>
              <a:t> </a:t>
            </a:r>
            <a:r>
              <a:rPr lang="en-US" altLang="hu-HU" sz="2400" dirty="0" err="1"/>
              <a:t>kémia</a:t>
            </a:r>
            <a:r>
              <a:rPr lang="en-US" altLang="hu-HU" sz="2400" dirty="0"/>
              <a:t>?</a:t>
            </a:r>
          </a:p>
        </p:txBody>
      </p:sp>
      <p:sp>
        <p:nvSpPr>
          <p:cNvPr id="12294" name="Szövegdoboz 7"/>
          <p:cNvSpPr txBox="1">
            <a:spLocks noChangeArrowheads="1"/>
          </p:cNvSpPr>
          <p:nvPr/>
        </p:nvSpPr>
        <p:spPr bwMode="auto">
          <a:xfrm>
            <a:off x="885370" y="4498977"/>
            <a:ext cx="7911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u-HU" sz="2400" b="1" dirty="0">
                <a:solidFill>
                  <a:srgbClr val="CC0000"/>
                </a:solidFill>
              </a:rPr>
              <a:t>A </a:t>
            </a:r>
            <a:r>
              <a:rPr lang="en-US" altLang="hu-HU" sz="2400" b="1" dirty="0" err="1">
                <a:solidFill>
                  <a:srgbClr val="CC0000"/>
                </a:solidFill>
              </a:rPr>
              <a:t>lehetséges</a:t>
            </a:r>
            <a:r>
              <a:rPr lang="en-US" altLang="hu-HU" sz="2400" b="1" dirty="0">
                <a:solidFill>
                  <a:srgbClr val="CC0000"/>
                </a:solidFill>
              </a:rPr>
              <a:t> </a:t>
            </a:r>
            <a:r>
              <a:rPr lang="en-US" altLang="hu-HU" sz="2400" b="1" dirty="0" err="1">
                <a:solidFill>
                  <a:srgbClr val="CC0000"/>
                </a:solidFill>
              </a:rPr>
              <a:t>szénvegyületek</a:t>
            </a:r>
            <a:r>
              <a:rPr lang="en-US" altLang="hu-HU" sz="2400" b="1" dirty="0">
                <a:solidFill>
                  <a:srgbClr val="CC0000"/>
                </a:solidFill>
              </a:rPr>
              <a:t> </a:t>
            </a:r>
            <a:r>
              <a:rPr lang="en-US" altLang="hu-HU" sz="2400" b="1" dirty="0" err="1">
                <a:solidFill>
                  <a:srgbClr val="CC0000"/>
                </a:solidFill>
              </a:rPr>
              <a:t>száma</a:t>
            </a:r>
            <a:r>
              <a:rPr lang="en-US" altLang="hu-HU" sz="2400" b="1" dirty="0">
                <a:solidFill>
                  <a:srgbClr val="CC0000"/>
                </a:solidFill>
              </a:rPr>
              <a:t> </a:t>
            </a:r>
            <a:r>
              <a:rPr lang="hu-HU" altLang="hu-HU" sz="2400" b="1" dirty="0" smtClean="0">
                <a:solidFill>
                  <a:srgbClr val="CC0000"/>
                </a:solidFill>
              </a:rPr>
              <a:t>elvileg </a:t>
            </a:r>
            <a:r>
              <a:rPr lang="en-US" altLang="hu-HU" sz="2400" b="1" dirty="0" err="1" smtClean="0">
                <a:solidFill>
                  <a:srgbClr val="CC0000"/>
                </a:solidFill>
              </a:rPr>
              <a:t>korlátlan</a:t>
            </a:r>
            <a:r>
              <a:rPr lang="hu-HU" altLang="hu-HU" sz="2400" b="1" dirty="0">
                <a:solidFill>
                  <a:srgbClr val="CC0000"/>
                </a:solidFill>
              </a:rPr>
              <a:t>!</a:t>
            </a:r>
            <a:endParaRPr lang="en-US" altLang="hu-HU" sz="2400" b="1" dirty="0">
              <a:solidFill>
                <a:srgbClr val="CC0000"/>
              </a:solidFill>
            </a:endParaRPr>
          </a:p>
        </p:txBody>
      </p:sp>
      <p:sp>
        <p:nvSpPr>
          <p:cNvPr id="12295" name="Szövegdoboz 7"/>
          <p:cNvSpPr txBox="1">
            <a:spLocks noChangeArrowheads="1"/>
          </p:cNvSpPr>
          <p:nvPr/>
        </p:nvSpPr>
        <p:spPr bwMode="auto">
          <a:xfrm>
            <a:off x="1644650" y="5269442"/>
            <a:ext cx="5853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CC0000"/>
                </a:solidFill>
              </a:rPr>
              <a:t>Miért?</a:t>
            </a:r>
            <a:endParaRPr lang="en-US" altLang="hu-HU" sz="2400" b="1" dirty="0">
              <a:solidFill>
                <a:srgbClr val="CC0000"/>
              </a:solidFill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89223"/>
              </p:ext>
            </p:extLst>
          </p:nvPr>
        </p:nvGraphicFramePr>
        <p:xfrm>
          <a:off x="2954833" y="1981201"/>
          <a:ext cx="38693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923"/>
                <a:gridCol w="2792377"/>
              </a:tblGrid>
              <a:tr h="0">
                <a:tc>
                  <a:txBody>
                    <a:bodyPr/>
                    <a:lstStyle/>
                    <a:p>
                      <a:endParaRPr lang="hu-HU" sz="20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Ismert</a:t>
                      </a:r>
                      <a:r>
                        <a:rPr lang="hu-HU" sz="2000" b="1" baseline="0" dirty="0" smtClean="0"/>
                        <a:t> s</a:t>
                      </a:r>
                      <a:r>
                        <a:rPr lang="hu-HU" sz="2000" b="1" dirty="0" smtClean="0"/>
                        <a:t>zerves</a:t>
                      </a:r>
                      <a:r>
                        <a:rPr lang="hu-HU" sz="2000" b="1" baseline="0" dirty="0" smtClean="0"/>
                        <a:t> molekulák száma</a:t>
                      </a:r>
                      <a:endParaRPr lang="hu-H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1900</a:t>
                      </a:r>
                      <a:endParaRPr lang="hu-HU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80 000</a:t>
                      </a:r>
                      <a:endParaRPr lang="hu-H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1937</a:t>
                      </a:r>
                      <a:endParaRPr lang="hu-HU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470 000</a:t>
                      </a:r>
                      <a:endParaRPr lang="hu-H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1970</a:t>
                      </a:r>
                      <a:endParaRPr lang="hu-HU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3 000 </a:t>
                      </a:r>
                      <a:r>
                        <a:rPr lang="hu-HU" sz="2000" dirty="0" err="1" smtClean="0"/>
                        <a:t>000</a:t>
                      </a:r>
                      <a:endParaRPr lang="hu-H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2000</a:t>
                      </a:r>
                      <a:endParaRPr lang="hu-HU" sz="20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Kb. 15 000000</a:t>
                      </a:r>
                      <a:endParaRPr lang="hu-H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965200" y="157163"/>
            <a:ext cx="738965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3333CC"/>
                </a:solidFill>
              </a:rPr>
              <a:t>A szerves vegyületek nagy számának okai</a:t>
            </a:r>
          </a:p>
        </p:txBody>
      </p:sp>
      <p:pic>
        <p:nvPicPr>
          <p:cNvPr id="22531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62021" y="949325"/>
            <a:ext cx="72707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2000" dirty="0"/>
              <a:t>A szénatom </a:t>
            </a:r>
            <a:r>
              <a:rPr lang="hu-HU" altLang="hu-HU" sz="2000" b="1" dirty="0"/>
              <a:t>kis atomtörzsű</a:t>
            </a:r>
            <a:r>
              <a:rPr lang="hu-HU" altLang="hu-HU" sz="2000" dirty="0"/>
              <a:t> </a:t>
            </a:r>
            <a:r>
              <a:rPr lang="hu-HU" altLang="hu-HU" sz="2000" dirty="0" smtClean="0"/>
              <a:t>és </a:t>
            </a:r>
            <a:r>
              <a:rPr lang="hu-HU" altLang="hu-HU" sz="2000" b="1" dirty="0" smtClean="0"/>
              <a:t>közepes elektronegativitású</a:t>
            </a:r>
            <a:r>
              <a:rPr lang="hu-HU" altLang="hu-HU" sz="2000" dirty="0" smtClean="0"/>
              <a:t> </a:t>
            </a:r>
            <a:r>
              <a:rPr lang="hu-HU" altLang="hu-HU" sz="2000" dirty="0"/>
              <a:t>elem</a:t>
            </a:r>
            <a:r>
              <a:rPr lang="hu-HU" altLang="hu-HU" sz="2000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2000" dirty="0" smtClean="0"/>
              <a:t>A szénatom </a:t>
            </a:r>
            <a:r>
              <a:rPr lang="hu-HU" altLang="hu-HU" sz="2000" b="1" dirty="0" smtClean="0"/>
              <a:t>négy erős </a:t>
            </a:r>
            <a:r>
              <a:rPr lang="hu-HU" altLang="hu-HU" sz="2000" dirty="0" smtClean="0"/>
              <a:t>kovalens kötés kialakítására képes.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hu-HU" altLang="hu-HU" sz="2000" dirty="0" smtClean="0"/>
          </a:p>
        </p:txBody>
      </p:sp>
      <p:sp>
        <p:nvSpPr>
          <p:cNvPr id="9" name="Lekerekített téglalap 8"/>
          <p:cNvSpPr/>
          <p:nvPr/>
        </p:nvSpPr>
        <p:spPr>
          <a:xfrm>
            <a:off x="792163" y="136525"/>
            <a:ext cx="8215312" cy="6628342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680724" y="2331509"/>
            <a:ext cx="1914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E</a:t>
            </a:r>
            <a:r>
              <a:rPr lang="hu-HU" altLang="hu-HU" sz="1800" baseline="-25000" dirty="0"/>
              <a:t>H-H</a:t>
            </a:r>
            <a:r>
              <a:rPr lang="hu-HU" altLang="hu-HU" sz="1800" dirty="0"/>
              <a:t>: 436 kJ/mol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CC0000"/>
                </a:solidFill>
              </a:rPr>
              <a:t>E</a:t>
            </a:r>
            <a:r>
              <a:rPr lang="hu-HU" altLang="hu-HU" sz="1800" b="1" baseline="-25000" dirty="0">
                <a:solidFill>
                  <a:srgbClr val="CC0000"/>
                </a:solidFill>
              </a:rPr>
              <a:t>C-C</a:t>
            </a:r>
            <a:r>
              <a:rPr lang="hu-HU" altLang="hu-HU" sz="1800" b="1" dirty="0">
                <a:solidFill>
                  <a:srgbClr val="CC0000"/>
                </a:solidFill>
              </a:rPr>
              <a:t>: 344 kJ/mol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 err="1"/>
              <a:t>E</a:t>
            </a:r>
            <a:r>
              <a:rPr lang="hu-HU" altLang="hu-HU" sz="1800" baseline="-25000" dirty="0" err="1"/>
              <a:t>Si-Si</a:t>
            </a:r>
            <a:r>
              <a:rPr lang="hu-HU" altLang="hu-HU" sz="1800" dirty="0"/>
              <a:t>: 187 kJ/mol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dirty="0"/>
              <a:t>E</a:t>
            </a:r>
            <a:r>
              <a:rPr lang="hu-HU" altLang="hu-HU" sz="1800" baseline="-25000" dirty="0"/>
              <a:t>N-N</a:t>
            </a:r>
            <a:r>
              <a:rPr lang="hu-HU" altLang="hu-HU" sz="1800" dirty="0"/>
              <a:t>: 159 kJ/mol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64744" y="3719513"/>
            <a:ext cx="61552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dirty="0"/>
              <a:t>A létrejövő molekulák nagy stabilitásúak.</a:t>
            </a:r>
          </a:p>
          <a:p>
            <a:pPr eaLnBrk="1" hangingPunct="1">
              <a:spcBef>
                <a:spcPct val="0"/>
              </a:spcBef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</a:pPr>
            <a:r>
              <a:rPr lang="hu-HU" altLang="hu-HU" sz="2000" dirty="0"/>
              <a:t>A molekulák stabilitása nem csökken a </a:t>
            </a:r>
            <a:r>
              <a:rPr lang="hu-HU" altLang="hu-HU" sz="2000" dirty="0" err="1"/>
              <a:t>szénatomszám</a:t>
            </a:r>
            <a:r>
              <a:rPr lang="hu-HU" altLang="hu-HU" sz="2000" dirty="0"/>
              <a:t> növekedésével.</a:t>
            </a:r>
          </a:p>
          <a:p>
            <a:pPr eaLnBrk="1" hangingPunct="1">
              <a:spcBef>
                <a:spcPct val="0"/>
              </a:spcBef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</a:pPr>
            <a:r>
              <a:rPr lang="hu-HU" altLang="hu-HU" sz="2000" dirty="0"/>
              <a:t>Egyszeres és többszörös kötések kialakulására is lehetőség van.</a:t>
            </a:r>
          </a:p>
        </p:txBody>
      </p:sp>
      <p:sp>
        <p:nvSpPr>
          <p:cNvPr id="2" name="Téglalap 1"/>
          <p:cNvSpPr/>
          <p:nvPr/>
        </p:nvSpPr>
        <p:spPr>
          <a:xfrm>
            <a:off x="965190" y="2814248"/>
            <a:ext cx="5715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hu-HU" altLang="hu-HU" sz="2000" dirty="0" smtClean="0"/>
              <a:t>A szénláncok láncokká, gyűrűkké kapcsolódva stabil molekulákat </a:t>
            </a:r>
            <a:r>
              <a:rPr lang="hu-HU" altLang="hu-HU" sz="2000" dirty="0" smtClean="0"/>
              <a:t>képeznek.</a:t>
            </a:r>
            <a:endParaRPr lang="hu-HU" altLang="hu-HU" sz="2000" dirty="0" smtClean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695458"/>
              </p:ext>
            </p:extLst>
          </p:nvPr>
        </p:nvGraphicFramePr>
        <p:xfrm>
          <a:off x="4157191" y="5682737"/>
          <a:ext cx="4605337" cy="936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CS ChemDraw Drawing" r:id="rId4" imgW="4943433" imgH="1005480" progId="ChemDraw.Document.6.0">
                  <p:embed/>
                </p:oleObj>
              </mc:Choice>
              <mc:Fallback>
                <p:oleObj name="CS ChemDraw Drawing" r:id="rId4" imgW="4943433" imgH="1005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7191" y="5682737"/>
                        <a:ext cx="4605337" cy="936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965200" y="157163"/>
            <a:ext cx="738965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hu-HU" altLang="hu-HU" sz="2800" b="1" dirty="0">
                <a:solidFill>
                  <a:srgbClr val="3333CC"/>
                </a:solidFill>
              </a:rPr>
              <a:t>A szerves vegyületek nagy számának okai</a:t>
            </a:r>
          </a:p>
        </p:txBody>
      </p:sp>
      <p:pic>
        <p:nvPicPr>
          <p:cNvPr id="28676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063625" y="949325"/>
            <a:ext cx="7270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4"/>
            </a:pPr>
            <a:r>
              <a:rPr lang="hu-HU" altLang="hu-HU" sz="2000" dirty="0"/>
              <a:t>Az azonos összetételű molekulák sokféle </a:t>
            </a:r>
            <a:r>
              <a:rPr lang="hu-HU" altLang="hu-HU" sz="2000" i="1" dirty="0">
                <a:solidFill>
                  <a:srgbClr val="3333CC"/>
                </a:solidFill>
              </a:rPr>
              <a:t>konstitúciójának</a:t>
            </a:r>
            <a:r>
              <a:rPr lang="hu-HU" altLang="hu-HU" sz="2000" dirty="0"/>
              <a:t> lehetősége.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92163" y="136525"/>
            <a:ext cx="8215312" cy="6584950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1058863" y="2381755"/>
            <a:ext cx="76755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dirty="0"/>
              <a:t>A szénlánc elágazhat.</a:t>
            </a:r>
          </a:p>
          <a:p>
            <a:pPr eaLnBrk="1" hangingPunct="1">
              <a:spcBef>
                <a:spcPct val="0"/>
              </a:spcBef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</a:pPr>
            <a:r>
              <a:rPr lang="hu-HU" altLang="hu-HU" sz="2000" dirty="0"/>
              <a:t>A szerves vegyültekben a szénen és a hidrogénen kívül más </a:t>
            </a:r>
            <a:r>
              <a:rPr lang="hu-HU" altLang="hu-HU" sz="2000" dirty="0" smtClean="0"/>
              <a:t>ún</a:t>
            </a:r>
            <a:r>
              <a:rPr lang="hu-HU" altLang="hu-HU" sz="2000" dirty="0"/>
              <a:t>. </a:t>
            </a:r>
            <a:r>
              <a:rPr lang="hu-HU" altLang="hu-HU" sz="2000" i="1" dirty="0" err="1">
                <a:solidFill>
                  <a:srgbClr val="3333CC"/>
                </a:solidFill>
              </a:rPr>
              <a:t>heteroatomok</a:t>
            </a:r>
            <a:r>
              <a:rPr lang="hu-HU" altLang="hu-HU" sz="2000" dirty="0"/>
              <a:t> (O, N, P, S) is lehetnek.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296511"/>
              </p:ext>
            </p:extLst>
          </p:nvPr>
        </p:nvGraphicFramePr>
        <p:xfrm>
          <a:off x="4632325" y="2119023"/>
          <a:ext cx="37020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CS ChemDraw Drawing" r:id="rId4" imgW="3701362" imgH="994950" progId="ChemDraw.Document.6.0">
                  <p:embed/>
                </p:oleObj>
              </mc:Choice>
              <mc:Fallback>
                <p:oleObj name="CS ChemDraw Drawing" r:id="rId4" imgW="3701362" imgH="9949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2325" y="2119023"/>
                        <a:ext cx="3702050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256231" y="6276977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>
                <a:solidFill>
                  <a:srgbClr val="CC0000"/>
                </a:solidFill>
              </a:rPr>
              <a:t>Konstitúció:</a:t>
            </a:r>
            <a:r>
              <a:rPr lang="hu-HU" altLang="hu-HU" sz="2000" dirty="0">
                <a:solidFill>
                  <a:srgbClr val="CC0000"/>
                </a:solidFill>
              </a:rPr>
              <a:t> az atomok kapcsolódási sorrendje a molekulában.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églalap 7"/>
          <p:cNvSpPr>
            <a:spLocks noChangeArrowheads="1"/>
          </p:cNvSpPr>
          <p:nvPr/>
        </p:nvSpPr>
        <p:spPr bwMode="auto">
          <a:xfrm>
            <a:off x="960438" y="209550"/>
            <a:ext cx="802163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 szénvegyületek csoportosítása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949325" y="1203325"/>
            <a:ext cx="727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2400" b="1" dirty="0">
                <a:solidFill>
                  <a:srgbClr val="3333CC"/>
                </a:solidFill>
              </a:rPr>
              <a:t>Elemi összetétel szerint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57263" y="1666338"/>
            <a:ext cx="76755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 dirty="0"/>
              <a:t>Szénhidrogének</a:t>
            </a:r>
            <a:r>
              <a:rPr lang="hu-HU" altLang="hu-HU" sz="2000" dirty="0"/>
              <a:t>: csak C-t és H-t tartalmaznak</a:t>
            </a:r>
          </a:p>
          <a:p>
            <a:pPr eaLnBrk="1" hangingPunct="1">
              <a:spcBef>
                <a:spcPct val="0"/>
              </a:spcBef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</a:pPr>
            <a:r>
              <a:rPr lang="hu-HU" altLang="hu-HU" sz="2000" b="1" dirty="0" err="1"/>
              <a:t>Heteroatomos</a:t>
            </a:r>
            <a:r>
              <a:rPr lang="hu-HU" altLang="hu-HU" sz="2000" b="1" dirty="0"/>
              <a:t> szénvegyületek</a:t>
            </a:r>
            <a:r>
              <a:rPr lang="hu-HU" altLang="hu-HU" sz="2000" dirty="0"/>
              <a:t>: A molekulákban más, ún. </a:t>
            </a:r>
            <a:r>
              <a:rPr lang="hu-HU" altLang="hu-HU" sz="2000" dirty="0" err="1"/>
              <a:t>heteroatomok</a:t>
            </a:r>
            <a:r>
              <a:rPr lang="hu-HU" altLang="hu-HU" sz="2000" dirty="0"/>
              <a:t> is találhatók pl.: O, N, S, halogének.</a:t>
            </a:r>
          </a:p>
          <a:p>
            <a:pPr eaLnBrk="1" hangingPunct="1">
              <a:spcBef>
                <a:spcPct val="0"/>
              </a:spcBef>
            </a:pPr>
            <a:endParaRPr lang="hu-HU" altLang="hu-HU" sz="20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792163" y="136525"/>
            <a:ext cx="8215312" cy="6645275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41387" y="3938058"/>
            <a:ext cx="727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2"/>
            </a:pPr>
            <a:r>
              <a:rPr lang="hu-HU" altLang="hu-HU" sz="2400" b="1" dirty="0">
                <a:solidFill>
                  <a:srgbClr val="3333CC"/>
                </a:solidFill>
              </a:rPr>
              <a:t>A szénlánc alakja szerint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66259" y="4477274"/>
            <a:ext cx="76755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 dirty="0"/>
              <a:t>Nyíltláncú vegyületek</a:t>
            </a:r>
            <a:endParaRPr lang="hu-HU" altLang="hu-HU" sz="2000" dirty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2000" dirty="0"/>
              <a:t>normális láncú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2000" dirty="0"/>
              <a:t>elágazó láncú</a:t>
            </a:r>
          </a:p>
          <a:p>
            <a:pPr eaLnBrk="1" hangingPunct="1">
              <a:spcBef>
                <a:spcPct val="0"/>
              </a:spcBef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</a:pPr>
            <a:r>
              <a:rPr lang="hu-HU" altLang="hu-HU" sz="2000" b="1" dirty="0"/>
              <a:t>Zártláncú, vagy gyűrűs vegyületek</a:t>
            </a:r>
            <a:endParaRPr lang="hu-HU" altLang="hu-HU" sz="2000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072615"/>
              </p:ext>
            </p:extLst>
          </p:nvPr>
        </p:nvGraphicFramePr>
        <p:xfrm>
          <a:off x="5050896" y="4258734"/>
          <a:ext cx="2733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CS ChemDraw Drawing" r:id="rId4" imgW="2733745" imgH="609120" progId="ChemDraw.Document.6.0">
                  <p:embed/>
                </p:oleObj>
              </mc:Choice>
              <mc:Fallback>
                <p:oleObj name="CS ChemDraw Drawing" r:id="rId4" imgW="2733745" imgH="609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0896" y="4258734"/>
                        <a:ext cx="2733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610255"/>
              </p:ext>
            </p:extLst>
          </p:nvPr>
        </p:nvGraphicFramePr>
        <p:xfrm>
          <a:off x="4971256" y="4930775"/>
          <a:ext cx="17430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CS ChemDraw Drawing" r:id="rId6" imgW="1743168" imgH="856170" progId="ChemDraw.Document.6.0">
                  <p:embed/>
                </p:oleObj>
              </mc:Choice>
              <mc:Fallback>
                <p:oleObj name="CS ChemDraw Drawing" r:id="rId6" imgW="1743168" imgH="8561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71256" y="4930775"/>
                        <a:ext cx="1743075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03644"/>
              </p:ext>
            </p:extLst>
          </p:nvPr>
        </p:nvGraphicFramePr>
        <p:xfrm>
          <a:off x="7127874" y="5446770"/>
          <a:ext cx="10842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CS ChemDraw Drawing" r:id="rId8" imgW="1084854" imgH="1180710" progId="ChemDraw.Document.6.0">
                  <p:embed/>
                </p:oleObj>
              </mc:Choice>
              <mc:Fallback>
                <p:oleObj name="CS ChemDraw Drawing" r:id="rId8" imgW="1084854" imgH="1180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27874" y="5446770"/>
                        <a:ext cx="1084263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29730"/>
              </p:ext>
            </p:extLst>
          </p:nvPr>
        </p:nvGraphicFramePr>
        <p:xfrm>
          <a:off x="8090959" y="2100792"/>
          <a:ext cx="71596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6" name="CS ChemDraw Drawing" r:id="rId10" imgW="715852" imgH="1250640" progId="ChemDraw.Document.6.0">
                  <p:embed/>
                </p:oleObj>
              </mc:Choice>
              <mc:Fallback>
                <p:oleObj name="CS ChemDraw Drawing" r:id="rId10" imgW="715852" imgH="1250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90959" y="2100792"/>
                        <a:ext cx="715963" cy="125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787307"/>
              </p:ext>
            </p:extLst>
          </p:nvPr>
        </p:nvGraphicFramePr>
        <p:xfrm>
          <a:off x="7032625" y="1039515"/>
          <a:ext cx="715963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CS ChemDraw Drawing" r:id="rId12" imgW="715852" imgH="1250910" progId="ChemDraw.Document.6.0">
                  <p:embed/>
                </p:oleObj>
              </mc:Choice>
              <mc:Fallback>
                <p:oleObj name="CS ChemDraw Drawing" r:id="rId12" imgW="715852" imgH="1250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32625" y="1039515"/>
                        <a:ext cx="715963" cy="125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646238" y="1901825"/>
            <a:ext cx="68881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400" dirty="0"/>
              <a:t>Mivel foglalkozik a szerves kémiai? (A szerves kémia </a:t>
            </a:r>
            <a:r>
              <a:rPr lang="hu-HU" altLang="hu-HU" sz="2400" dirty="0" smtClean="0"/>
              <a:t>tárgya)</a:t>
            </a:r>
            <a:endParaRPr lang="hu-HU" altLang="hu-HU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400" dirty="0"/>
              <a:t>Főbb történeti </a:t>
            </a:r>
            <a:r>
              <a:rPr lang="hu-HU" altLang="hu-HU" sz="2400" dirty="0" smtClean="0"/>
              <a:t>korszakok</a:t>
            </a:r>
            <a:endParaRPr lang="hu-HU" altLang="hu-HU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400" dirty="0"/>
              <a:t>A szénvegyületek csoportosítása, felosztás funkciós csoportok </a:t>
            </a:r>
            <a:r>
              <a:rPr lang="hu-HU" altLang="hu-HU" sz="2400" dirty="0" smtClean="0"/>
              <a:t>szerint</a:t>
            </a:r>
            <a:endParaRPr lang="hu-HU" altLang="hu-HU" sz="2400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14830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Témák</a:t>
            </a:r>
          </a:p>
        </p:txBody>
      </p:sp>
      <p:pic>
        <p:nvPicPr>
          <p:cNvPr id="3076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églalap 7"/>
          <p:cNvSpPr>
            <a:spLocks noChangeArrowheads="1"/>
          </p:cNvSpPr>
          <p:nvPr/>
        </p:nvSpPr>
        <p:spPr bwMode="auto">
          <a:xfrm>
            <a:off x="960438" y="209550"/>
            <a:ext cx="802163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 szénvegyületek csoportosítása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49325" y="1203325"/>
            <a:ext cx="727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hu-HU" altLang="hu-HU" sz="2400" b="1" dirty="0">
                <a:solidFill>
                  <a:srgbClr val="3333CC"/>
                </a:solidFill>
              </a:rPr>
              <a:t>A szénatomok közti kötés szerint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957263" y="1878013"/>
            <a:ext cx="693367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8288" indent="-2682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b="1" dirty="0"/>
              <a:t>Telített vegyültek</a:t>
            </a:r>
          </a:p>
          <a:p>
            <a:pPr eaLnBrk="1" hangingPunct="1">
              <a:spcBef>
                <a:spcPct val="0"/>
              </a:spcBef>
            </a:pPr>
            <a:endParaRPr lang="hu-HU" altLang="hu-HU" sz="2000" b="1" dirty="0"/>
          </a:p>
          <a:p>
            <a:pPr eaLnBrk="1" hangingPunct="1">
              <a:spcBef>
                <a:spcPct val="0"/>
              </a:spcBef>
            </a:pPr>
            <a:endParaRPr lang="hu-HU" altLang="hu-HU" sz="2000" b="1" dirty="0"/>
          </a:p>
          <a:p>
            <a:pPr eaLnBrk="1" hangingPunct="1">
              <a:spcBef>
                <a:spcPct val="0"/>
              </a:spcBef>
            </a:pPr>
            <a:r>
              <a:rPr lang="hu-HU" altLang="hu-HU" sz="2000" b="1" dirty="0"/>
              <a:t>Telítetlen vegyültek</a:t>
            </a:r>
          </a:p>
          <a:p>
            <a:pPr eaLnBrk="1" hangingPunct="1">
              <a:spcBef>
                <a:spcPct val="0"/>
              </a:spcBef>
            </a:pPr>
            <a:endParaRPr lang="hu-HU" altLang="hu-HU" sz="2000" b="1" dirty="0"/>
          </a:p>
          <a:p>
            <a:pPr eaLnBrk="1" hangingPunct="1">
              <a:spcBef>
                <a:spcPct val="0"/>
              </a:spcBef>
            </a:pPr>
            <a:endParaRPr lang="hu-HU" altLang="hu-HU" sz="2000" b="1" dirty="0"/>
          </a:p>
          <a:p>
            <a:pPr eaLnBrk="1" hangingPunct="1">
              <a:spcBef>
                <a:spcPct val="0"/>
              </a:spcBef>
            </a:pPr>
            <a:r>
              <a:rPr lang="hu-HU" altLang="hu-HU" sz="2000" b="1" dirty="0"/>
              <a:t>Aromás vegyületek</a:t>
            </a:r>
            <a:endParaRPr lang="hu-HU" altLang="hu-HU" sz="2000" dirty="0"/>
          </a:p>
          <a:p>
            <a:pPr marL="261938" indent="0" eaLnBrk="1" hangingPunct="1">
              <a:spcBef>
                <a:spcPct val="0"/>
              </a:spcBef>
              <a:buNone/>
            </a:pPr>
            <a:r>
              <a:rPr lang="hu-HU" altLang="hu-HU" sz="2000" dirty="0"/>
              <a:t>(gyűrűsen delokalizált </a:t>
            </a:r>
            <a:r>
              <a:rPr lang="hu-HU" altLang="hu-HU" sz="2000" dirty="0" err="1">
                <a:latin typeface="Symbol" pitchFamily="18" charset="2"/>
              </a:rPr>
              <a:t>p</a:t>
            </a:r>
            <a:r>
              <a:rPr lang="hu-HU" altLang="hu-HU" sz="2000" dirty="0" err="1"/>
              <a:t>-elektronrendszert</a:t>
            </a:r>
            <a:r>
              <a:rPr lang="hu-HU" altLang="hu-HU" sz="2000" dirty="0"/>
              <a:t> tartalmaznak)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92163" y="136525"/>
            <a:ext cx="8215312" cy="6584950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198137"/>
              </p:ext>
            </p:extLst>
          </p:nvPr>
        </p:nvGraphicFramePr>
        <p:xfrm>
          <a:off x="3996296" y="1761067"/>
          <a:ext cx="2733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CS ChemDraw Drawing" r:id="rId4" imgW="2733745" imgH="609120" progId="ChemDraw.Document.6.0">
                  <p:embed/>
                </p:oleObj>
              </mc:Choice>
              <mc:Fallback>
                <p:oleObj name="CS ChemDraw Drawing" r:id="rId4" imgW="2733745" imgH="609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6296" y="1761067"/>
                        <a:ext cx="2733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505338"/>
              </p:ext>
            </p:extLst>
          </p:nvPr>
        </p:nvGraphicFramePr>
        <p:xfrm>
          <a:off x="4020903" y="2588155"/>
          <a:ext cx="14033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CS ChemDraw Drawing" r:id="rId6" imgW="1403070" imgH="580230" progId="ChemDraw.Document.6.0">
                  <p:embed/>
                </p:oleObj>
              </mc:Choice>
              <mc:Fallback>
                <p:oleObj name="CS ChemDraw Drawing" r:id="rId6" imgW="1403070" imgH="5802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0903" y="2588155"/>
                        <a:ext cx="140335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62061"/>
              </p:ext>
            </p:extLst>
          </p:nvPr>
        </p:nvGraphicFramePr>
        <p:xfrm>
          <a:off x="7890933" y="3823757"/>
          <a:ext cx="7143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CS ChemDraw Drawing" r:id="rId8" imgW="714231" imgH="819450" progId="ChemDraw.Document.6.0">
                  <p:embed/>
                </p:oleObj>
              </mc:Choice>
              <mc:Fallback>
                <p:oleObj name="CS ChemDraw Drawing" r:id="rId8" imgW="714231" imgH="8194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90933" y="3823757"/>
                        <a:ext cx="714375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églalap 7"/>
          <p:cNvSpPr>
            <a:spLocks noChangeArrowheads="1"/>
          </p:cNvSpPr>
          <p:nvPr/>
        </p:nvSpPr>
        <p:spPr bwMode="auto">
          <a:xfrm>
            <a:off x="960438" y="209550"/>
            <a:ext cx="802163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 szénvegyületek csoportosítása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49325" y="1203325"/>
            <a:ext cx="7270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4"/>
            </a:pPr>
            <a:r>
              <a:rPr lang="hu-HU" altLang="hu-HU" sz="2400" b="1" dirty="0">
                <a:solidFill>
                  <a:srgbClr val="3333CC"/>
                </a:solidFill>
              </a:rPr>
              <a:t>Funkciós csoportok szerint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957263" y="1878013"/>
            <a:ext cx="77692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000" dirty="0"/>
              <a:t>A funkciós csoport a molekula azon része, amely leginkább befolyásolja az adott vegyület tulajdonságait.</a:t>
            </a:r>
          </a:p>
          <a:p>
            <a:pPr eaLnBrk="1" hangingPunct="1">
              <a:spcBef>
                <a:spcPct val="0"/>
              </a:spcBef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</a:pPr>
            <a:r>
              <a:rPr lang="hu-HU" altLang="hu-HU" sz="2000" b="1" dirty="0"/>
              <a:t>Funkciós csoport lehet: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2000" dirty="0" err="1" smtClean="0"/>
              <a:t>heteroatom</a:t>
            </a:r>
            <a:r>
              <a:rPr lang="hu-HU" altLang="hu-HU" sz="2000" dirty="0" smtClean="0"/>
              <a:t> </a:t>
            </a:r>
            <a:r>
              <a:rPr lang="hu-HU" altLang="hu-HU" sz="2000" dirty="0"/>
              <a:t>vagy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hu-HU" altLang="hu-HU" sz="2000" dirty="0"/>
              <a:t>a </a:t>
            </a:r>
            <a:r>
              <a:rPr lang="hu-HU" altLang="hu-HU" sz="2000" dirty="0" smtClean="0"/>
              <a:t>szénatomot és a hozzá kapcsolódó atom(ok) alkotta </a:t>
            </a:r>
            <a:r>
              <a:rPr lang="hu-HU" altLang="hu-HU" sz="2000" dirty="0" smtClean="0"/>
              <a:t>atomcsoport.</a:t>
            </a:r>
            <a:endParaRPr lang="hu-HU" altLang="hu-HU" sz="2000" dirty="0"/>
          </a:p>
          <a:p>
            <a:pPr eaLnBrk="1" hangingPunct="1">
              <a:spcBef>
                <a:spcPct val="0"/>
              </a:spcBef>
            </a:pPr>
            <a:endParaRPr lang="hu-HU" altLang="hu-HU" sz="2000" dirty="0"/>
          </a:p>
          <a:p>
            <a:pPr eaLnBrk="1" hangingPunct="1">
              <a:spcBef>
                <a:spcPct val="0"/>
              </a:spcBef>
            </a:pPr>
            <a:r>
              <a:rPr lang="hu-HU" altLang="hu-HU" sz="2000" b="1" dirty="0"/>
              <a:t>Néhány funkciós </a:t>
            </a:r>
            <a:r>
              <a:rPr lang="hu-HU" altLang="hu-HU" sz="2000" b="1" dirty="0" smtClean="0"/>
              <a:t>csoport:</a:t>
            </a:r>
            <a:endParaRPr lang="hu-HU" altLang="hu-HU" sz="2000" b="1" dirty="0"/>
          </a:p>
        </p:txBody>
      </p:sp>
      <p:graphicFrame>
        <p:nvGraphicFramePr>
          <p:cNvPr id="3894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096363"/>
              </p:ext>
            </p:extLst>
          </p:nvPr>
        </p:nvGraphicFramePr>
        <p:xfrm>
          <a:off x="4672555" y="4313234"/>
          <a:ext cx="3248025" cy="1749424"/>
        </p:xfrm>
        <a:graphic>
          <a:graphicData uri="http://schemas.openxmlformats.org/drawingml/2006/table">
            <a:tbl>
              <a:tblPr/>
              <a:tblGrid>
                <a:gridCol w="1230313"/>
                <a:gridCol w="2017712"/>
              </a:tblGrid>
              <a:tr h="4839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-OH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hidroxilcsoport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3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-CHO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formilcsoport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-COOH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karboxilcsoport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4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-NH</a:t>
                      </a:r>
                      <a:r>
                        <a:rPr kumimoji="0" lang="hu-HU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aminocsoport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églalap 7"/>
          <p:cNvSpPr>
            <a:spLocks noChangeArrowheads="1"/>
          </p:cNvSpPr>
          <p:nvPr/>
        </p:nvSpPr>
        <p:spPr bwMode="auto">
          <a:xfrm>
            <a:off x="960438" y="209550"/>
            <a:ext cx="80216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solidFill>
                  <a:srgbClr val="3333CC"/>
                </a:solidFill>
              </a:rPr>
              <a:t>Fedezzük fel a szerves molekulákat!</a:t>
            </a:r>
            <a:endParaRPr lang="hu-HU" altLang="hu-HU" b="1" dirty="0">
              <a:solidFill>
                <a:srgbClr val="3333CC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49325" y="1588571"/>
            <a:ext cx="72707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2400" dirty="0"/>
              <a:t>Készítsük el egy tetszőleges molekula modelljét a rendelkezésre álló pálcikamodellek </a:t>
            </a:r>
            <a:r>
              <a:rPr lang="hu-HU" altLang="hu-HU" sz="2400" dirty="0" smtClean="0"/>
              <a:t>segítségével! </a:t>
            </a:r>
            <a:endParaRPr lang="hu-HU" altLang="hu-HU" sz="24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hu-HU" altLang="hu-HU" sz="24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hu-HU" altLang="hu-HU" sz="2400" dirty="0" smtClean="0"/>
              <a:t>Jellemezzük </a:t>
            </a:r>
            <a:r>
              <a:rPr lang="hu-HU" altLang="hu-HU" sz="2400" dirty="0"/>
              <a:t>azt alakja, telítettsége és elemi összetétele alapján!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53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969963" y="371475"/>
            <a:ext cx="4702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 szerves kémia tárgya</a:t>
            </a:r>
          </a:p>
        </p:txBody>
      </p:sp>
      <p:pic>
        <p:nvPicPr>
          <p:cNvPr id="4099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047750" y="1352550"/>
            <a:ext cx="75755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/>
              <a:t>A szerves kémia a szénvegyületek kémiája.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hu-HU" altLang="hu-HU" sz="2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400" dirty="0"/>
              <a:t>A szerves kémia </a:t>
            </a:r>
            <a:r>
              <a:rPr lang="hu-HU" altLang="hu-HU" sz="2400" dirty="0" smtClean="0"/>
              <a:t>a </a:t>
            </a:r>
            <a:r>
              <a:rPr lang="hu-HU" altLang="hu-HU" sz="2400" dirty="0"/>
              <a:t>szénvegyületek szerkezetének, sajátosságainak, átalakíthatóságának és előfordulásainak </a:t>
            </a:r>
            <a:r>
              <a:rPr lang="hu-HU" altLang="hu-HU" sz="2400" dirty="0" smtClean="0"/>
              <a:t>vizsgálatával foglalkozik.</a:t>
            </a:r>
            <a:endParaRPr lang="hu-HU" altLang="hu-HU" sz="24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792163" y="136525"/>
            <a:ext cx="8215312" cy="6584950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1441450" y="1949450"/>
            <a:ext cx="6218238" cy="254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hu-HU" altLang="hu-HU" sz="2800" dirty="0"/>
              <a:t>Kezdeti korszak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hu-HU" altLang="hu-HU" sz="2800" dirty="0"/>
              <a:t>Alkotó korszak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hu-HU" altLang="hu-HU" sz="2800" dirty="0"/>
              <a:t>Modern korszak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974725" y="361950"/>
            <a:ext cx="5225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 szerves kémia története</a:t>
            </a:r>
          </a:p>
        </p:txBody>
      </p:sp>
      <p:pic>
        <p:nvPicPr>
          <p:cNvPr id="5124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962025" y="252413"/>
            <a:ext cx="55579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Kezdeti korszak  (… – 1750)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966522" y="3680420"/>
            <a:ext cx="902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/>
              <a:t>Ókor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461826" y="3676648"/>
            <a:ext cx="1587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/>
              <a:t>Középkor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978924" y="4240798"/>
            <a:ext cx="46514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hu-HU" altLang="hu-HU" sz="2400" dirty="0"/>
              <a:t>„alkoholos” erjedés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hu-HU" altLang="hu-HU" sz="2400" dirty="0"/>
              <a:t>„szeszes” erjedés (bor-ecet)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hu-HU" altLang="hu-HU" sz="2400" dirty="0"/>
              <a:t>bőrcserzés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hu-HU" altLang="hu-HU" sz="2400" dirty="0"/>
              <a:t>bíborfestés (India, i.e. 2500)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5461826" y="4293656"/>
            <a:ext cx="36821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hu-HU" altLang="hu-HU" sz="2400" dirty="0" smtClean="0"/>
              <a:t>alkímia</a:t>
            </a:r>
            <a:endParaRPr lang="hu-HU" altLang="hu-HU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hu-HU" altLang="hu-HU" sz="2400" dirty="0"/>
              <a:t>„aranycsinálás”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hu-HU" altLang="hu-HU" sz="2400" dirty="0"/>
              <a:t>„</a:t>
            </a:r>
            <a:r>
              <a:rPr lang="hu-HU" altLang="hu-HU" sz="2400" dirty="0" err="1"/>
              <a:t>életelikszír</a:t>
            </a:r>
            <a:r>
              <a:rPr lang="hu-HU" altLang="hu-HU" sz="2400" dirty="0"/>
              <a:t>”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978924" y="1191674"/>
            <a:ext cx="57774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hu-HU" sz="2400" dirty="0"/>
              <a:t>nevek </a:t>
            </a:r>
            <a:r>
              <a:rPr lang="hu-HU" altLang="hu-HU" sz="2400" dirty="0" smtClean="0"/>
              <a:t>kialakulása</a:t>
            </a:r>
            <a:endParaRPr lang="hu-HU" altLang="hu-HU" sz="2400" dirty="0"/>
          </a:p>
          <a:p>
            <a:pPr eaLnBrk="1" hangingPunct="1">
              <a:spcBef>
                <a:spcPct val="0"/>
              </a:spcBef>
            </a:pPr>
            <a:r>
              <a:rPr lang="hu-HU" altLang="hu-HU" sz="2400" dirty="0" smtClean="0"/>
              <a:t>megfigyelések</a:t>
            </a:r>
          </a:p>
          <a:p>
            <a:pPr eaLnBrk="1" hangingPunct="1">
              <a:spcBef>
                <a:spcPct val="0"/>
              </a:spcBef>
            </a:pPr>
            <a:r>
              <a:rPr lang="hu-HU" altLang="hu-HU" sz="2400" dirty="0" smtClean="0"/>
              <a:t>adatok gyűjtése</a:t>
            </a:r>
            <a:endParaRPr lang="hu-HU" altLang="hu-HU" sz="2400" dirty="0"/>
          </a:p>
          <a:p>
            <a:pPr eaLnBrk="1" hangingPunct="1">
              <a:spcBef>
                <a:spcPct val="0"/>
              </a:spcBef>
            </a:pPr>
            <a:r>
              <a:rPr lang="hu-HU" altLang="hu-HU" sz="2400" dirty="0" smtClean="0"/>
              <a:t> kísérletezés</a:t>
            </a:r>
            <a:endParaRPr lang="hu-HU" altLang="hu-HU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dirty="0"/>
              <a:t>	(pl.: </a:t>
            </a:r>
            <a:r>
              <a:rPr lang="hu-HU" altLang="hu-HU" sz="2400" dirty="0" smtClean="0"/>
              <a:t>izolálás, kivonatok </a:t>
            </a:r>
            <a:r>
              <a:rPr lang="hu-HU" altLang="hu-HU" sz="2400" dirty="0"/>
              <a:t>készítése)</a:t>
            </a:r>
          </a:p>
        </p:txBody>
      </p:sp>
      <p:pic>
        <p:nvPicPr>
          <p:cNvPr id="6153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60438" y="234950"/>
            <a:ext cx="57292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Alkotó korszak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189038" y="1268413"/>
            <a:ext cx="59991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400" dirty="0"/>
              <a:t>rendszerezés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400" i="1" dirty="0"/>
              <a:t>„szaknyelv”</a:t>
            </a:r>
            <a:r>
              <a:rPr lang="hu-HU" altLang="hu-HU" sz="2400" dirty="0"/>
              <a:t> kialakulása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400" dirty="0"/>
              <a:t>kísérletezés: izolálás, szintézis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400" dirty="0" smtClean="0"/>
              <a:t>elméletek </a:t>
            </a:r>
            <a:r>
              <a:rPr lang="hu-HU" altLang="hu-HU" sz="2400" dirty="0"/>
              <a:t>és modellek </a:t>
            </a:r>
            <a:r>
              <a:rPr lang="hu-HU" altLang="hu-HU" sz="2400" dirty="0" smtClean="0"/>
              <a:t>megalkotása</a:t>
            </a:r>
            <a:endParaRPr lang="hu-HU" altLang="hu-HU" sz="2400" dirty="0"/>
          </a:p>
        </p:txBody>
      </p:sp>
      <p:pic>
        <p:nvPicPr>
          <p:cNvPr id="7172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972609" y="2473257"/>
            <a:ext cx="7072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/>
              <a:t>1830 - Berzelius: </a:t>
            </a:r>
            <a:r>
              <a:rPr lang="hu-HU" altLang="hu-HU" sz="2000" dirty="0" smtClean="0"/>
              <a:t>Az izoméria </a:t>
            </a:r>
            <a:r>
              <a:rPr lang="hu-HU" altLang="hu-HU" sz="2000" dirty="0"/>
              <a:t>felfedezése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		és a szerves kémia fogalmának </a:t>
            </a:r>
            <a:r>
              <a:rPr lang="hu-HU" altLang="hu-HU" sz="2000" dirty="0" smtClean="0"/>
              <a:t>bevezetése.</a:t>
            </a:r>
            <a:endParaRPr lang="hu-HU" altLang="hu-HU" sz="2000" dirty="0"/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966788" y="428625"/>
            <a:ext cx="719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/>
              <a:t>1824, 1828 - Wöhler: </a:t>
            </a:r>
            <a:r>
              <a:rPr lang="hu-HU" altLang="hu-HU" sz="2000" dirty="0"/>
              <a:t>k</a:t>
            </a:r>
            <a:r>
              <a:rPr lang="hu-HU" altLang="hu-HU" sz="2000" dirty="0" smtClean="0"/>
              <a:t>ísérletei </a:t>
            </a:r>
            <a:r>
              <a:rPr lang="hu-HU" altLang="hu-HU" sz="2000" dirty="0"/>
              <a:t>megdöntik a „Vis </a:t>
            </a:r>
            <a:r>
              <a:rPr lang="hu-HU" altLang="hu-HU" sz="2000" dirty="0" err="1"/>
              <a:t>vitalis</a:t>
            </a:r>
            <a:r>
              <a:rPr lang="hu-HU" altLang="hu-HU" sz="2000" dirty="0"/>
              <a:t>” </a:t>
            </a:r>
            <a:r>
              <a:rPr lang="hu-HU" altLang="hu-HU" sz="2000" dirty="0" smtClean="0"/>
              <a:t>elvet.</a:t>
            </a:r>
            <a:endParaRPr lang="hu-HU" altLang="hu-HU" sz="2000" dirty="0"/>
          </a:p>
        </p:txBody>
      </p:sp>
      <p:pic>
        <p:nvPicPr>
          <p:cNvPr id="9221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kerekített téglalap 8"/>
          <p:cNvSpPr/>
          <p:nvPr/>
        </p:nvSpPr>
        <p:spPr>
          <a:xfrm>
            <a:off x="792163" y="136525"/>
            <a:ext cx="8215312" cy="6584950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1744133" y="946675"/>
            <a:ext cx="7031032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 dirty="0" smtClean="0"/>
              <a:t>(Sóskasav </a:t>
            </a:r>
            <a:r>
              <a:rPr lang="hu-HU" altLang="hu-HU" sz="2000" dirty="0"/>
              <a:t>és karbamid előállítása szervetlen </a:t>
            </a:r>
            <a:r>
              <a:rPr lang="hu-HU" altLang="hu-HU" sz="2000" dirty="0" smtClean="0"/>
              <a:t>anyagokból.)</a:t>
            </a:r>
            <a:endParaRPr lang="hu-HU" altLang="hu-HU" sz="20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85825" y="5665269"/>
            <a:ext cx="7693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/>
              <a:t>1874 – van’t </a:t>
            </a:r>
            <a:r>
              <a:rPr lang="hu-HU" altLang="hu-HU" sz="2000" b="1" dirty="0" err="1"/>
              <a:t>Hoff</a:t>
            </a:r>
            <a:r>
              <a:rPr lang="hu-HU" altLang="hu-HU" sz="2000" b="1" dirty="0"/>
              <a:t> és Le Bel: </a:t>
            </a:r>
            <a:r>
              <a:rPr lang="hu-HU" altLang="hu-HU" sz="2000" dirty="0" smtClean="0"/>
              <a:t>A </a:t>
            </a:r>
            <a:r>
              <a:rPr lang="hu-HU" altLang="hu-HU" sz="2000" dirty="0"/>
              <a:t>metánban a szénatom kötései egy tetraéder csúcsai felé </a:t>
            </a:r>
            <a:r>
              <a:rPr lang="hu-HU" altLang="hu-HU" sz="2000" dirty="0" smtClean="0"/>
              <a:t>irányulnak.</a:t>
            </a:r>
            <a:endParaRPr lang="hu-HU" altLang="hu-HU" sz="2000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972609" y="4187841"/>
            <a:ext cx="6082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dirty="0"/>
              <a:t>1865 – Kekulé: </a:t>
            </a:r>
            <a:r>
              <a:rPr lang="hu-HU" altLang="hu-HU" sz="2000" dirty="0" smtClean="0"/>
              <a:t>A </a:t>
            </a:r>
            <a:r>
              <a:rPr lang="hu-HU" altLang="hu-HU" sz="2000" dirty="0"/>
              <a:t>szénláncok gyűrűvé </a:t>
            </a:r>
            <a:r>
              <a:rPr lang="hu-HU" altLang="hu-HU" sz="2000" dirty="0" smtClean="0"/>
              <a:t>záródhatnak.</a:t>
            </a:r>
            <a:endParaRPr lang="hu-HU" alt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957263" y="3237451"/>
            <a:ext cx="74818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sz="2000" b="1" dirty="0" smtClean="0"/>
              <a:t>Új módszerek</a:t>
            </a:r>
            <a:r>
              <a:rPr lang="hu-HU" altLang="hu-HU" sz="2000" b="1" dirty="0"/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000" dirty="0" err="1"/>
              <a:t>Elválasztástechnikai</a:t>
            </a:r>
            <a:r>
              <a:rPr lang="hu-HU" altLang="hu-HU" sz="2000" dirty="0"/>
              <a:t> módszerek (pl.: kromatográfiák)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000" dirty="0"/>
              <a:t>Szerkezetvizsgálati módszerek </a:t>
            </a:r>
            <a:endParaRPr lang="hu-HU" altLang="hu-HU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000" dirty="0" smtClean="0"/>
              <a:t>Izotóptechnika</a:t>
            </a:r>
            <a:endParaRPr lang="hu-HU" altLang="hu-HU" sz="2000" dirty="0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954088" y="1276350"/>
            <a:ext cx="81978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638" indent="-2746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274638" indent="-2746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000" dirty="0"/>
              <a:t>Kísérletek és </a:t>
            </a:r>
            <a:r>
              <a:rPr lang="hu-HU" altLang="hu-HU" sz="2000" dirty="0" smtClean="0"/>
              <a:t>megfigyelések a korábbi tapasztalatok, </a:t>
            </a:r>
            <a:r>
              <a:rPr lang="hu-HU" altLang="hu-HU" sz="2000" dirty="0"/>
              <a:t>elméletek és modellek </a:t>
            </a:r>
            <a:r>
              <a:rPr lang="hu-HU" altLang="hu-HU" sz="2000" dirty="0" smtClean="0"/>
              <a:t>alapján.</a:t>
            </a:r>
            <a:endParaRPr lang="hu-HU" altLang="hu-HU" sz="2000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altLang="hu-HU" sz="2000" dirty="0" smtClean="0"/>
              <a:t>Az új </a:t>
            </a:r>
            <a:r>
              <a:rPr lang="hu-HU" altLang="hu-HU" sz="2000" dirty="0"/>
              <a:t>tapasztalatok alapján az </a:t>
            </a:r>
            <a:r>
              <a:rPr lang="hu-HU" altLang="hu-HU" sz="2000" dirty="0" smtClean="0"/>
              <a:t>elméletek, modellek módosítása.</a:t>
            </a:r>
            <a:endParaRPr lang="hu-HU" altLang="hu-HU" sz="20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hu-HU" altLang="hu-HU" sz="2000" dirty="0" smtClean="0"/>
              <a:t>Gyors </a:t>
            </a:r>
            <a:r>
              <a:rPr lang="hu-HU" altLang="hu-HU" sz="2000" dirty="0"/>
              <a:t>fejlődés </a:t>
            </a:r>
            <a:r>
              <a:rPr lang="hu-HU" altLang="hu-HU" sz="2000" dirty="0" smtClean="0"/>
              <a:t>a kémia tudományában.</a:t>
            </a:r>
            <a:endParaRPr lang="hu-HU" altLang="hu-HU" sz="2000" dirty="0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965200" y="157163"/>
            <a:ext cx="3304110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Modern korszak</a:t>
            </a:r>
          </a:p>
        </p:txBody>
      </p:sp>
      <p:pic>
        <p:nvPicPr>
          <p:cNvPr id="11269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https://encrypted-tbn0.gstatic.com/images?q=tbn:ANd9GcQnsNuJecsEehi5tC0LpNVou9w3Rtg_9rFr4xbSeeW_L1Z9q7tG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églalap 7"/>
          <p:cNvSpPr>
            <a:spLocks noChangeArrowheads="1"/>
          </p:cNvSpPr>
          <p:nvPr/>
        </p:nvSpPr>
        <p:spPr bwMode="auto">
          <a:xfrm>
            <a:off x="960438" y="209550"/>
            <a:ext cx="802163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A szerves vegyületek képlete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63625" y="1101725"/>
            <a:ext cx="425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3333CC"/>
                </a:solidFill>
              </a:rPr>
              <a:t>A molekulák képletet lehet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682750" y="1512888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b="1" i="1" dirty="0">
                <a:solidFill>
                  <a:srgbClr val="3333CC"/>
                </a:solidFill>
              </a:rPr>
              <a:t>1. összegképlet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1689100" y="1867428"/>
            <a:ext cx="66484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Az összegképlet a molekulában lévő különböző atomokat és azok számát adja meg. A számot  az adott atom vegyjele után alsó </a:t>
            </a:r>
            <a:r>
              <a:rPr lang="hu-HU" altLang="hu-HU" sz="2000" dirty="0" smtClean="0"/>
              <a:t>indexbe </a:t>
            </a:r>
            <a:r>
              <a:rPr lang="hu-HU" altLang="hu-HU" sz="2000" dirty="0"/>
              <a:t>tesszük.</a:t>
            </a:r>
          </a:p>
        </p:txBody>
      </p: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1689100" y="2931076"/>
            <a:ext cx="347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p</a:t>
            </a:r>
            <a:r>
              <a:rPr lang="hu-HU" altLang="hu-HU" sz="2000" dirty="0" smtClean="0"/>
              <a:t>l.: metán</a:t>
            </a:r>
            <a:r>
              <a:rPr lang="hu-HU" altLang="hu-HU" sz="2000" dirty="0"/>
              <a:t>: </a:t>
            </a:r>
            <a:r>
              <a:rPr lang="hu-HU" altLang="hu-HU" sz="2000" b="1" dirty="0"/>
              <a:t>CH</a:t>
            </a:r>
            <a:r>
              <a:rPr lang="hu-HU" altLang="hu-HU" sz="2000" b="1" baseline="-25000" dirty="0"/>
              <a:t>4</a:t>
            </a:r>
            <a:r>
              <a:rPr lang="hu-HU" altLang="hu-HU" sz="2000" dirty="0"/>
              <a:t>, etán:</a:t>
            </a:r>
            <a:r>
              <a:rPr lang="hu-HU" altLang="hu-HU" sz="2000" b="1" dirty="0"/>
              <a:t> C</a:t>
            </a:r>
            <a:r>
              <a:rPr lang="hu-HU" altLang="hu-HU" sz="2000" b="1" baseline="-25000" dirty="0"/>
              <a:t>2</a:t>
            </a:r>
            <a:r>
              <a:rPr lang="hu-HU" altLang="hu-HU" sz="2000" b="1" dirty="0"/>
              <a:t>H</a:t>
            </a:r>
            <a:r>
              <a:rPr lang="hu-HU" altLang="hu-HU" sz="2000" b="1" baseline="-25000" dirty="0"/>
              <a:t>6</a:t>
            </a:r>
            <a:r>
              <a:rPr lang="hu-HU" altLang="hu-HU" sz="2000" dirty="0"/>
              <a:t> </a:t>
            </a:r>
            <a:endParaRPr lang="hu-HU" altLang="hu-HU" sz="2000" b="1" baseline="-25000" dirty="0"/>
          </a:p>
        </p:txBody>
      </p:sp>
      <p:sp>
        <p:nvSpPr>
          <p:cNvPr id="9" name="Lekerekített téglalap 8"/>
          <p:cNvSpPr/>
          <p:nvPr/>
        </p:nvSpPr>
        <p:spPr>
          <a:xfrm>
            <a:off x="792163" y="136525"/>
            <a:ext cx="8215312" cy="6584950"/>
          </a:xfrm>
          <a:prstGeom prst="roundRect">
            <a:avLst>
              <a:gd name="adj" fmla="val 413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61" name="Téglalap 7"/>
          <p:cNvSpPr>
            <a:spLocks noChangeArrowheads="1"/>
          </p:cNvSpPr>
          <p:nvPr/>
        </p:nvSpPr>
        <p:spPr bwMode="auto">
          <a:xfrm>
            <a:off x="963613" y="3499906"/>
            <a:ext cx="8021637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125" indent="-36512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3333CC"/>
                </a:solidFill>
              </a:rPr>
              <a:t>Feladat</a:t>
            </a:r>
          </a:p>
        </p:txBody>
      </p:sp>
      <p:sp>
        <p:nvSpPr>
          <p:cNvPr id="39962" name="Text Box 4"/>
          <p:cNvSpPr txBox="1">
            <a:spLocks noChangeArrowheads="1"/>
          </p:cNvSpPr>
          <p:nvPr/>
        </p:nvSpPr>
        <p:spPr bwMode="auto">
          <a:xfrm>
            <a:off x="1646238" y="4276188"/>
            <a:ext cx="6648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000" dirty="0"/>
              <a:t>1. Készítsetek </a:t>
            </a:r>
            <a:r>
              <a:rPr lang="hu-HU" altLang="hu-HU" sz="2000" b="1" dirty="0"/>
              <a:t>C</a:t>
            </a:r>
            <a:r>
              <a:rPr lang="hu-HU" altLang="hu-HU" sz="2000" b="1" baseline="-25000" dirty="0"/>
              <a:t>5</a:t>
            </a:r>
            <a:r>
              <a:rPr lang="hu-HU" altLang="hu-HU" sz="2000" b="1" dirty="0"/>
              <a:t>H</a:t>
            </a:r>
            <a:r>
              <a:rPr lang="hu-HU" altLang="hu-HU" sz="2000" b="1" baseline="-25000" dirty="0"/>
              <a:t>12</a:t>
            </a:r>
            <a:r>
              <a:rPr lang="hu-HU" altLang="hu-HU" sz="2000" dirty="0"/>
              <a:t> összegképletű molekulát </a:t>
            </a:r>
            <a:r>
              <a:rPr lang="hu-HU" altLang="hu-HU" sz="2000" dirty="0" smtClean="0"/>
              <a:t>pálcikamodell </a:t>
            </a:r>
            <a:r>
              <a:rPr lang="hu-HU" altLang="hu-HU" sz="2000" dirty="0"/>
              <a:t>segítségével! </a:t>
            </a:r>
          </a:p>
        </p:txBody>
      </p:sp>
      <p:sp>
        <p:nvSpPr>
          <p:cNvPr id="39963" name="Text Box 4"/>
          <p:cNvSpPr txBox="1">
            <a:spLocks noChangeArrowheads="1"/>
          </p:cNvSpPr>
          <p:nvPr/>
        </p:nvSpPr>
        <p:spPr bwMode="auto">
          <a:xfrm>
            <a:off x="1639888" y="5162020"/>
            <a:ext cx="66484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hu-HU" altLang="hu-HU" sz="2000" dirty="0"/>
              <a:t>2. Számoljátok meg, hányféle különböző molekulát sikerült összerakni! </a:t>
            </a:r>
            <a:endParaRPr lang="hu-HU" altLang="hu-HU" sz="2000" dirty="0" smtClean="0"/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hu-HU" altLang="hu-HU" sz="2000" dirty="0" smtClean="0"/>
              <a:t>Elvileg </a:t>
            </a:r>
            <a:r>
              <a:rPr lang="hu-HU" altLang="hu-HU" sz="2000" dirty="0"/>
              <a:t>hány különböző molekula írható le ezzel az összegképlettel?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1" grpId="0" autoUpdateAnimBg="0"/>
      <p:bldP spid="39962" grpId="0" autoUpdateAnimBg="0"/>
      <p:bldP spid="39963" grpId="0" autoUpdateAnimBg="0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877</Words>
  <Application>Microsoft Office PowerPoint</Application>
  <PresentationFormat>Diavetítés a képernyőre (4:3 oldalarány)</PresentationFormat>
  <Paragraphs>182</Paragraphs>
  <Slides>23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Alapértelmezett terv</vt:lpstr>
      <vt:lpstr>Office-téma</vt:lpstr>
      <vt:lpstr>CS ChemDraw Drawing</vt:lpstr>
      <vt:lpstr>Bevezetés a szerves kémiába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</dc:creator>
  <cp:lastModifiedBy>F</cp:lastModifiedBy>
  <cp:revision>59</cp:revision>
  <dcterms:created xsi:type="dcterms:W3CDTF">2013-08-15T20:21:11Z</dcterms:created>
  <dcterms:modified xsi:type="dcterms:W3CDTF">2015-09-04T21:41:30Z</dcterms:modified>
</cp:coreProperties>
</file>