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"/>
  </p:notesMasterIdLst>
  <p:sldIdLst>
    <p:sldId id="270" r:id="rId3"/>
    <p:sldId id="257" r:id="rId4"/>
    <p:sldId id="259" r:id="rId5"/>
    <p:sldId id="265" r:id="rId6"/>
    <p:sldId id="266" r:id="rId7"/>
    <p:sldId id="261" r:id="rId8"/>
    <p:sldId id="267" r:id="rId9"/>
    <p:sldId id="258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79048CE5-5BE3-4B78-A208-506C936AEB82}">
          <p14:sldIdLst>
            <p14:sldId id="270"/>
          </p14:sldIdLst>
        </p14:section>
        <p14:section name="Névtelen szakasz" id="{7DF192F0-D684-4564-93FE-1A5907220B9F}">
          <p14:sldIdLst>
            <p14:sldId id="257"/>
            <p14:sldId id="259"/>
            <p14:sldId id="265"/>
            <p14:sldId id="266"/>
            <p14:sldId id="261"/>
            <p14:sldId id="267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6A1E4-A729-4CEA-B493-5B6DD5E9F676}" type="datetimeFigureOut">
              <a:rPr lang="hu-HU" smtClean="0"/>
              <a:t>2015.08.31.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CF9C8-853C-43A5-A4EA-BAC10EE5938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10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3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4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876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11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7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75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13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41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9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29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31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15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564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6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34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78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2015.08.31.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2015.08.31.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4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pub_bin/dload/pem/kemia.pdf" TargetMode="External"/><Relationship Id="rId2" Type="http://schemas.openxmlformats.org/officeDocument/2006/relationships/hyperlink" Target="http://www.kemtan.mke.org.hu/images/stories/letoltesek/szakmodszertan/Szalay_Luca_Tanuloi_kiserlettervezes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em.elte.hu/w/modszertani/fellap.html" TargetMode="External"/><Relationship Id="rId5" Type="http://schemas.openxmlformats.org/officeDocument/2006/relationships/hyperlink" Target="http://www.chem.elte.hu/w/modszertani/letoltesek/GyoreHenriette_Kemhatas_vegso.doc" TargetMode="External"/><Relationship Id="rId4" Type="http://schemas.openxmlformats.org/officeDocument/2006/relationships/hyperlink" Target="http://eleszto.hu/mi-az-eleszto%20%20%20(20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556792"/>
            <a:ext cx="8568952" cy="2088232"/>
          </a:xfrm>
        </p:spPr>
        <p:txBody>
          <a:bodyPr/>
          <a:lstStyle/>
          <a:p>
            <a:pPr algn="ctr"/>
            <a:r>
              <a:rPr lang="hu-HU" cap="none" dirty="0"/>
              <a:t>pH-skála </a:t>
            </a:r>
            <a:r>
              <a:rPr lang="hu-HU" cap="none" dirty="0" smtClean="0"/>
              <a:t>készítése</a:t>
            </a:r>
            <a:br>
              <a:rPr lang="hu-HU" cap="none" dirty="0" smtClean="0"/>
            </a:br>
            <a:r>
              <a:rPr lang="hu-HU" cap="none" dirty="0" smtClean="0"/>
              <a:t>és </a:t>
            </a:r>
            <a:r>
              <a:rPr lang="hu-HU" cap="none" dirty="0"/>
              <a:t>háztartási anyagok </a:t>
            </a:r>
            <a:r>
              <a:rPr lang="hu-HU" cap="none" dirty="0" err="1"/>
              <a:t>pH-jának</a:t>
            </a:r>
            <a:r>
              <a:rPr lang="hu-HU" cap="none" dirty="0"/>
              <a:t> meghatározása </a:t>
            </a:r>
          </a:p>
        </p:txBody>
      </p:sp>
      <p:sp>
        <p:nvSpPr>
          <p:cNvPr id="3" name="Téglalap 2"/>
          <p:cNvSpPr/>
          <p:nvPr/>
        </p:nvSpPr>
        <p:spPr>
          <a:xfrm>
            <a:off x="539552" y="4509120"/>
            <a:ext cx="399593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800" dirty="0" smtClean="0"/>
              <a:t>projekt</a:t>
            </a:r>
            <a:endParaRPr lang="hu-HU" sz="2800" dirty="0"/>
          </a:p>
          <a:p>
            <a:r>
              <a:rPr lang="hu-HU" sz="2800" dirty="0"/>
              <a:t>gimnázium 9. osztály</a:t>
            </a:r>
          </a:p>
          <a:p>
            <a:r>
              <a:rPr lang="hu-HU" sz="2800" b="1" dirty="0" smtClean="0"/>
              <a:t>tanár: </a:t>
            </a:r>
            <a:r>
              <a:rPr lang="hu-HU" sz="2800" b="1" dirty="0"/>
              <a:t>Szakács Erzsébet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60648"/>
            <a:ext cx="695004" cy="56088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60648"/>
            <a:ext cx="4773582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A projekt ütemezése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i="1" dirty="0" smtClean="0"/>
              <a:t>1. kémiaóra</a:t>
            </a:r>
            <a:r>
              <a:rPr lang="hu-HU" sz="2000" dirty="0" smtClean="0"/>
              <a:t>: A sav-bázis reakciók témakörének ismétlése, a projekt elindításához szükséges praktikus információk átadása</a:t>
            </a:r>
            <a:r>
              <a:rPr lang="hu-HU" sz="2000" i="1" dirty="0" smtClean="0"/>
              <a:t>, </a:t>
            </a:r>
            <a:r>
              <a:rPr lang="hu-HU" sz="2000" dirty="0" smtClean="0"/>
              <a:t>ötletbörze, csoportalakítás, munkamegosztás és tervkészítés csoportonként.</a:t>
            </a:r>
          </a:p>
          <a:p>
            <a:r>
              <a:rPr lang="hu-HU" sz="2000" i="1" dirty="0" smtClean="0"/>
              <a:t>1. és 2. óra közötti napokon otthoni munka: </a:t>
            </a:r>
            <a:r>
              <a:rPr lang="hu-HU" sz="2000" dirty="0" smtClean="0"/>
              <a:t>A lilakáposztalé elkészítése, vizsgálandó anyagok gyűjtése, </a:t>
            </a:r>
            <a:r>
              <a:rPr lang="hu-HU" sz="2000" dirty="0" err="1" smtClean="0"/>
              <a:t>Color</a:t>
            </a:r>
            <a:r>
              <a:rPr lang="hu-HU" sz="2000" dirty="0" smtClean="0"/>
              <a:t> </a:t>
            </a:r>
            <a:r>
              <a:rPr lang="hu-HU" sz="2000" dirty="0" err="1" smtClean="0"/>
              <a:t>Grab</a:t>
            </a:r>
            <a:r>
              <a:rPr lang="hu-HU" sz="2000" dirty="0" smtClean="0"/>
              <a:t> applikáció letöltése és kipróbálása.</a:t>
            </a:r>
          </a:p>
          <a:p>
            <a:r>
              <a:rPr lang="hu-HU" sz="2000" i="1" dirty="0" smtClean="0"/>
              <a:t>2. kémiaóra: </a:t>
            </a:r>
            <a:r>
              <a:rPr lang="hu-HU" sz="2000" dirty="0" smtClean="0"/>
              <a:t>Tanulói kísérlettervezés: a hígítási sor és színskálák elkészítése, hétköznapi anyagok és az ismeretlen </a:t>
            </a:r>
            <a:r>
              <a:rPr lang="hu-HU" sz="2000" dirty="0" err="1" smtClean="0"/>
              <a:t>pH-jának</a:t>
            </a:r>
            <a:r>
              <a:rPr lang="hu-HU" sz="2000" dirty="0" smtClean="0"/>
              <a:t> meghatározása.</a:t>
            </a:r>
          </a:p>
          <a:p>
            <a:r>
              <a:rPr lang="hu-HU" sz="2000" i="1" dirty="0" smtClean="0"/>
              <a:t>2. és 3. óra közötti napokon otthoni munka: </a:t>
            </a:r>
            <a:r>
              <a:rPr lang="hu-HU" sz="2000" dirty="0" smtClean="0"/>
              <a:t>A</a:t>
            </a:r>
            <a:r>
              <a:rPr lang="hu-HU" sz="2000" i="1" dirty="0" smtClean="0"/>
              <a:t> </a:t>
            </a:r>
            <a:r>
              <a:rPr lang="hu-HU" sz="2000" dirty="0" smtClean="0"/>
              <a:t>PPT, a poszter és az előadás szövegének elkészítése.</a:t>
            </a:r>
          </a:p>
          <a:p>
            <a:r>
              <a:rPr lang="hu-HU" sz="2000" i="1" dirty="0" smtClean="0"/>
              <a:t>3. kémiaóra: </a:t>
            </a:r>
            <a:r>
              <a:rPr lang="hu-HU" sz="2000" dirty="0" smtClean="0"/>
              <a:t>A projektelőadások (5-8 perc/csoport) és poszterek bemutatója.</a:t>
            </a:r>
          </a:p>
          <a:p>
            <a:r>
              <a:rPr lang="hu-HU" sz="2000" i="1" dirty="0" smtClean="0"/>
              <a:t>4. kémiaóra: </a:t>
            </a:r>
            <a:r>
              <a:rPr lang="hu-HU" sz="2000" dirty="0" smtClean="0"/>
              <a:t>A feladatlap és a kérdőív kitöltése.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Színskála készítése</a:t>
            </a:r>
            <a:endParaRPr lang="hu-HU" dirty="0"/>
          </a:p>
        </p:txBody>
      </p:sp>
      <p:pic>
        <p:nvPicPr>
          <p:cNvPr id="4" name="Tartalom helye 3" descr="DSCF75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Színskála készítése</a:t>
            </a:r>
            <a:endParaRPr lang="hu-HU" dirty="0"/>
          </a:p>
        </p:txBody>
      </p:sp>
      <p:pic>
        <p:nvPicPr>
          <p:cNvPr id="4" name="Tartalom helye 3" descr="DSCF75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színskála</a:t>
            </a:r>
            <a:endParaRPr lang="hu-HU" dirty="0"/>
          </a:p>
        </p:txBody>
      </p:sp>
      <p:pic>
        <p:nvPicPr>
          <p:cNvPr id="4" name="Tartalom helye 3" descr="DSCF7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Ásványvizek és üdítők pH-ja</a:t>
            </a:r>
            <a:br>
              <a:rPr lang="hu-HU" dirty="0" smtClean="0"/>
            </a:br>
            <a:r>
              <a:rPr lang="hu-HU" dirty="0" smtClean="0"/>
              <a:t>(egyik csoport projekteredménye)</a:t>
            </a:r>
            <a:endParaRPr lang="hu-HU" dirty="0"/>
          </a:p>
        </p:txBody>
      </p:sp>
      <p:pic>
        <p:nvPicPr>
          <p:cNvPr id="4" name="Tartalom helye 3" descr="DSCF7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Projektbemutató</a:t>
            </a:r>
            <a:endParaRPr lang="hu-HU" dirty="0"/>
          </a:p>
        </p:txBody>
      </p:sp>
      <p:pic>
        <p:nvPicPr>
          <p:cNvPr id="1026" name="Picture 2" descr="C:\Users\User\Desktop\DSCF80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840760" cy="5320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80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 Felhasznált források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A Kormány 110/2012</a:t>
            </a:r>
            <a:r>
              <a:rPr lang="hu-HU" sz="6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 (VI. 4.) Korm. rendelete a Nemzeti alaptanterv kiadásáról, bevezetéséről és alkalmazásáról (NAT 2012).</a:t>
            </a: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51/2012. (XII. 21.) számú EMMI rendelet – a kerettantervek kiadásának és jóváhagyásának rendjéről.</a:t>
            </a: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Villányi Attila: Kémia 9. Általános kémia, Műszaki Kiadó, Budapest, 2013.</a:t>
            </a: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Szakács Erzsébet: Tanulókísérletek a dolgozatban. A kémia tanítása 18. évf. 5. sz./2010. 12-16.oldal</a:t>
            </a:r>
            <a:r>
              <a:rPr lang="hu-HU" sz="6400" strike="sngStrik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Szalay Luca: Tanulói kísérlettervezés: </a:t>
            </a:r>
            <a:br>
              <a:rPr lang="hu-H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6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http://www.kemtan.mke.org.hu/images/stories/letoltesek/szakmodszertan/Szalay_Luca_Tanuloi_kiserlettervezes.ppt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 (2014. 07. 29.)</a:t>
            </a: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https://www.oktatas.hu/pub_bin/dload/pem/kemia.pdf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  <a:hlinkClick r:id="rId4"/>
              </a:rPr>
              <a:t>(2014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. 07. 29.)</a:t>
            </a: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  <a:hlinkClick r:id="rId5"/>
              </a:rPr>
              <a:t>Györe </a:t>
            </a:r>
            <a:r>
              <a:rPr lang="hu-HU" sz="6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Henriette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  <a:hlinkClick r:id="rId5"/>
              </a:rPr>
              <a:t>: Kékszilva: a gyümölcs, ami piros, amikor zöld (IBST feladatsor – Kémhatás, hidrolízis)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hu-HU" sz="6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http://www.chem.elte.hu/w/modszertani/fellap.html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 (2014. 07. 29.)</a:t>
            </a:r>
          </a:p>
          <a:p>
            <a:pPr lvl="0"/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a csoportok témájának megfelelő anyagok növekvő pH sorrendbe állítva (poszter)</a:t>
            </a:r>
          </a:p>
          <a:p>
            <a:pPr lvl="0"/>
            <a:r>
              <a:rPr lang="hu-HU" sz="64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6400" dirty="0" err="1" smtClean="0">
                <a:latin typeface="Times New Roman" pitchFamily="18" charset="0"/>
                <a:cs typeface="Times New Roman" pitchFamily="18" charset="0"/>
              </a:rPr>
              <a:t>pointos</a:t>
            </a:r>
            <a:r>
              <a:rPr lang="hu-HU" sz="6400" dirty="0" smtClean="0">
                <a:latin typeface="Times New Roman" pitchFamily="18" charset="0"/>
                <a:cs typeface="Times New Roman" pitchFamily="18" charset="0"/>
              </a:rPr>
              <a:t> beszámolók a csoportok munkájáról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233</Words>
  <Application>Microsoft Office PowerPoint</Application>
  <PresentationFormat>Diavetítés a képernyőre (4:3 oldalarány)</PresentationFormat>
  <Paragraphs>28</Paragraphs>
  <Slides>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0" baseType="lpstr">
      <vt:lpstr>Office-téma</vt:lpstr>
      <vt:lpstr>1_Office-téma</vt:lpstr>
      <vt:lpstr>pH-skála készítése és háztartási anyagok pH-jának meghatározása </vt:lpstr>
      <vt:lpstr>A projekt ütemezése</vt:lpstr>
      <vt:lpstr>Színskála készítése</vt:lpstr>
      <vt:lpstr>Színskála készítése</vt:lpstr>
      <vt:lpstr>A színskála</vt:lpstr>
      <vt:lpstr>Ásványvizek és üdítők pH-ja (egyik csoport projekteredménye)</vt:lpstr>
      <vt:lpstr>Projektbemutató</vt:lpstr>
      <vt:lpstr>  Felhasznált források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pH-skála készítése és háztartási anyagok pH-jának meghatározása</dc:title>
  <dc:creator>User</dc:creator>
  <cp:lastModifiedBy>Miklós</cp:lastModifiedBy>
  <cp:revision>20</cp:revision>
  <dcterms:created xsi:type="dcterms:W3CDTF">2015-01-03T13:26:21Z</dcterms:created>
  <dcterms:modified xsi:type="dcterms:W3CDTF">2015-08-31T16:27:00Z</dcterms:modified>
</cp:coreProperties>
</file>