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notesMasterIdLst>
    <p:notesMasterId r:id="rId10"/>
  </p:notesMasterIdLst>
  <p:sldIdLst>
    <p:sldId id="267" r:id="rId3"/>
    <p:sldId id="266" r:id="rId4"/>
    <p:sldId id="258" r:id="rId5"/>
    <p:sldId id="263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EEEC5-E5CB-42AC-B93C-9106E98A25A4}" type="datetimeFigureOut">
              <a:rPr lang="hu-HU" smtClean="0"/>
              <a:t>2015.08.30.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31B97-2C42-4FBF-8BFD-838B433665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725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6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83E-4E8A-482E-B3C2-74733EDF0F1C}" type="datetimeFigureOut">
              <a:rPr lang="hu-HU" smtClean="0"/>
              <a:pPr/>
              <a:t>2015.08.30.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50CAFB-7C2B-4381-964E-A90D731A6BE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83E-4E8A-482E-B3C2-74733EDF0F1C}" type="datetimeFigureOut">
              <a:rPr lang="hu-HU" smtClean="0"/>
              <a:pPr/>
              <a:t>2015.08.30.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CAFB-7C2B-4381-964E-A90D731A6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83E-4E8A-482E-B3C2-74733EDF0F1C}" type="datetimeFigureOut">
              <a:rPr lang="hu-HU" smtClean="0"/>
              <a:pPr/>
              <a:t>2015.08.30.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CAFB-7C2B-4381-964E-A90D731A6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3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3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5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0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02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4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3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83E-4E8A-482E-B3C2-74733EDF0F1C}" type="datetimeFigureOut">
              <a:rPr lang="hu-HU" smtClean="0"/>
              <a:pPr/>
              <a:t>2015.08.30.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CAFB-7C2B-4381-964E-A90D731A6BE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21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7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00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58843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63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86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08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83E-4E8A-482E-B3C2-74733EDF0F1C}" type="datetimeFigureOut">
              <a:rPr lang="hu-HU" smtClean="0"/>
              <a:pPr/>
              <a:t>2015.08.30.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50CAFB-7C2B-4381-964E-A90D731A6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83E-4E8A-482E-B3C2-74733EDF0F1C}" type="datetimeFigureOut">
              <a:rPr lang="hu-HU" smtClean="0"/>
              <a:pPr/>
              <a:t>2015.08.30.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CAFB-7C2B-4381-964E-A90D731A6BE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83E-4E8A-482E-B3C2-74733EDF0F1C}" type="datetimeFigureOut">
              <a:rPr lang="hu-HU" smtClean="0"/>
              <a:pPr/>
              <a:t>2015.08.30.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CAFB-7C2B-4381-964E-A90D731A6BE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83E-4E8A-482E-B3C2-74733EDF0F1C}" type="datetimeFigureOut">
              <a:rPr lang="hu-HU" smtClean="0"/>
              <a:pPr/>
              <a:t>2015.08.30.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CAFB-7C2B-4381-964E-A90D731A6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83E-4E8A-482E-B3C2-74733EDF0F1C}" type="datetimeFigureOut">
              <a:rPr lang="hu-HU" smtClean="0"/>
              <a:pPr/>
              <a:t>2015.08.30.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CAFB-7C2B-4381-964E-A90D731A6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83E-4E8A-482E-B3C2-74733EDF0F1C}" type="datetimeFigureOut">
              <a:rPr lang="hu-HU" smtClean="0"/>
              <a:pPr/>
              <a:t>2015.08.30.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CAFB-7C2B-4381-964E-A90D731A6BE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83E-4E8A-482E-B3C2-74733EDF0F1C}" type="datetimeFigureOut">
              <a:rPr lang="hu-HU" smtClean="0"/>
              <a:pPr/>
              <a:t>2015.08.30.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50CAFB-7C2B-4381-964E-A90D731A6BE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C0983E-4E8A-482E-B3C2-74733EDF0F1C}" type="datetimeFigureOut">
              <a:rPr lang="hu-HU" smtClean="0"/>
              <a:pPr/>
              <a:t>2015.08.30.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50CAFB-7C2B-4381-964E-A90D731A6BE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2015.08.30.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uco\Trefort\P&#225;ly&#225;zat\vide&#243;s&#243;ra\Tuzijatek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912768" cy="1440160"/>
          </a:xfrm>
        </p:spPr>
        <p:txBody>
          <a:bodyPr/>
          <a:lstStyle/>
          <a:p>
            <a:pPr algn="ctr"/>
            <a:r>
              <a:rPr lang="hu-HU" sz="3600" dirty="0" smtClean="0"/>
              <a:t>lángfestés</a:t>
            </a:r>
            <a:endParaRPr lang="hu-HU" sz="1600" dirty="0"/>
          </a:p>
        </p:txBody>
      </p:sp>
      <p:sp>
        <p:nvSpPr>
          <p:cNvPr id="4" name="Téglalap 3"/>
          <p:cNvSpPr/>
          <p:nvPr/>
        </p:nvSpPr>
        <p:spPr>
          <a:xfrm>
            <a:off x="2771800" y="3356992"/>
            <a:ext cx="3554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Kutrovácz</a:t>
            </a:r>
            <a:r>
              <a:rPr lang="hu-H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László</a:t>
            </a:r>
            <a:endParaRPr lang="hu-H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9222"/>
            <a:ext cx="695004" cy="56352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76907"/>
            <a:ext cx="4773582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1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uzijatek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8892480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 descr="tűzijáték_ké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5298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229600" cy="5462067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/>
              <a:t>	</a:t>
            </a:r>
            <a:r>
              <a:rPr lang="hu-HU" dirty="0" smtClean="0"/>
              <a:t>			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 smtClean="0"/>
              <a:t>				 </a:t>
            </a:r>
            <a:r>
              <a:rPr lang="hu-HU" sz="1800" dirty="0" smtClean="0"/>
              <a:t>	</a:t>
            </a:r>
            <a:endParaRPr lang="hu-HU" sz="1800" dirty="0"/>
          </a:p>
        </p:txBody>
      </p:sp>
      <p:grpSp>
        <p:nvGrpSpPr>
          <p:cNvPr id="55" name="Csoportba foglalás 54"/>
          <p:cNvGrpSpPr/>
          <p:nvPr/>
        </p:nvGrpSpPr>
        <p:grpSpPr>
          <a:xfrm>
            <a:off x="323528" y="311364"/>
            <a:ext cx="6552728" cy="2181532"/>
            <a:chOff x="323528" y="311364"/>
            <a:chExt cx="6552728" cy="2181532"/>
          </a:xfrm>
        </p:grpSpPr>
        <p:sp>
          <p:nvSpPr>
            <p:cNvPr id="15" name="Téglalap 14"/>
            <p:cNvSpPr/>
            <p:nvPr/>
          </p:nvSpPr>
          <p:spPr>
            <a:xfrm>
              <a:off x="2843808" y="548680"/>
              <a:ext cx="432048" cy="194421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energiaszintek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7" name="Szabadkézi sokszög 16"/>
            <p:cNvSpPr/>
            <p:nvPr/>
          </p:nvSpPr>
          <p:spPr>
            <a:xfrm rot="21245924">
              <a:off x="6049540" y="311364"/>
              <a:ext cx="637075" cy="493058"/>
            </a:xfrm>
            <a:custGeom>
              <a:avLst/>
              <a:gdLst>
                <a:gd name="connsiteX0" fmla="*/ 0 w 860612"/>
                <a:gd name="connsiteY0" fmla="*/ 439270 h 493058"/>
                <a:gd name="connsiteX1" fmla="*/ 35859 w 860612"/>
                <a:gd name="connsiteY1" fmla="*/ 484094 h 493058"/>
                <a:gd name="connsiteX2" fmla="*/ 62753 w 860612"/>
                <a:gd name="connsiteY2" fmla="*/ 493058 h 493058"/>
                <a:gd name="connsiteX3" fmla="*/ 80683 w 860612"/>
                <a:gd name="connsiteY3" fmla="*/ 475129 h 493058"/>
                <a:gd name="connsiteX4" fmla="*/ 80683 w 860612"/>
                <a:gd name="connsiteY4" fmla="*/ 394447 h 493058"/>
                <a:gd name="connsiteX5" fmla="*/ 62753 w 860612"/>
                <a:gd name="connsiteY5" fmla="*/ 340658 h 493058"/>
                <a:gd name="connsiteX6" fmla="*/ 71718 w 860612"/>
                <a:gd name="connsiteY6" fmla="*/ 304800 h 493058"/>
                <a:gd name="connsiteX7" fmla="*/ 116541 w 860612"/>
                <a:gd name="connsiteY7" fmla="*/ 331694 h 493058"/>
                <a:gd name="connsiteX8" fmla="*/ 134471 w 860612"/>
                <a:gd name="connsiteY8" fmla="*/ 358588 h 493058"/>
                <a:gd name="connsiteX9" fmla="*/ 161365 w 860612"/>
                <a:gd name="connsiteY9" fmla="*/ 385482 h 493058"/>
                <a:gd name="connsiteX10" fmla="*/ 197224 w 860612"/>
                <a:gd name="connsiteY10" fmla="*/ 430306 h 493058"/>
                <a:gd name="connsiteX11" fmla="*/ 242047 w 860612"/>
                <a:gd name="connsiteY11" fmla="*/ 421341 h 493058"/>
                <a:gd name="connsiteX12" fmla="*/ 259977 w 860612"/>
                <a:gd name="connsiteY12" fmla="*/ 394447 h 493058"/>
                <a:gd name="connsiteX13" fmla="*/ 233083 w 860612"/>
                <a:gd name="connsiteY13" fmla="*/ 304800 h 493058"/>
                <a:gd name="connsiteX14" fmla="*/ 206188 w 860612"/>
                <a:gd name="connsiteY14" fmla="*/ 251011 h 493058"/>
                <a:gd name="connsiteX15" fmla="*/ 215153 w 860612"/>
                <a:gd name="connsiteY15" fmla="*/ 206188 h 493058"/>
                <a:gd name="connsiteX16" fmla="*/ 277906 w 860612"/>
                <a:gd name="connsiteY16" fmla="*/ 224117 h 493058"/>
                <a:gd name="connsiteX17" fmla="*/ 313765 w 860612"/>
                <a:gd name="connsiteY17" fmla="*/ 259976 h 493058"/>
                <a:gd name="connsiteX18" fmla="*/ 331694 w 860612"/>
                <a:gd name="connsiteY18" fmla="*/ 277906 h 493058"/>
                <a:gd name="connsiteX19" fmla="*/ 340659 w 860612"/>
                <a:gd name="connsiteY19" fmla="*/ 322729 h 493058"/>
                <a:gd name="connsiteX20" fmla="*/ 367553 w 860612"/>
                <a:gd name="connsiteY20" fmla="*/ 367553 h 493058"/>
                <a:gd name="connsiteX21" fmla="*/ 421341 w 860612"/>
                <a:gd name="connsiteY21" fmla="*/ 385482 h 493058"/>
                <a:gd name="connsiteX22" fmla="*/ 439271 w 860612"/>
                <a:gd name="connsiteY22" fmla="*/ 367553 h 493058"/>
                <a:gd name="connsiteX23" fmla="*/ 457200 w 860612"/>
                <a:gd name="connsiteY23" fmla="*/ 313764 h 493058"/>
                <a:gd name="connsiteX24" fmla="*/ 448235 w 860612"/>
                <a:gd name="connsiteY24" fmla="*/ 233082 h 493058"/>
                <a:gd name="connsiteX25" fmla="*/ 403412 w 860612"/>
                <a:gd name="connsiteY25" fmla="*/ 161364 h 493058"/>
                <a:gd name="connsiteX26" fmla="*/ 367553 w 860612"/>
                <a:gd name="connsiteY26" fmla="*/ 134470 h 493058"/>
                <a:gd name="connsiteX27" fmla="*/ 340659 w 860612"/>
                <a:gd name="connsiteY27" fmla="*/ 116541 h 493058"/>
                <a:gd name="connsiteX28" fmla="*/ 367553 w 860612"/>
                <a:gd name="connsiteY28" fmla="*/ 107576 h 493058"/>
                <a:gd name="connsiteX29" fmla="*/ 457200 w 860612"/>
                <a:gd name="connsiteY29" fmla="*/ 125506 h 493058"/>
                <a:gd name="connsiteX30" fmla="*/ 493059 w 860612"/>
                <a:gd name="connsiteY30" fmla="*/ 197223 h 493058"/>
                <a:gd name="connsiteX31" fmla="*/ 493059 w 860612"/>
                <a:gd name="connsiteY31" fmla="*/ 197223 h 493058"/>
                <a:gd name="connsiteX32" fmla="*/ 510988 w 860612"/>
                <a:gd name="connsiteY32" fmla="*/ 224117 h 493058"/>
                <a:gd name="connsiteX33" fmla="*/ 528918 w 860612"/>
                <a:gd name="connsiteY33" fmla="*/ 295835 h 493058"/>
                <a:gd name="connsiteX34" fmla="*/ 546847 w 860612"/>
                <a:gd name="connsiteY34" fmla="*/ 322729 h 493058"/>
                <a:gd name="connsiteX35" fmla="*/ 564777 w 860612"/>
                <a:gd name="connsiteY35" fmla="*/ 340658 h 493058"/>
                <a:gd name="connsiteX36" fmla="*/ 618565 w 860612"/>
                <a:gd name="connsiteY36" fmla="*/ 358588 h 493058"/>
                <a:gd name="connsiteX37" fmla="*/ 645459 w 860612"/>
                <a:gd name="connsiteY37" fmla="*/ 367553 h 493058"/>
                <a:gd name="connsiteX38" fmla="*/ 672353 w 860612"/>
                <a:gd name="connsiteY38" fmla="*/ 358588 h 493058"/>
                <a:gd name="connsiteX39" fmla="*/ 672353 w 860612"/>
                <a:gd name="connsiteY39" fmla="*/ 277906 h 493058"/>
                <a:gd name="connsiteX40" fmla="*/ 645459 w 860612"/>
                <a:gd name="connsiteY40" fmla="*/ 224117 h 493058"/>
                <a:gd name="connsiteX41" fmla="*/ 636494 w 860612"/>
                <a:gd name="connsiteY41" fmla="*/ 197223 h 493058"/>
                <a:gd name="connsiteX42" fmla="*/ 618565 w 860612"/>
                <a:gd name="connsiteY42" fmla="*/ 170329 h 493058"/>
                <a:gd name="connsiteX43" fmla="*/ 600635 w 860612"/>
                <a:gd name="connsiteY43" fmla="*/ 116541 h 493058"/>
                <a:gd name="connsiteX44" fmla="*/ 573741 w 860612"/>
                <a:gd name="connsiteY44" fmla="*/ 35858 h 493058"/>
                <a:gd name="connsiteX45" fmla="*/ 564777 w 860612"/>
                <a:gd name="connsiteY45" fmla="*/ 8964 h 493058"/>
                <a:gd name="connsiteX46" fmla="*/ 591671 w 860612"/>
                <a:gd name="connsiteY46" fmla="*/ 0 h 493058"/>
                <a:gd name="connsiteX47" fmla="*/ 663388 w 860612"/>
                <a:gd name="connsiteY47" fmla="*/ 17929 h 493058"/>
                <a:gd name="connsiteX48" fmla="*/ 699247 w 860612"/>
                <a:gd name="connsiteY48" fmla="*/ 53788 h 493058"/>
                <a:gd name="connsiteX49" fmla="*/ 726141 w 860612"/>
                <a:gd name="connsiteY49" fmla="*/ 107576 h 493058"/>
                <a:gd name="connsiteX50" fmla="*/ 753035 w 860612"/>
                <a:gd name="connsiteY50" fmla="*/ 197223 h 493058"/>
                <a:gd name="connsiteX51" fmla="*/ 762000 w 860612"/>
                <a:gd name="connsiteY51" fmla="*/ 224117 h 493058"/>
                <a:gd name="connsiteX52" fmla="*/ 779930 w 860612"/>
                <a:gd name="connsiteY52" fmla="*/ 242047 h 493058"/>
                <a:gd name="connsiteX53" fmla="*/ 797859 w 860612"/>
                <a:gd name="connsiteY53" fmla="*/ 268941 h 493058"/>
                <a:gd name="connsiteX54" fmla="*/ 824753 w 860612"/>
                <a:gd name="connsiteY54" fmla="*/ 286870 h 493058"/>
                <a:gd name="connsiteX55" fmla="*/ 860612 w 860612"/>
                <a:gd name="connsiteY55" fmla="*/ 277906 h 49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860612" h="493058">
                  <a:moveTo>
                    <a:pt x="0" y="439270"/>
                  </a:moveTo>
                  <a:cubicBezTo>
                    <a:pt x="8142" y="451482"/>
                    <a:pt x="21668" y="475579"/>
                    <a:pt x="35859" y="484094"/>
                  </a:cubicBezTo>
                  <a:cubicBezTo>
                    <a:pt x="43962" y="488956"/>
                    <a:pt x="53788" y="490070"/>
                    <a:pt x="62753" y="493058"/>
                  </a:cubicBezTo>
                  <a:cubicBezTo>
                    <a:pt x="68730" y="487082"/>
                    <a:pt x="76334" y="482377"/>
                    <a:pt x="80683" y="475129"/>
                  </a:cubicBezTo>
                  <a:cubicBezTo>
                    <a:pt x="96927" y="448057"/>
                    <a:pt x="88254" y="424729"/>
                    <a:pt x="80683" y="394447"/>
                  </a:cubicBezTo>
                  <a:cubicBezTo>
                    <a:pt x="76099" y="376112"/>
                    <a:pt x="62753" y="340658"/>
                    <a:pt x="62753" y="340658"/>
                  </a:cubicBezTo>
                  <a:cubicBezTo>
                    <a:pt x="65741" y="328705"/>
                    <a:pt x="61862" y="312192"/>
                    <a:pt x="71718" y="304800"/>
                  </a:cubicBezTo>
                  <a:cubicBezTo>
                    <a:pt x="84281" y="295378"/>
                    <a:pt x="111920" y="325918"/>
                    <a:pt x="116541" y="331694"/>
                  </a:cubicBezTo>
                  <a:cubicBezTo>
                    <a:pt x="123272" y="340107"/>
                    <a:pt x="127573" y="350311"/>
                    <a:pt x="134471" y="358588"/>
                  </a:cubicBezTo>
                  <a:cubicBezTo>
                    <a:pt x="142587" y="368327"/>
                    <a:pt x="153249" y="375742"/>
                    <a:pt x="161365" y="385482"/>
                  </a:cubicBezTo>
                  <a:cubicBezTo>
                    <a:pt x="217909" y="453336"/>
                    <a:pt x="145060" y="378142"/>
                    <a:pt x="197224" y="430306"/>
                  </a:cubicBezTo>
                  <a:cubicBezTo>
                    <a:pt x="212165" y="427318"/>
                    <a:pt x="228818" y="428901"/>
                    <a:pt x="242047" y="421341"/>
                  </a:cubicBezTo>
                  <a:cubicBezTo>
                    <a:pt x="251402" y="415995"/>
                    <a:pt x="258905" y="405168"/>
                    <a:pt x="259977" y="394447"/>
                  </a:cubicBezTo>
                  <a:cubicBezTo>
                    <a:pt x="266770" y="326519"/>
                    <a:pt x="253921" y="346476"/>
                    <a:pt x="233083" y="304800"/>
                  </a:cubicBezTo>
                  <a:cubicBezTo>
                    <a:pt x="195969" y="230571"/>
                    <a:pt x="257571" y="328085"/>
                    <a:pt x="206188" y="251011"/>
                  </a:cubicBezTo>
                  <a:cubicBezTo>
                    <a:pt x="209176" y="236070"/>
                    <a:pt x="203255" y="215706"/>
                    <a:pt x="215153" y="206188"/>
                  </a:cubicBezTo>
                  <a:cubicBezTo>
                    <a:pt x="218463" y="203540"/>
                    <a:pt x="271318" y="221921"/>
                    <a:pt x="277906" y="224117"/>
                  </a:cubicBezTo>
                  <a:lnTo>
                    <a:pt x="313765" y="259976"/>
                  </a:lnTo>
                  <a:lnTo>
                    <a:pt x="331694" y="277906"/>
                  </a:lnTo>
                  <a:cubicBezTo>
                    <a:pt x="334682" y="292847"/>
                    <a:pt x="336963" y="307947"/>
                    <a:pt x="340659" y="322729"/>
                  </a:cubicBezTo>
                  <a:cubicBezTo>
                    <a:pt x="345040" y="340254"/>
                    <a:pt x="349433" y="358493"/>
                    <a:pt x="367553" y="367553"/>
                  </a:cubicBezTo>
                  <a:cubicBezTo>
                    <a:pt x="384457" y="376005"/>
                    <a:pt x="421341" y="385482"/>
                    <a:pt x="421341" y="385482"/>
                  </a:cubicBezTo>
                  <a:cubicBezTo>
                    <a:pt x="427318" y="379506"/>
                    <a:pt x="435491" y="375113"/>
                    <a:pt x="439271" y="367553"/>
                  </a:cubicBezTo>
                  <a:cubicBezTo>
                    <a:pt x="447723" y="350649"/>
                    <a:pt x="457200" y="313764"/>
                    <a:pt x="457200" y="313764"/>
                  </a:cubicBezTo>
                  <a:cubicBezTo>
                    <a:pt x="454212" y="286870"/>
                    <a:pt x="452683" y="259773"/>
                    <a:pt x="448235" y="233082"/>
                  </a:cubicBezTo>
                  <a:cubicBezTo>
                    <a:pt x="443588" y="205201"/>
                    <a:pt x="424715" y="179117"/>
                    <a:pt x="403412" y="161364"/>
                  </a:cubicBezTo>
                  <a:cubicBezTo>
                    <a:pt x="391934" y="151799"/>
                    <a:pt x="379711" y="143154"/>
                    <a:pt x="367553" y="134470"/>
                  </a:cubicBezTo>
                  <a:cubicBezTo>
                    <a:pt x="358786" y="128208"/>
                    <a:pt x="349624" y="122517"/>
                    <a:pt x="340659" y="116541"/>
                  </a:cubicBezTo>
                  <a:cubicBezTo>
                    <a:pt x="349624" y="113553"/>
                    <a:pt x="358103" y="107576"/>
                    <a:pt x="367553" y="107576"/>
                  </a:cubicBezTo>
                  <a:cubicBezTo>
                    <a:pt x="408758" y="107576"/>
                    <a:pt x="424081" y="114466"/>
                    <a:pt x="457200" y="125506"/>
                  </a:cubicBezTo>
                  <a:cubicBezTo>
                    <a:pt x="488494" y="156798"/>
                    <a:pt x="472457" y="135417"/>
                    <a:pt x="493059" y="197223"/>
                  </a:cubicBezTo>
                  <a:lnTo>
                    <a:pt x="493059" y="197223"/>
                  </a:lnTo>
                  <a:lnTo>
                    <a:pt x="510988" y="224117"/>
                  </a:lnTo>
                  <a:cubicBezTo>
                    <a:pt x="514398" y="241168"/>
                    <a:pt x="519729" y="277456"/>
                    <a:pt x="528918" y="295835"/>
                  </a:cubicBezTo>
                  <a:cubicBezTo>
                    <a:pt x="533736" y="305472"/>
                    <a:pt x="540116" y="314316"/>
                    <a:pt x="546847" y="322729"/>
                  </a:cubicBezTo>
                  <a:cubicBezTo>
                    <a:pt x="552127" y="329329"/>
                    <a:pt x="557217" y="336878"/>
                    <a:pt x="564777" y="340658"/>
                  </a:cubicBezTo>
                  <a:cubicBezTo>
                    <a:pt x="581681" y="349110"/>
                    <a:pt x="600636" y="352611"/>
                    <a:pt x="618565" y="358588"/>
                  </a:cubicBezTo>
                  <a:lnTo>
                    <a:pt x="645459" y="367553"/>
                  </a:lnTo>
                  <a:cubicBezTo>
                    <a:pt x="654424" y="364565"/>
                    <a:pt x="665671" y="365270"/>
                    <a:pt x="672353" y="358588"/>
                  </a:cubicBezTo>
                  <a:cubicBezTo>
                    <a:pt x="690925" y="340016"/>
                    <a:pt x="675449" y="291838"/>
                    <a:pt x="672353" y="277906"/>
                  </a:cubicBezTo>
                  <a:cubicBezTo>
                    <a:pt x="663339" y="237346"/>
                    <a:pt x="664801" y="262800"/>
                    <a:pt x="645459" y="224117"/>
                  </a:cubicBezTo>
                  <a:cubicBezTo>
                    <a:pt x="641233" y="215665"/>
                    <a:pt x="640720" y="205675"/>
                    <a:pt x="636494" y="197223"/>
                  </a:cubicBezTo>
                  <a:cubicBezTo>
                    <a:pt x="631676" y="187586"/>
                    <a:pt x="622941" y="180175"/>
                    <a:pt x="618565" y="170329"/>
                  </a:cubicBezTo>
                  <a:cubicBezTo>
                    <a:pt x="610889" y="153059"/>
                    <a:pt x="606611" y="134470"/>
                    <a:pt x="600635" y="116541"/>
                  </a:cubicBezTo>
                  <a:lnTo>
                    <a:pt x="573741" y="35858"/>
                  </a:lnTo>
                  <a:lnTo>
                    <a:pt x="564777" y="8964"/>
                  </a:lnTo>
                  <a:cubicBezTo>
                    <a:pt x="573742" y="5976"/>
                    <a:pt x="582221" y="0"/>
                    <a:pt x="591671" y="0"/>
                  </a:cubicBezTo>
                  <a:cubicBezTo>
                    <a:pt x="613310" y="0"/>
                    <a:pt x="642164" y="10854"/>
                    <a:pt x="663388" y="17929"/>
                  </a:cubicBezTo>
                  <a:cubicBezTo>
                    <a:pt x="675341" y="29882"/>
                    <a:pt x="693901" y="37751"/>
                    <a:pt x="699247" y="53788"/>
                  </a:cubicBezTo>
                  <a:cubicBezTo>
                    <a:pt x="711619" y="90903"/>
                    <a:pt x="702970" y="72819"/>
                    <a:pt x="726141" y="107576"/>
                  </a:cubicBezTo>
                  <a:cubicBezTo>
                    <a:pt x="739689" y="161767"/>
                    <a:pt x="731211" y="131751"/>
                    <a:pt x="753035" y="197223"/>
                  </a:cubicBezTo>
                  <a:cubicBezTo>
                    <a:pt x="756023" y="206188"/>
                    <a:pt x="755318" y="217435"/>
                    <a:pt x="762000" y="224117"/>
                  </a:cubicBezTo>
                  <a:cubicBezTo>
                    <a:pt x="767977" y="230094"/>
                    <a:pt x="774650" y="235447"/>
                    <a:pt x="779930" y="242047"/>
                  </a:cubicBezTo>
                  <a:cubicBezTo>
                    <a:pt x="786661" y="250460"/>
                    <a:pt x="790241" y="261323"/>
                    <a:pt x="797859" y="268941"/>
                  </a:cubicBezTo>
                  <a:cubicBezTo>
                    <a:pt x="805477" y="276559"/>
                    <a:pt x="815788" y="280894"/>
                    <a:pt x="824753" y="286870"/>
                  </a:cubicBezTo>
                  <a:lnTo>
                    <a:pt x="860612" y="277906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8" name="Csoportba foglalás 47"/>
            <p:cNvGrpSpPr/>
            <p:nvPr/>
          </p:nvGrpSpPr>
          <p:grpSpPr>
            <a:xfrm>
              <a:off x="323528" y="548680"/>
              <a:ext cx="6552728" cy="1656184"/>
              <a:chOff x="323528" y="548680"/>
              <a:chExt cx="6552728" cy="1656184"/>
            </a:xfrm>
          </p:grpSpPr>
          <p:cxnSp>
            <p:nvCxnSpPr>
              <p:cNvPr id="5" name="Egyenes összekötő 4"/>
              <p:cNvCxnSpPr/>
              <p:nvPr/>
            </p:nvCxnSpPr>
            <p:spPr>
              <a:xfrm>
                <a:off x="3419872" y="1700808"/>
                <a:ext cx="19442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Egyenes összekötő 6"/>
              <p:cNvCxnSpPr/>
              <p:nvPr/>
            </p:nvCxnSpPr>
            <p:spPr>
              <a:xfrm>
                <a:off x="3419872" y="1268760"/>
                <a:ext cx="19442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Egyenes összekötő 7"/>
              <p:cNvCxnSpPr/>
              <p:nvPr/>
            </p:nvCxnSpPr>
            <p:spPr>
              <a:xfrm>
                <a:off x="3419872" y="836712"/>
                <a:ext cx="19442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Egyenes összekötő 8"/>
              <p:cNvCxnSpPr/>
              <p:nvPr/>
            </p:nvCxnSpPr>
            <p:spPr>
              <a:xfrm>
                <a:off x="3419872" y="2132856"/>
                <a:ext cx="19442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Ellipszis 9"/>
              <p:cNvSpPr/>
              <p:nvPr/>
            </p:nvSpPr>
            <p:spPr>
              <a:xfrm>
                <a:off x="4355976" y="206084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Téglalap 10"/>
              <p:cNvSpPr/>
              <p:nvPr/>
            </p:nvSpPr>
            <p:spPr>
              <a:xfrm>
                <a:off x="5436096" y="1844824"/>
                <a:ext cx="576064" cy="3600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>
                    <a:solidFill>
                      <a:schemeClr val="tx1"/>
                    </a:solidFill>
                  </a:rPr>
                  <a:t>E</a:t>
                </a:r>
                <a:r>
                  <a:rPr lang="hu-HU" baseline="-25000" dirty="0" smtClean="0">
                    <a:solidFill>
                      <a:schemeClr val="tx1"/>
                    </a:solidFill>
                  </a:rPr>
                  <a:t>1</a:t>
                </a:r>
                <a:endParaRPr lang="hu-HU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églalap 11"/>
              <p:cNvSpPr/>
              <p:nvPr/>
            </p:nvSpPr>
            <p:spPr>
              <a:xfrm>
                <a:off x="5436096" y="980728"/>
                <a:ext cx="576064" cy="3600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>
                    <a:solidFill>
                      <a:schemeClr val="tx1"/>
                    </a:solidFill>
                  </a:rPr>
                  <a:t>E</a:t>
                </a:r>
                <a:r>
                  <a:rPr lang="hu-HU" baseline="-25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5436096" y="1412776"/>
                <a:ext cx="576064" cy="3600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>
                    <a:solidFill>
                      <a:schemeClr val="tx1"/>
                    </a:solidFill>
                  </a:rPr>
                  <a:t>E</a:t>
                </a:r>
                <a:r>
                  <a:rPr lang="hu-HU" baseline="-25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Téglalap 13"/>
              <p:cNvSpPr/>
              <p:nvPr/>
            </p:nvSpPr>
            <p:spPr>
              <a:xfrm>
                <a:off x="5436096" y="548680"/>
                <a:ext cx="576064" cy="3600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>
                    <a:solidFill>
                      <a:schemeClr val="tx1"/>
                    </a:solidFill>
                  </a:rPr>
                  <a:t>E</a:t>
                </a:r>
                <a:r>
                  <a:rPr lang="hu-HU" baseline="-25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19" name="Egyenes összekötő nyíllal 18"/>
              <p:cNvCxnSpPr/>
              <p:nvPr/>
            </p:nvCxnSpPr>
            <p:spPr>
              <a:xfrm rot="5400000">
                <a:off x="5940152" y="764704"/>
                <a:ext cx="144016" cy="1440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églalap 20"/>
              <p:cNvSpPr/>
              <p:nvPr/>
            </p:nvSpPr>
            <p:spPr>
              <a:xfrm>
                <a:off x="6084168" y="908720"/>
                <a:ext cx="792088" cy="3600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b="1" dirty="0" smtClean="0">
                    <a:solidFill>
                      <a:schemeClr val="tx1"/>
                    </a:solidFill>
                  </a:rPr>
                  <a:t>+ energia</a:t>
                </a:r>
                <a:endParaRPr lang="hu-H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églalap 48"/>
              <p:cNvSpPr/>
              <p:nvPr/>
            </p:nvSpPr>
            <p:spPr>
              <a:xfrm>
                <a:off x="323528" y="692696"/>
                <a:ext cx="360040" cy="360040"/>
              </a:xfrm>
              <a:prstGeom prst="rect">
                <a:avLst/>
              </a:prstGeom>
              <a:solidFill>
                <a:schemeClr val="bg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>
                    <a:solidFill>
                      <a:schemeClr val="tx1"/>
                    </a:solidFill>
                  </a:rPr>
                  <a:t>1.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églalap 51"/>
              <p:cNvSpPr/>
              <p:nvPr/>
            </p:nvSpPr>
            <p:spPr>
              <a:xfrm>
                <a:off x="323528" y="1556792"/>
                <a:ext cx="2232248" cy="57606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>
                    <a:solidFill>
                      <a:schemeClr val="tx1"/>
                    </a:solidFill>
                  </a:rPr>
                  <a:t>Az elektron alapállapotban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6" name="Csoportba foglalás 55"/>
          <p:cNvGrpSpPr/>
          <p:nvPr/>
        </p:nvGrpSpPr>
        <p:grpSpPr>
          <a:xfrm>
            <a:off x="395536" y="2420888"/>
            <a:ext cx="5616624" cy="2304256"/>
            <a:chOff x="395536" y="2420888"/>
            <a:chExt cx="5616624" cy="2304256"/>
          </a:xfrm>
        </p:grpSpPr>
        <p:cxnSp>
          <p:nvCxnSpPr>
            <p:cNvPr id="22" name="Egyenes összekötő 21"/>
            <p:cNvCxnSpPr/>
            <p:nvPr/>
          </p:nvCxnSpPr>
          <p:spPr>
            <a:xfrm>
              <a:off x="3419872" y="3789040"/>
              <a:ext cx="19442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>
              <a:off x="3419872" y="3356992"/>
              <a:ext cx="19442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>
              <a:off x="3419872" y="2924944"/>
              <a:ext cx="19442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>
              <a:off x="3419872" y="4221088"/>
              <a:ext cx="19442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zis 25"/>
            <p:cNvSpPr/>
            <p:nvPr/>
          </p:nvSpPr>
          <p:spPr>
            <a:xfrm>
              <a:off x="4355976" y="32849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Téglalap 26"/>
            <p:cNvSpPr/>
            <p:nvPr/>
          </p:nvSpPr>
          <p:spPr>
            <a:xfrm>
              <a:off x="5436096" y="3933056"/>
              <a:ext cx="576064" cy="3600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E</a:t>
              </a:r>
              <a:r>
                <a:rPr lang="hu-HU" baseline="-25000" dirty="0" smtClean="0">
                  <a:solidFill>
                    <a:schemeClr val="tx1"/>
                  </a:solidFill>
                </a:rPr>
                <a:t>1</a:t>
              </a:r>
              <a:endParaRPr lang="hu-HU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5436096" y="3068960"/>
              <a:ext cx="576064" cy="3600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E</a:t>
              </a:r>
              <a:r>
                <a:rPr lang="hu-HU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5436096" y="3501008"/>
              <a:ext cx="576064" cy="3600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E</a:t>
              </a:r>
              <a:r>
                <a:rPr lang="hu-HU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5436096" y="2636912"/>
              <a:ext cx="576064" cy="3600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E</a:t>
              </a:r>
              <a:r>
                <a:rPr lang="hu-HU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2843808" y="2420888"/>
              <a:ext cx="432048" cy="23042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energiaszintek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50" name="Téglalap 49"/>
            <p:cNvSpPr/>
            <p:nvPr/>
          </p:nvSpPr>
          <p:spPr>
            <a:xfrm>
              <a:off x="395536" y="2636912"/>
              <a:ext cx="360040" cy="360040"/>
            </a:xfrm>
            <a:prstGeom prst="rect">
              <a:avLst/>
            </a:prstGeom>
            <a:solidFill>
              <a:schemeClr val="bg2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2</a:t>
              </a:r>
              <a:r>
                <a:rPr lang="hu-HU" dirty="0" smtClean="0">
                  <a:solidFill>
                    <a:schemeClr val="tx1"/>
                  </a:solidFill>
                </a:rPr>
                <a:t>.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>
              <a:off x="395536" y="3645024"/>
              <a:ext cx="2232248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Az elektron gerjesztett állapotban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395536" y="4725144"/>
            <a:ext cx="6415733" cy="1854968"/>
            <a:chOff x="395536" y="4725144"/>
            <a:chExt cx="6415733" cy="1854968"/>
          </a:xfrm>
        </p:grpSpPr>
        <p:cxnSp>
          <p:nvCxnSpPr>
            <p:cNvPr id="35" name="Egyenes összekötő 34"/>
            <p:cNvCxnSpPr/>
            <p:nvPr/>
          </p:nvCxnSpPr>
          <p:spPr>
            <a:xfrm>
              <a:off x="3347864" y="5877272"/>
              <a:ext cx="19442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35"/>
            <p:cNvCxnSpPr/>
            <p:nvPr/>
          </p:nvCxnSpPr>
          <p:spPr>
            <a:xfrm>
              <a:off x="3347864" y="5445224"/>
              <a:ext cx="19442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36"/>
            <p:cNvCxnSpPr/>
            <p:nvPr/>
          </p:nvCxnSpPr>
          <p:spPr>
            <a:xfrm>
              <a:off x="3347864" y="5013176"/>
              <a:ext cx="19442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/>
            <p:cNvCxnSpPr/>
            <p:nvPr/>
          </p:nvCxnSpPr>
          <p:spPr>
            <a:xfrm>
              <a:off x="3347864" y="6309320"/>
              <a:ext cx="19442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zis 38"/>
            <p:cNvSpPr/>
            <p:nvPr/>
          </p:nvSpPr>
          <p:spPr>
            <a:xfrm>
              <a:off x="4283968" y="623731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Téglalap 39"/>
            <p:cNvSpPr/>
            <p:nvPr/>
          </p:nvSpPr>
          <p:spPr>
            <a:xfrm>
              <a:off x="5364088" y="6021288"/>
              <a:ext cx="576064" cy="3600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E</a:t>
              </a:r>
              <a:r>
                <a:rPr lang="hu-HU" baseline="-25000" dirty="0" smtClean="0">
                  <a:solidFill>
                    <a:schemeClr val="tx1"/>
                  </a:solidFill>
                </a:rPr>
                <a:t>1</a:t>
              </a:r>
              <a:endParaRPr lang="hu-HU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>
            <a:xfrm>
              <a:off x="5364088" y="5157192"/>
              <a:ext cx="576064" cy="3600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E</a:t>
              </a:r>
              <a:r>
                <a:rPr lang="hu-HU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2" name="Téglalap 41"/>
            <p:cNvSpPr/>
            <p:nvPr/>
          </p:nvSpPr>
          <p:spPr>
            <a:xfrm>
              <a:off x="5364088" y="5589240"/>
              <a:ext cx="576064" cy="3600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E</a:t>
              </a:r>
              <a:r>
                <a:rPr lang="hu-HU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3" name="Téglalap 42"/>
            <p:cNvSpPr/>
            <p:nvPr/>
          </p:nvSpPr>
          <p:spPr>
            <a:xfrm>
              <a:off x="5364088" y="4725144"/>
              <a:ext cx="576064" cy="3600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E</a:t>
              </a:r>
              <a:r>
                <a:rPr lang="hu-HU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4" name="Téglalap 43"/>
            <p:cNvSpPr/>
            <p:nvPr/>
          </p:nvSpPr>
          <p:spPr>
            <a:xfrm>
              <a:off x="2771800" y="4752528"/>
              <a:ext cx="432048" cy="182758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energiaszintek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45" name="Szabadkézi sokszög 44"/>
            <p:cNvSpPr/>
            <p:nvPr/>
          </p:nvSpPr>
          <p:spPr>
            <a:xfrm rot="10800000">
              <a:off x="6012160" y="5085184"/>
              <a:ext cx="637075" cy="493058"/>
            </a:xfrm>
            <a:custGeom>
              <a:avLst/>
              <a:gdLst>
                <a:gd name="connsiteX0" fmla="*/ 0 w 860612"/>
                <a:gd name="connsiteY0" fmla="*/ 439270 h 493058"/>
                <a:gd name="connsiteX1" fmla="*/ 35859 w 860612"/>
                <a:gd name="connsiteY1" fmla="*/ 484094 h 493058"/>
                <a:gd name="connsiteX2" fmla="*/ 62753 w 860612"/>
                <a:gd name="connsiteY2" fmla="*/ 493058 h 493058"/>
                <a:gd name="connsiteX3" fmla="*/ 80683 w 860612"/>
                <a:gd name="connsiteY3" fmla="*/ 475129 h 493058"/>
                <a:gd name="connsiteX4" fmla="*/ 80683 w 860612"/>
                <a:gd name="connsiteY4" fmla="*/ 394447 h 493058"/>
                <a:gd name="connsiteX5" fmla="*/ 62753 w 860612"/>
                <a:gd name="connsiteY5" fmla="*/ 340658 h 493058"/>
                <a:gd name="connsiteX6" fmla="*/ 71718 w 860612"/>
                <a:gd name="connsiteY6" fmla="*/ 304800 h 493058"/>
                <a:gd name="connsiteX7" fmla="*/ 116541 w 860612"/>
                <a:gd name="connsiteY7" fmla="*/ 331694 h 493058"/>
                <a:gd name="connsiteX8" fmla="*/ 134471 w 860612"/>
                <a:gd name="connsiteY8" fmla="*/ 358588 h 493058"/>
                <a:gd name="connsiteX9" fmla="*/ 161365 w 860612"/>
                <a:gd name="connsiteY9" fmla="*/ 385482 h 493058"/>
                <a:gd name="connsiteX10" fmla="*/ 197224 w 860612"/>
                <a:gd name="connsiteY10" fmla="*/ 430306 h 493058"/>
                <a:gd name="connsiteX11" fmla="*/ 242047 w 860612"/>
                <a:gd name="connsiteY11" fmla="*/ 421341 h 493058"/>
                <a:gd name="connsiteX12" fmla="*/ 259977 w 860612"/>
                <a:gd name="connsiteY12" fmla="*/ 394447 h 493058"/>
                <a:gd name="connsiteX13" fmla="*/ 233083 w 860612"/>
                <a:gd name="connsiteY13" fmla="*/ 304800 h 493058"/>
                <a:gd name="connsiteX14" fmla="*/ 206188 w 860612"/>
                <a:gd name="connsiteY14" fmla="*/ 251011 h 493058"/>
                <a:gd name="connsiteX15" fmla="*/ 215153 w 860612"/>
                <a:gd name="connsiteY15" fmla="*/ 206188 h 493058"/>
                <a:gd name="connsiteX16" fmla="*/ 277906 w 860612"/>
                <a:gd name="connsiteY16" fmla="*/ 224117 h 493058"/>
                <a:gd name="connsiteX17" fmla="*/ 313765 w 860612"/>
                <a:gd name="connsiteY17" fmla="*/ 259976 h 493058"/>
                <a:gd name="connsiteX18" fmla="*/ 331694 w 860612"/>
                <a:gd name="connsiteY18" fmla="*/ 277906 h 493058"/>
                <a:gd name="connsiteX19" fmla="*/ 340659 w 860612"/>
                <a:gd name="connsiteY19" fmla="*/ 322729 h 493058"/>
                <a:gd name="connsiteX20" fmla="*/ 367553 w 860612"/>
                <a:gd name="connsiteY20" fmla="*/ 367553 h 493058"/>
                <a:gd name="connsiteX21" fmla="*/ 421341 w 860612"/>
                <a:gd name="connsiteY21" fmla="*/ 385482 h 493058"/>
                <a:gd name="connsiteX22" fmla="*/ 439271 w 860612"/>
                <a:gd name="connsiteY22" fmla="*/ 367553 h 493058"/>
                <a:gd name="connsiteX23" fmla="*/ 457200 w 860612"/>
                <a:gd name="connsiteY23" fmla="*/ 313764 h 493058"/>
                <a:gd name="connsiteX24" fmla="*/ 448235 w 860612"/>
                <a:gd name="connsiteY24" fmla="*/ 233082 h 493058"/>
                <a:gd name="connsiteX25" fmla="*/ 403412 w 860612"/>
                <a:gd name="connsiteY25" fmla="*/ 161364 h 493058"/>
                <a:gd name="connsiteX26" fmla="*/ 367553 w 860612"/>
                <a:gd name="connsiteY26" fmla="*/ 134470 h 493058"/>
                <a:gd name="connsiteX27" fmla="*/ 340659 w 860612"/>
                <a:gd name="connsiteY27" fmla="*/ 116541 h 493058"/>
                <a:gd name="connsiteX28" fmla="*/ 367553 w 860612"/>
                <a:gd name="connsiteY28" fmla="*/ 107576 h 493058"/>
                <a:gd name="connsiteX29" fmla="*/ 457200 w 860612"/>
                <a:gd name="connsiteY29" fmla="*/ 125506 h 493058"/>
                <a:gd name="connsiteX30" fmla="*/ 493059 w 860612"/>
                <a:gd name="connsiteY30" fmla="*/ 197223 h 493058"/>
                <a:gd name="connsiteX31" fmla="*/ 493059 w 860612"/>
                <a:gd name="connsiteY31" fmla="*/ 197223 h 493058"/>
                <a:gd name="connsiteX32" fmla="*/ 510988 w 860612"/>
                <a:gd name="connsiteY32" fmla="*/ 224117 h 493058"/>
                <a:gd name="connsiteX33" fmla="*/ 528918 w 860612"/>
                <a:gd name="connsiteY33" fmla="*/ 295835 h 493058"/>
                <a:gd name="connsiteX34" fmla="*/ 546847 w 860612"/>
                <a:gd name="connsiteY34" fmla="*/ 322729 h 493058"/>
                <a:gd name="connsiteX35" fmla="*/ 564777 w 860612"/>
                <a:gd name="connsiteY35" fmla="*/ 340658 h 493058"/>
                <a:gd name="connsiteX36" fmla="*/ 618565 w 860612"/>
                <a:gd name="connsiteY36" fmla="*/ 358588 h 493058"/>
                <a:gd name="connsiteX37" fmla="*/ 645459 w 860612"/>
                <a:gd name="connsiteY37" fmla="*/ 367553 h 493058"/>
                <a:gd name="connsiteX38" fmla="*/ 672353 w 860612"/>
                <a:gd name="connsiteY38" fmla="*/ 358588 h 493058"/>
                <a:gd name="connsiteX39" fmla="*/ 672353 w 860612"/>
                <a:gd name="connsiteY39" fmla="*/ 277906 h 493058"/>
                <a:gd name="connsiteX40" fmla="*/ 645459 w 860612"/>
                <a:gd name="connsiteY40" fmla="*/ 224117 h 493058"/>
                <a:gd name="connsiteX41" fmla="*/ 636494 w 860612"/>
                <a:gd name="connsiteY41" fmla="*/ 197223 h 493058"/>
                <a:gd name="connsiteX42" fmla="*/ 618565 w 860612"/>
                <a:gd name="connsiteY42" fmla="*/ 170329 h 493058"/>
                <a:gd name="connsiteX43" fmla="*/ 600635 w 860612"/>
                <a:gd name="connsiteY43" fmla="*/ 116541 h 493058"/>
                <a:gd name="connsiteX44" fmla="*/ 573741 w 860612"/>
                <a:gd name="connsiteY44" fmla="*/ 35858 h 493058"/>
                <a:gd name="connsiteX45" fmla="*/ 564777 w 860612"/>
                <a:gd name="connsiteY45" fmla="*/ 8964 h 493058"/>
                <a:gd name="connsiteX46" fmla="*/ 591671 w 860612"/>
                <a:gd name="connsiteY46" fmla="*/ 0 h 493058"/>
                <a:gd name="connsiteX47" fmla="*/ 663388 w 860612"/>
                <a:gd name="connsiteY47" fmla="*/ 17929 h 493058"/>
                <a:gd name="connsiteX48" fmla="*/ 699247 w 860612"/>
                <a:gd name="connsiteY48" fmla="*/ 53788 h 493058"/>
                <a:gd name="connsiteX49" fmla="*/ 726141 w 860612"/>
                <a:gd name="connsiteY49" fmla="*/ 107576 h 493058"/>
                <a:gd name="connsiteX50" fmla="*/ 753035 w 860612"/>
                <a:gd name="connsiteY50" fmla="*/ 197223 h 493058"/>
                <a:gd name="connsiteX51" fmla="*/ 762000 w 860612"/>
                <a:gd name="connsiteY51" fmla="*/ 224117 h 493058"/>
                <a:gd name="connsiteX52" fmla="*/ 779930 w 860612"/>
                <a:gd name="connsiteY52" fmla="*/ 242047 h 493058"/>
                <a:gd name="connsiteX53" fmla="*/ 797859 w 860612"/>
                <a:gd name="connsiteY53" fmla="*/ 268941 h 493058"/>
                <a:gd name="connsiteX54" fmla="*/ 824753 w 860612"/>
                <a:gd name="connsiteY54" fmla="*/ 286870 h 493058"/>
                <a:gd name="connsiteX55" fmla="*/ 860612 w 860612"/>
                <a:gd name="connsiteY55" fmla="*/ 277906 h 49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860612" h="493058">
                  <a:moveTo>
                    <a:pt x="0" y="439270"/>
                  </a:moveTo>
                  <a:cubicBezTo>
                    <a:pt x="8142" y="451482"/>
                    <a:pt x="21668" y="475579"/>
                    <a:pt x="35859" y="484094"/>
                  </a:cubicBezTo>
                  <a:cubicBezTo>
                    <a:pt x="43962" y="488956"/>
                    <a:pt x="53788" y="490070"/>
                    <a:pt x="62753" y="493058"/>
                  </a:cubicBezTo>
                  <a:cubicBezTo>
                    <a:pt x="68730" y="487082"/>
                    <a:pt x="76334" y="482377"/>
                    <a:pt x="80683" y="475129"/>
                  </a:cubicBezTo>
                  <a:cubicBezTo>
                    <a:pt x="96927" y="448057"/>
                    <a:pt x="88254" y="424729"/>
                    <a:pt x="80683" y="394447"/>
                  </a:cubicBezTo>
                  <a:cubicBezTo>
                    <a:pt x="76099" y="376112"/>
                    <a:pt x="62753" y="340658"/>
                    <a:pt x="62753" y="340658"/>
                  </a:cubicBezTo>
                  <a:cubicBezTo>
                    <a:pt x="65741" y="328705"/>
                    <a:pt x="61862" y="312192"/>
                    <a:pt x="71718" y="304800"/>
                  </a:cubicBezTo>
                  <a:cubicBezTo>
                    <a:pt x="84281" y="295378"/>
                    <a:pt x="111920" y="325918"/>
                    <a:pt x="116541" y="331694"/>
                  </a:cubicBezTo>
                  <a:cubicBezTo>
                    <a:pt x="123272" y="340107"/>
                    <a:pt x="127573" y="350311"/>
                    <a:pt x="134471" y="358588"/>
                  </a:cubicBezTo>
                  <a:cubicBezTo>
                    <a:pt x="142587" y="368327"/>
                    <a:pt x="153249" y="375742"/>
                    <a:pt x="161365" y="385482"/>
                  </a:cubicBezTo>
                  <a:cubicBezTo>
                    <a:pt x="217909" y="453336"/>
                    <a:pt x="145060" y="378142"/>
                    <a:pt x="197224" y="430306"/>
                  </a:cubicBezTo>
                  <a:cubicBezTo>
                    <a:pt x="212165" y="427318"/>
                    <a:pt x="228818" y="428901"/>
                    <a:pt x="242047" y="421341"/>
                  </a:cubicBezTo>
                  <a:cubicBezTo>
                    <a:pt x="251402" y="415995"/>
                    <a:pt x="258905" y="405168"/>
                    <a:pt x="259977" y="394447"/>
                  </a:cubicBezTo>
                  <a:cubicBezTo>
                    <a:pt x="266770" y="326519"/>
                    <a:pt x="253921" y="346476"/>
                    <a:pt x="233083" y="304800"/>
                  </a:cubicBezTo>
                  <a:cubicBezTo>
                    <a:pt x="195969" y="230571"/>
                    <a:pt x="257571" y="328085"/>
                    <a:pt x="206188" y="251011"/>
                  </a:cubicBezTo>
                  <a:cubicBezTo>
                    <a:pt x="209176" y="236070"/>
                    <a:pt x="203255" y="215706"/>
                    <a:pt x="215153" y="206188"/>
                  </a:cubicBezTo>
                  <a:cubicBezTo>
                    <a:pt x="218463" y="203540"/>
                    <a:pt x="271318" y="221921"/>
                    <a:pt x="277906" y="224117"/>
                  </a:cubicBezTo>
                  <a:lnTo>
                    <a:pt x="313765" y="259976"/>
                  </a:lnTo>
                  <a:lnTo>
                    <a:pt x="331694" y="277906"/>
                  </a:lnTo>
                  <a:cubicBezTo>
                    <a:pt x="334682" y="292847"/>
                    <a:pt x="336963" y="307947"/>
                    <a:pt x="340659" y="322729"/>
                  </a:cubicBezTo>
                  <a:cubicBezTo>
                    <a:pt x="345040" y="340254"/>
                    <a:pt x="349433" y="358493"/>
                    <a:pt x="367553" y="367553"/>
                  </a:cubicBezTo>
                  <a:cubicBezTo>
                    <a:pt x="384457" y="376005"/>
                    <a:pt x="421341" y="385482"/>
                    <a:pt x="421341" y="385482"/>
                  </a:cubicBezTo>
                  <a:cubicBezTo>
                    <a:pt x="427318" y="379506"/>
                    <a:pt x="435491" y="375113"/>
                    <a:pt x="439271" y="367553"/>
                  </a:cubicBezTo>
                  <a:cubicBezTo>
                    <a:pt x="447723" y="350649"/>
                    <a:pt x="457200" y="313764"/>
                    <a:pt x="457200" y="313764"/>
                  </a:cubicBezTo>
                  <a:cubicBezTo>
                    <a:pt x="454212" y="286870"/>
                    <a:pt x="452683" y="259773"/>
                    <a:pt x="448235" y="233082"/>
                  </a:cubicBezTo>
                  <a:cubicBezTo>
                    <a:pt x="443588" y="205201"/>
                    <a:pt x="424715" y="179117"/>
                    <a:pt x="403412" y="161364"/>
                  </a:cubicBezTo>
                  <a:cubicBezTo>
                    <a:pt x="391934" y="151799"/>
                    <a:pt x="379711" y="143154"/>
                    <a:pt x="367553" y="134470"/>
                  </a:cubicBezTo>
                  <a:cubicBezTo>
                    <a:pt x="358786" y="128208"/>
                    <a:pt x="349624" y="122517"/>
                    <a:pt x="340659" y="116541"/>
                  </a:cubicBezTo>
                  <a:cubicBezTo>
                    <a:pt x="349624" y="113553"/>
                    <a:pt x="358103" y="107576"/>
                    <a:pt x="367553" y="107576"/>
                  </a:cubicBezTo>
                  <a:cubicBezTo>
                    <a:pt x="408758" y="107576"/>
                    <a:pt x="424081" y="114466"/>
                    <a:pt x="457200" y="125506"/>
                  </a:cubicBezTo>
                  <a:cubicBezTo>
                    <a:pt x="488494" y="156798"/>
                    <a:pt x="472457" y="135417"/>
                    <a:pt x="493059" y="197223"/>
                  </a:cubicBezTo>
                  <a:lnTo>
                    <a:pt x="493059" y="197223"/>
                  </a:lnTo>
                  <a:lnTo>
                    <a:pt x="510988" y="224117"/>
                  </a:lnTo>
                  <a:cubicBezTo>
                    <a:pt x="514398" y="241168"/>
                    <a:pt x="519729" y="277456"/>
                    <a:pt x="528918" y="295835"/>
                  </a:cubicBezTo>
                  <a:cubicBezTo>
                    <a:pt x="533736" y="305472"/>
                    <a:pt x="540116" y="314316"/>
                    <a:pt x="546847" y="322729"/>
                  </a:cubicBezTo>
                  <a:cubicBezTo>
                    <a:pt x="552127" y="329329"/>
                    <a:pt x="557217" y="336878"/>
                    <a:pt x="564777" y="340658"/>
                  </a:cubicBezTo>
                  <a:cubicBezTo>
                    <a:pt x="581681" y="349110"/>
                    <a:pt x="600636" y="352611"/>
                    <a:pt x="618565" y="358588"/>
                  </a:cubicBezTo>
                  <a:lnTo>
                    <a:pt x="645459" y="367553"/>
                  </a:lnTo>
                  <a:cubicBezTo>
                    <a:pt x="654424" y="364565"/>
                    <a:pt x="665671" y="365270"/>
                    <a:pt x="672353" y="358588"/>
                  </a:cubicBezTo>
                  <a:cubicBezTo>
                    <a:pt x="690925" y="340016"/>
                    <a:pt x="675449" y="291838"/>
                    <a:pt x="672353" y="277906"/>
                  </a:cubicBezTo>
                  <a:cubicBezTo>
                    <a:pt x="663339" y="237346"/>
                    <a:pt x="664801" y="262800"/>
                    <a:pt x="645459" y="224117"/>
                  </a:cubicBezTo>
                  <a:cubicBezTo>
                    <a:pt x="641233" y="215665"/>
                    <a:pt x="640720" y="205675"/>
                    <a:pt x="636494" y="197223"/>
                  </a:cubicBezTo>
                  <a:cubicBezTo>
                    <a:pt x="631676" y="187586"/>
                    <a:pt x="622941" y="180175"/>
                    <a:pt x="618565" y="170329"/>
                  </a:cubicBezTo>
                  <a:cubicBezTo>
                    <a:pt x="610889" y="153059"/>
                    <a:pt x="606611" y="134470"/>
                    <a:pt x="600635" y="116541"/>
                  </a:cubicBezTo>
                  <a:lnTo>
                    <a:pt x="573741" y="35858"/>
                  </a:lnTo>
                  <a:lnTo>
                    <a:pt x="564777" y="8964"/>
                  </a:lnTo>
                  <a:cubicBezTo>
                    <a:pt x="573742" y="5976"/>
                    <a:pt x="582221" y="0"/>
                    <a:pt x="591671" y="0"/>
                  </a:cubicBezTo>
                  <a:cubicBezTo>
                    <a:pt x="613310" y="0"/>
                    <a:pt x="642164" y="10854"/>
                    <a:pt x="663388" y="17929"/>
                  </a:cubicBezTo>
                  <a:cubicBezTo>
                    <a:pt x="675341" y="29882"/>
                    <a:pt x="693901" y="37751"/>
                    <a:pt x="699247" y="53788"/>
                  </a:cubicBezTo>
                  <a:cubicBezTo>
                    <a:pt x="711619" y="90903"/>
                    <a:pt x="702970" y="72819"/>
                    <a:pt x="726141" y="107576"/>
                  </a:cubicBezTo>
                  <a:cubicBezTo>
                    <a:pt x="739689" y="161767"/>
                    <a:pt x="731211" y="131751"/>
                    <a:pt x="753035" y="197223"/>
                  </a:cubicBezTo>
                  <a:cubicBezTo>
                    <a:pt x="756023" y="206188"/>
                    <a:pt x="755318" y="217435"/>
                    <a:pt x="762000" y="224117"/>
                  </a:cubicBezTo>
                  <a:cubicBezTo>
                    <a:pt x="767977" y="230094"/>
                    <a:pt x="774650" y="235447"/>
                    <a:pt x="779930" y="242047"/>
                  </a:cubicBezTo>
                  <a:cubicBezTo>
                    <a:pt x="786661" y="250460"/>
                    <a:pt x="790241" y="261323"/>
                    <a:pt x="797859" y="268941"/>
                  </a:cubicBezTo>
                  <a:cubicBezTo>
                    <a:pt x="805477" y="276559"/>
                    <a:pt x="815788" y="280894"/>
                    <a:pt x="824753" y="286870"/>
                  </a:cubicBezTo>
                  <a:lnTo>
                    <a:pt x="860612" y="277906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46" name="Egyenes összekötő nyíllal 45"/>
            <p:cNvCxnSpPr/>
            <p:nvPr/>
          </p:nvCxnSpPr>
          <p:spPr>
            <a:xfrm rot="16554076">
              <a:off x="6667253" y="5020199"/>
              <a:ext cx="144016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églalap 46"/>
            <p:cNvSpPr/>
            <p:nvPr/>
          </p:nvSpPr>
          <p:spPr>
            <a:xfrm>
              <a:off x="6012160" y="5733256"/>
              <a:ext cx="792088" cy="3600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>
                  <a:solidFill>
                    <a:schemeClr val="tx1"/>
                  </a:solidFill>
                </a:rPr>
                <a:t>-</a:t>
              </a:r>
              <a:r>
                <a:rPr lang="hu-HU" sz="1200" b="1" dirty="0" smtClean="0">
                  <a:solidFill>
                    <a:schemeClr val="tx1"/>
                  </a:solidFill>
                </a:rPr>
                <a:t> energia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>
            <a:xfrm>
              <a:off x="395536" y="4725144"/>
              <a:ext cx="360040" cy="360040"/>
            </a:xfrm>
            <a:prstGeom prst="rect">
              <a:avLst/>
            </a:prstGeom>
            <a:solidFill>
              <a:schemeClr val="bg2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3</a:t>
              </a:r>
              <a:r>
                <a:rPr lang="hu-HU" dirty="0" smtClean="0">
                  <a:solidFill>
                    <a:schemeClr val="tx1"/>
                  </a:solidFill>
                </a:rPr>
                <a:t>.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95536" y="5733256"/>
              <a:ext cx="2232248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Az elektron alapállapotban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Vizsgálati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/>
              <a:t>1.	Porcelántégelyekbe a sókból </a:t>
            </a:r>
            <a:r>
              <a:rPr lang="hu-HU" dirty="0" err="1"/>
              <a:t>vegyszereskanál-hegynyi</a:t>
            </a:r>
            <a:r>
              <a:rPr lang="hu-HU" dirty="0"/>
              <a:t> mennyiséget szórunk.</a:t>
            </a:r>
          </a:p>
          <a:p>
            <a:pPr>
              <a:buNone/>
            </a:pPr>
            <a:r>
              <a:rPr lang="hu-HU" dirty="0"/>
              <a:t>2.	1:</a:t>
            </a:r>
            <a:r>
              <a:rPr lang="hu-HU" dirty="0" err="1"/>
              <a:t>1</a:t>
            </a:r>
            <a:r>
              <a:rPr lang="hu-HU" dirty="0"/>
              <a:t> arányban hígított sósavat öntünk a tégelyekbe úgy, hogy a tégely kb. félig legyen.</a:t>
            </a:r>
          </a:p>
          <a:p>
            <a:pPr>
              <a:buNone/>
            </a:pPr>
            <a:r>
              <a:rPr lang="hu-HU" dirty="0"/>
              <a:t>3.	1-2 </a:t>
            </a:r>
            <a:r>
              <a:rPr lang="hu-HU" dirty="0" smtClean="0"/>
              <a:t>cink granulátumot </a:t>
            </a:r>
            <a:r>
              <a:rPr lang="hu-HU" dirty="0"/>
              <a:t>dobunk a tégelyekbe.</a:t>
            </a:r>
          </a:p>
          <a:p>
            <a:pPr>
              <a:buNone/>
            </a:pPr>
            <a:r>
              <a:rPr lang="hu-HU" dirty="0"/>
              <a:t>4.	Meggyújtjuk a Bunsen-égőt, majd lángját lehetőség szerint színtelenre állítjuk. </a:t>
            </a:r>
          </a:p>
          <a:p>
            <a:pPr>
              <a:buNone/>
            </a:pPr>
            <a:r>
              <a:rPr lang="hu-HU" dirty="0"/>
              <a:t>5.	A lángot vízszintesen egyenként a tégelyek fölé tartjuk. </a:t>
            </a:r>
          </a:p>
          <a:p>
            <a:pPr>
              <a:buNone/>
            </a:pPr>
            <a:r>
              <a:rPr lang="hu-HU" dirty="0"/>
              <a:t>6.	Megfigyeljük a láng </a:t>
            </a:r>
            <a:r>
              <a:rPr lang="hu-HU" dirty="0" smtClean="0"/>
              <a:t>színét az egyes tégelyek fölött.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 Vizsgálati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1.</a:t>
            </a:r>
            <a:r>
              <a:rPr lang="hu-HU" dirty="0"/>
              <a:t> </a:t>
            </a:r>
            <a:r>
              <a:rPr lang="hu-HU" dirty="0" smtClean="0"/>
              <a:t>Az </a:t>
            </a:r>
            <a:r>
              <a:rPr lang="hu-HU" dirty="0"/>
              <a:t>acéldrótot kiizzítjuk Bunsen-égő lángjában úgy, hogy a lángot már ne fesse.</a:t>
            </a:r>
          </a:p>
          <a:p>
            <a:pPr marL="0" indent="0">
              <a:buNone/>
            </a:pPr>
            <a:r>
              <a:rPr lang="hu-HU" dirty="0" smtClean="0"/>
              <a:t>2. A </a:t>
            </a:r>
            <a:r>
              <a:rPr lang="hu-HU" dirty="0"/>
              <a:t>drótot desztillált vízbe mártjuk.</a:t>
            </a:r>
          </a:p>
          <a:p>
            <a:pPr marL="0" indent="0">
              <a:buNone/>
            </a:pPr>
            <a:r>
              <a:rPr lang="hu-HU" dirty="0" smtClean="0"/>
              <a:t>3. A </a:t>
            </a:r>
            <a:r>
              <a:rPr lang="hu-HU" dirty="0"/>
              <a:t>nedves drótot megforgatjuk az adott só kristályai között.</a:t>
            </a:r>
          </a:p>
          <a:p>
            <a:pPr marL="0" indent="0">
              <a:buNone/>
            </a:pPr>
            <a:r>
              <a:rPr lang="hu-HU" dirty="0" smtClean="0"/>
              <a:t>4. A </a:t>
            </a:r>
            <a:r>
              <a:rPr lang="hu-HU" dirty="0"/>
              <a:t>drótot a felületére tapadt sókristályokkal együtt a </a:t>
            </a:r>
            <a:r>
              <a:rPr lang="hu-HU" dirty="0" smtClean="0"/>
              <a:t>Bunsen-égő </a:t>
            </a:r>
            <a:r>
              <a:rPr lang="hu-HU" dirty="0"/>
              <a:t>lángjába tartjuk.</a:t>
            </a:r>
          </a:p>
          <a:p>
            <a:pPr marL="0" indent="0">
              <a:buNone/>
            </a:pPr>
            <a:r>
              <a:rPr lang="hu-HU" dirty="0" smtClean="0"/>
              <a:t>5. Megfigyeljük </a:t>
            </a:r>
            <a:r>
              <a:rPr lang="hu-HU" dirty="0"/>
              <a:t>a láng színét.</a:t>
            </a:r>
          </a:p>
          <a:p>
            <a:pPr marL="0" indent="0">
              <a:buNone/>
            </a:pPr>
            <a:r>
              <a:rPr lang="hu-HU" dirty="0" smtClean="0"/>
              <a:t>6. A </a:t>
            </a:r>
            <a:r>
              <a:rPr lang="hu-HU" dirty="0"/>
              <a:t>drótot a kikészített mosófolyadékba (csapvízbe), majd desztillált vízbe mártjuk és újra kiizzítjuk. (3 vizsgálat után cseréljük a vizeket.)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/>
          <a:lstStyle/>
          <a:p>
            <a:r>
              <a:rPr lang="hu-HU" dirty="0" smtClean="0"/>
              <a:t>A vizsgálat eredménye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</p:nvPr>
        </p:nvGraphicFramePr>
        <p:xfrm>
          <a:off x="251520" y="1196752"/>
          <a:ext cx="8640960" cy="5400604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490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  <a:cs typeface="Times New Roman"/>
                        </a:rPr>
                        <a:t>A só neve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Garamond"/>
                          <a:ea typeface="Times New Roman"/>
                          <a:cs typeface="Times New Roman"/>
                        </a:rPr>
                        <a:t>A lángfestés színe</a:t>
                      </a:r>
                      <a:endParaRPr lang="hu-H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  <a:cs typeface="Times New Roman"/>
                        </a:rPr>
                        <a:t>réz(II)-klorid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  <a:cs typeface="Times New Roman"/>
                        </a:rPr>
                        <a:t>nátrium-klorid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  <a:cs typeface="Times New Roman"/>
                        </a:rPr>
                        <a:t>stroncium-klorid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  <a:cs typeface="Times New Roman"/>
                        </a:rPr>
                        <a:t>kalcium-klorid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  <a:cs typeface="Times New Roman"/>
                        </a:rPr>
                        <a:t>bárium-klorid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latin typeface="Garamond"/>
                          <a:ea typeface="Times New Roman"/>
                          <a:cs typeface="Times New Roman"/>
                        </a:rPr>
                        <a:t>kálium-klorid</a:t>
                      </a:r>
                      <a:endParaRPr lang="hu-H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  <a:cs typeface="Times New Roman"/>
                        </a:rPr>
                        <a:t>lítium-klorid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  <a:cs typeface="Times New Roman"/>
                        </a:rPr>
                        <a:t>8. ismeretlen: </a:t>
                      </a:r>
                      <a:r>
                        <a:rPr lang="hu-HU" sz="1600" b="1" dirty="0" smtClean="0">
                          <a:latin typeface="Garamond"/>
                          <a:ea typeface="Times New Roman"/>
                          <a:cs typeface="Times New Roman"/>
                        </a:rPr>
                        <a:t>      kálium-klorid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  <a:cs typeface="Times New Roman"/>
                        </a:rPr>
                        <a:t>9. ismeretlen: </a:t>
                      </a:r>
                      <a:r>
                        <a:rPr lang="hu-HU" sz="1600" b="1" dirty="0" smtClean="0">
                          <a:latin typeface="Garamond"/>
                          <a:ea typeface="Times New Roman"/>
                          <a:cs typeface="Times New Roman"/>
                        </a:rPr>
                        <a:t>      réz(II)-klorid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Garamond"/>
                          <a:ea typeface="Times New Roman"/>
                          <a:cs typeface="Times New Roman"/>
                        </a:rPr>
                        <a:t>10. ismeretlen: </a:t>
                      </a:r>
                      <a:r>
                        <a:rPr lang="hu-HU" sz="1600" b="1" dirty="0" smtClean="0">
                          <a:latin typeface="Garamond"/>
                          <a:ea typeface="Times New Roman"/>
                          <a:cs typeface="Times New Roman"/>
                        </a:rPr>
                        <a:t>     nátrium-klorid</a:t>
                      </a:r>
                      <a:endParaRPr lang="hu-H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6012160" y="1772816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hu-HU" b="1" dirty="0" smtClean="0">
                <a:solidFill>
                  <a:schemeClr val="tx1"/>
                </a:solidFill>
                <a:latin typeface="Garamond"/>
                <a:ea typeface="Times New Roman"/>
                <a:cs typeface="Times New Roman"/>
              </a:rPr>
              <a:t>zöld</a:t>
            </a:r>
            <a:endParaRPr lang="hu-HU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012160" y="3717032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hu-HU" b="1" dirty="0" smtClean="0">
                <a:solidFill>
                  <a:schemeClr val="tx1"/>
                </a:solidFill>
                <a:latin typeface="Garamond"/>
                <a:ea typeface="Times New Roman"/>
                <a:cs typeface="Times New Roman"/>
              </a:rPr>
              <a:t>fakózöld</a:t>
            </a:r>
            <a:endParaRPr lang="hu-HU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012160" y="5661248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hu-HU" b="1" dirty="0" smtClean="0">
                <a:solidFill>
                  <a:schemeClr val="tx1"/>
                </a:solidFill>
                <a:latin typeface="Garamond"/>
                <a:ea typeface="Times New Roman"/>
                <a:cs typeface="Times New Roman"/>
              </a:rPr>
              <a:t>zöld</a:t>
            </a:r>
            <a:endParaRPr lang="hu-HU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012160" y="4221088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hu-HU" b="1" dirty="0" smtClean="0">
                <a:solidFill>
                  <a:schemeClr val="tx1"/>
                </a:solidFill>
                <a:latin typeface="Garamond"/>
                <a:ea typeface="Times New Roman"/>
                <a:cs typeface="Times New Roman"/>
              </a:rPr>
              <a:t>fakóibolya</a:t>
            </a:r>
            <a:endParaRPr lang="hu-HU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012160" y="5229200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hu-HU" b="1" dirty="0" smtClean="0">
                <a:solidFill>
                  <a:schemeClr val="tx1"/>
                </a:solidFill>
                <a:latin typeface="Garamond"/>
                <a:ea typeface="Times New Roman"/>
                <a:cs typeface="Times New Roman"/>
              </a:rPr>
              <a:t>fakóibolya</a:t>
            </a:r>
            <a:endParaRPr lang="hu-HU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012160" y="2276872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hu-HU" b="1" dirty="0" smtClean="0">
                <a:solidFill>
                  <a:schemeClr val="tx1"/>
                </a:solidFill>
                <a:latin typeface="Garamond"/>
                <a:ea typeface="Times New Roman"/>
                <a:cs typeface="Times New Roman"/>
              </a:rPr>
              <a:t>(arany)sárga</a:t>
            </a:r>
            <a:endParaRPr lang="hu-HU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012160" y="6165304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hu-HU" b="1" dirty="0" smtClean="0">
                <a:solidFill>
                  <a:schemeClr val="tx1"/>
                </a:solidFill>
                <a:latin typeface="Garamond"/>
                <a:ea typeface="Times New Roman"/>
                <a:cs typeface="Times New Roman"/>
              </a:rPr>
              <a:t>(arany)sárga</a:t>
            </a:r>
            <a:endParaRPr lang="hu-HU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940152" y="2780928"/>
            <a:ext cx="165618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hu-HU" b="1" dirty="0" smtClean="0">
                <a:solidFill>
                  <a:schemeClr val="tx1"/>
                </a:solidFill>
                <a:latin typeface="Garamond"/>
                <a:ea typeface="Times New Roman"/>
                <a:cs typeface="Times New Roman"/>
              </a:rPr>
              <a:t>(kármin)vörös</a:t>
            </a:r>
            <a:endParaRPr lang="hu-HU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940152" y="3212976"/>
            <a:ext cx="165618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hu-HU" b="1" dirty="0" smtClean="0">
                <a:solidFill>
                  <a:schemeClr val="tx1"/>
                </a:solidFill>
                <a:latin typeface="Garamond"/>
                <a:ea typeface="Times New Roman"/>
                <a:cs typeface="Times New Roman"/>
              </a:rPr>
              <a:t>(tégla)vörös</a:t>
            </a:r>
            <a:endParaRPr lang="hu-HU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940152" y="4725144"/>
            <a:ext cx="165618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hu-HU" b="1" dirty="0" smtClean="0">
                <a:solidFill>
                  <a:schemeClr val="tx1"/>
                </a:solidFill>
                <a:latin typeface="Garamond"/>
                <a:ea typeface="Times New Roman"/>
                <a:cs typeface="Times New Roman"/>
              </a:rPr>
              <a:t>(bíbor)vörös</a:t>
            </a:r>
            <a:endParaRPr lang="hu-HU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2" grpId="0" build="p" animBg="1"/>
      <p:bldP spid="13" grpId="0" build="p" animBg="1"/>
      <p:bldP spid="14" grpId="0" build="p" animBg="1"/>
      <p:bldP spid="1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szvén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731</TotalTime>
  <Words>182</Words>
  <Application>Microsoft Office PowerPoint</Application>
  <PresentationFormat>Diavetítés a képernyőre (4:3 oldalarány)</PresentationFormat>
  <Paragraphs>69</Paragraphs>
  <Slides>7</Slides>
  <Notes>1</Notes>
  <HiddenSlides>0</HiddenSlides>
  <MMClips>1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9" baseType="lpstr">
      <vt:lpstr>Részvény</vt:lpstr>
      <vt:lpstr>1_Office-téma</vt:lpstr>
      <vt:lpstr>lángfestés</vt:lpstr>
      <vt:lpstr>PowerPoint bemutató</vt:lpstr>
      <vt:lpstr>PowerPoint bemutató</vt:lpstr>
      <vt:lpstr>PowerPoint bemutató</vt:lpstr>
      <vt:lpstr>1. Vizsgálati módszer</vt:lpstr>
      <vt:lpstr>2. Vizsgálati módszer</vt:lpstr>
      <vt:lpstr>A vizsgálat eredménye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tűzijáték</dc:title>
  <dc:creator>Kuco</dc:creator>
  <cp:lastModifiedBy>Miklós</cp:lastModifiedBy>
  <cp:revision>46</cp:revision>
  <dcterms:created xsi:type="dcterms:W3CDTF">2014-08-01T09:45:47Z</dcterms:created>
  <dcterms:modified xsi:type="dcterms:W3CDTF">2015-08-30T15:40:37Z</dcterms:modified>
</cp:coreProperties>
</file>