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71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1D022-132D-48D9-A43F-12B96FF6BA57}" type="datetimeFigureOut">
              <a:rPr lang="hu-HU" smtClean="0"/>
              <a:t>2015.08.30.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1BD4E-F193-4BCF-A4DC-6D6A0448AB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8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427EB-F997-4712-B2BA-BC656F19388C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EFE3A2-0E75-4F6B-AC53-44C8919C640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648F2-0529-47DA-9EFB-D2A8D74EE58C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87A3F-9AA6-4CB3-9B6B-A7A51C85CCD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B5B5C-CB87-4DAA-921F-9465E567E842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3A2D8-6B40-4D5A-BFC6-41AD231445A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9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3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31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02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4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E67BA77-5891-43AA-8167-2BF998C4E84F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4A77EF5-10A7-4B34-912B-C4D7DEFF5E0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93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5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67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5882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87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2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5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B2987-D9A2-4E6B-B983-6E4884FC666E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B5CF7-8600-4A37-A981-711A8DD7898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5F0DB-5679-4EFF-8ACD-0FE90F2C6D63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95AF-BC8B-4416-AB62-F7DAAE093E3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02385-62E6-4786-89F4-B2606BFE10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4A0BA-2E91-4B29-80C7-DF011DC0E539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9A248-57C0-4940-9DEB-9C3247E36AC4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FFCD9-0918-4FB0-9B2D-3AE18260933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F761A-6A13-4F46-9DC7-E8B573CF4E0C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B4D02-1572-419A-ABF8-50B4552ADBE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D398436-2894-436E-A843-0AD171D29099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1A87CCB-9CD5-4F55-9939-D68EA00D7E6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EA224-9DD1-477F-B050-27AD1D2864AC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449EE3-4BD2-481F-A00C-A8329C37F0F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0DDDEC-C6F4-4BA7-BFB4-561370C900F8}" type="datetimeFigureOut">
              <a:rPr lang="hu-HU" smtClean="0"/>
              <a:pPr>
                <a:defRPr/>
              </a:pPr>
              <a:t>2015.08.30.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653C79-F8CC-4CE2-B014-367114F4898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2015.08.30.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4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8489" y="1916832"/>
            <a:ext cx="6912768" cy="1152128"/>
          </a:xfrm>
        </p:spPr>
        <p:txBody>
          <a:bodyPr/>
          <a:lstStyle/>
          <a:p>
            <a:pPr algn="ctr"/>
            <a:r>
              <a:rPr lang="hu-HU" sz="3600" dirty="0" smtClean="0"/>
              <a:t>indikátorok</a:t>
            </a: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2627784" y="3263346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Kutrovácz</a:t>
            </a:r>
            <a:r>
              <a:rPr lang="hu-H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László</a:t>
            </a:r>
            <a:endParaRPr lang="hu-H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9222"/>
            <a:ext cx="695004" cy="5635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76907"/>
            <a:ext cx="477358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611188" y="1916113"/>
          <a:ext cx="7848872" cy="2376264"/>
        </p:xfrm>
        <a:graphic>
          <a:graphicData uri="http://schemas.openxmlformats.org/drawingml/2006/table">
            <a:tbl>
              <a:tblPr/>
              <a:tblGrid>
                <a:gridCol w="1964966"/>
                <a:gridCol w="1955806"/>
                <a:gridCol w="1957637"/>
                <a:gridCol w="1970463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háztartási sósav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Garamond"/>
                          <a:ea typeface="Times New Roman"/>
                          <a:cs typeface="Times New Roman"/>
                        </a:rPr>
                        <a:t>konyhasóoldat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szódabikarbóna-oldat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Garamond"/>
                          <a:ea typeface="Times New Roman"/>
                          <a:cs typeface="Times New Roman"/>
                        </a:rPr>
                        <a:t>1. ismeretlen indikátoroldat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vörös</a:t>
                      </a:r>
                      <a:endParaRPr lang="hu-H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narancssárga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sárga</a:t>
                      </a:r>
                      <a:endParaRPr lang="hu-H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2. ismeretlen indikátoroldat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vörös</a:t>
                      </a:r>
                      <a:endParaRPr lang="hu-H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lila</a:t>
                      </a:r>
                      <a:endParaRPr lang="hu-H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kék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ismeretlen indikátorok azonosítása</a:t>
            </a:r>
          </a:p>
        </p:txBody>
      </p:sp>
      <p:sp>
        <p:nvSpPr>
          <p:cNvPr id="9241" name="Szövegdoboz 6"/>
          <p:cNvSpPr txBox="1">
            <a:spLocks noChangeArrowheads="1"/>
          </p:cNvSpPr>
          <p:nvPr/>
        </p:nvSpPr>
        <p:spPr bwMode="auto">
          <a:xfrm>
            <a:off x="900113" y="4724400"/>
            <a:ext cx="4573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Calibri" pitchFamily="34" charset="0"/>
              </a:rPr>
              <a:t>Az 1. ismeretlen indikátor: </a:t>
            </a:r>
            <a:r>
              <a:rPr lang="hu-HU" dirty="0" err="1" smtClean="0">
                <a:latin typeface="Calibri" pitchFamily="34" charset="0"/>
              </a:rPr>
              <a:t>metilvörösindikátor</a:t>
            </a:r>
            <a:endParaRPr lang="hu-HU" dirty="0">
              <a:latin typeface="Calibri" pitchFamily="34" charset="0"/>
            </a:endParaRPr>
          </a:p>
          <a:p>
            <a:r>
              <a:rPr lang="hu-HU" dirty="0">
                <a:latin typeface="Calibri" pitchFamily="34" charset="0"/>
              </a:rPr>
              <a:t>A 2. ismeretlen indikátor: </a:t>
            </a:r>
            <a:r>
              <a:rPr lang="hu-HU" dirty="0" smtClean="0">
                <a:latin typeface="Calibri" pitchFamily="34" charset="0"/>
              </a:rPr>
              <a:t>lakmuszindikátor</a:t>
            </a:r>
            <a:endParaRPr lang="hu-HU" dirty="0">
              <a:latin typeface="Calibri" pitchFamily="34" charset="0"/>
            </a:endParaRPr>
          </a:p>
          <a:p>
            <a:endParaRPr lang="hu-H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539750" y="2708275"/>
            <a:ext cx="1655763" cy="10810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400" b="1" smtClean="0">
                <a:latin typeface="Garamond" pitchFamily="18" charset="0"/>
              </a:rPr>
              <a:t>metilvörös </a:t>
            </a:r>
          </a:p>
          <a:p>
            <a:pPr>
              <a:buFont typeface="Arial" charset="0"/>
              <a:buNone/>
            </a:pPr>
            <a:r>
              <a:rPr lang="hu-HU" sz="2400" b="1" smtClean="0">
                <a:latin typeface="Garamond" pitchFamily="18" charset="0"/>
              </a:rPr>
              <a:t>lakmusz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ismeretlen indikátorok színskálája</a:t>
            </a:r>
          </a:p>
        </p:txBody>
      </p:sp>
      <p:pic>
        <p:nvPicPr>
          <p:cNvPr id="10244" name="Kép 3" descr="indiká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08275"/>
            <a:ext cx="5905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Kép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789363"/>
            <a:ext cx="5905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800" dirty="0" smtClean="0"/>
              <a:t>Kisméretű </a:t>
            </a:r>
            <a:r>
              <a:rPr lang="hu-HU" sz="2800" dirty="0"/>
              <a:t>(pl. röviditalos) </a:t>
            </a:r>
            <a:r>
              <a:rPr lang="hu-HU" sz="2800" dirty="0" smtClean="0"/>
              <a:t>feliratozott poharakba </a:t>
            </a:r>
            <a:r>
              <a:rPr lang="hu-HU" sz="2800" dirty="0"/>
              <a:t>tölts kevés háztartási ecetet, </a:t>
            </a:r>
            <a:r>
              <a:rPr lang="hu-HU" sz="2800" dirty="0" smtClean="0"/>
              <a:t>csapvizet, </a:t>
            </a:r>
            <a:r>
              <a:rPr lang="hu-HU" sz="2800" dirty="0"/>
              <a:t>szódabikarbóna-oldatot, híg citromlevet, szappanos vizet! Cseppents a poharakba 5-6 csepp vöröskáposzta levet!</a:t>
            </a:r>
          </a:p>
          <a:p>
            <a:pPr lvl="0"/>
            <a:r>
              <a:rPr lang="hu-HU" sz="2800" dirty="0"/>
              <a:t>Mit tapasztalsz?</a:t>
            </a:r>
          </a:p>
          <a:p>
            <a:pPr lvl="0"/>
            <a:r>
              <a:rPr lang="hu-HU" sz="2800" dirty="0"/>
              <a:t>Fényképezd le (pl. a telefonoddal) a kísérlet eredményét!</a:t>
            </a:r>
          </a:p>
          <a:p>
            <a:pPr lvl="0"/>
            <a:r>
              <a:rPr lang="hu-HU" sz="2800" b="1" dirty="0">
                <a:solidFill>
                  <a:srgbClr val="FFFF00"/>
                </a:solidFill>
              </a:rPr>
              <a:t>Ezután </a:t>
            </a:r>
            <a:r>
              <a:rPr lang="hu-HU" sz="2800" b="1" dirty="0" smtClean="0">
                <a:solidFill>
                  <a:srgbClr val="FFFF00"/>
                </a:solidFill>
              </a:rPr>
              <a:t>öntsd </a:t>
            </a:r>
            <a:r>
              <a:rPr lang="hu-HU" sz="2800" b="1" dirty="0">
                <a:solidFill>
                  <a:srgbClr val="FFFF00"/>
                </a:solidFill>
              </a:rPr>
              <a:t>ki a poharakból a folyadékokat a lefolyóba és alaposan mosd el a poharakat! </a:t>
            </a:r>
            <a:endParaRPr lang="hu-HU" sz="2800" b="1" dirty="0" smtClean="0">
              <a:solidFill>
                <a:srgbClr val="FFFF00"/>
              </a:solidFill>
            </a:endParaRPr>
          </a:p>
          <a:p>
            <a:pPr lvl="0"/>
            <a:r>
              <a:rPr lang="hu-HU" sz="2800" dirty="0" smtClean="0"/>
              <a:t>Mire </a:t>
            </a:r>
            <a:r>
              <a:rPr lang="hu-HU" sz="2800" dirty="0"/>
              <a:t>következtetsz a tapasztalatokból?</a:t>
            </a:r>
          </a:p>
          <a:p>
            <a:pPr>
              <a:buFont typeface="Arial" charset="0"/>
              <a:buNone/>
            </a:pPr>
            <a:endParaRPr lang="hu-HU" sz="2800" dirty="0" smtClean="0"/>
          </a:p>
        </p:txBody>
      </p:sp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 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800" dirty="0"/>
              <a:t>	Hogyan készítenéd el minél többféle (de legalább 3) ország zászlóját egy fehér csempén, víz, savak, lúgok és megfelelően választott indikátorok segítségével? 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/>
              <a:t>Rajzold be kísérletterveid a csempeábrákba! 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/>
              <a:t>Feliratozd az ábrát (oldatok és indikátorok neve)!</a:t>
            </a:r>
          </a:p>
          <a:p>
            <a:pPr>
              <a:buNone/>
            </a:pPr>
            <a:r>
              <a:rPr lang="hu-HU" sz="2800" dirty="0"/>
              <a:t>	(Segítségképpen használd a függvénytáblázat indikátorokkal kapcsolatos adatait, vagy az internetet.)</a:t>
            </a:r>
          </a:p>
          <a:p>
            <a:pPr>
              <a:buFont typeface="Arial" charset="0"/>
              <a:buNone/>
            </a:pPr>
            <a:endParaRPr lang="hu-HU" sz="2800" dirty="0" smtClean="0"/>
          </a:p>
        </p:txBody>
      </p:sp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 /</a:t>
            </a:r>
            <a:r>
              <a:rPr lang="hu-HU" dirty="0"/>
              <a:t>2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721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 smtClean="0"/>
              <a:t>A függvénytáblázat segítségével párosítsd a következő indikátorok nevét azzal a pH- tartománnyal, amin belül színt váltanak (átcsapási tartomány)!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	lakmusz				pH = 5,0 - 8,0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	fenolftalein			pH = 3,1 - 4,</a:t>
            </a:r>
            <a:r>
              <a:rPr lang="hu-HU" dirty="0" err="1" smtClean="0"/>
              <a:t>4</a:t>
            </a:r>
            <a:endParaRPr lang="hu-H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	metilvörös				pH = 8,2 – 10,0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	metilnarancs			pH = 4,</a:t>
            </a:r>
            <a:r>
              <a:rPr lang="hu-HU" dirty="0" err="1" smtClean="0"/>
              <a:t>4</a:t>
            </a:r>
            <a:r>
              <a:rPr lang="hu-HU" dirty="0" smtClean="0"/>
              <a:t> – 6,2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3131840" y="2852936"/>
            <a:ext cx="24479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3491880" y="3284984"/>
            <a:ext cx="2087562" cy="503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3275856" y="3789040"/>
            <a:ext cx="2304256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3635896" y="3284984"/>
            <a:ext cx="2016224" cy="936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hu-HU" dirty="0" smtClean="0"/>
              <a:t>Írd be a táblázat megfelelő helyére a fenolftaleinindikátor színét protonált és deprotonált állapotban, továbbá az ehhez tartozó pH-tartományt! </a:t>
            </a:r>
          </a:p>
          <a:p>
            <a:pPr marL="514350" indent="-514350" algn="ctr">
              <a:buFont typeface="Arial" charset="0"/>
              <a:buNone/>
            </a:pPr>
            <a:r>
              <a:rPr lang="hu-HU" dirty="0" smtClean="0">
                <a:latin typeface="Garamond" pitchFamily="18" charset="0"/>
                <a:cs typeface="Times New Roman" pitchFamily="18" charset="0"/>
              </a:rPr>
              <a:t> </a:t>
            </a:r>
            <a:endParaRPr lang="hu-HU" sz="2000" dirty="0" smtClean="0">
              <a:cs typeface="Times New Roman" pitchFamily="18" charset="0"/>
            </a:endParaRPr>
          </a:p>
          <a:p>
            <a:pPr marL="514350" indent="-514350" algn="ctr">
              <a:buFont typeface="Arial" charset="0"/>
              <a:buNone/>
            </a:pPr>
            <a:r>
              <a:rPr lang="hu-HU" dirty="0" smtClean="0">
                <a:latin typeface="Garamond" pitchFamily="18" charset="0"/>
                <a:cs typeface="Times New Roman" pitchFamily="18" charset="0"/>
              </a:rPr>
              <a:t>     </a:t>
            </a:r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42988" y="2708275"/>
          <a:ext cx="7058025" cy="3059114"/>
        </p:xfrm>
        <a:graphic>
          <a:graphicData uri="http://schemas.openxmlformats.org/drawingml/2006/table">
            <a:tbl>
              <a:tblPr/>
              <a:tblGrid>
                <a:gridCol w="2352675"/>
                <a:gridCol w="2352675"/>
                <a:gridCol w="2352675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HIn      </a:t>
                      </a: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 Symbol" pitchFamily="34" charset="0"/>
                          <a:cs typeface="Times New Roman" pitchFamily="18" charset="0"/>
                        </a:rPr>
                        <a:t>⇌</a:t>
                      </a: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In</a:t>
                      </a:r>
                      <a:r>
                        <a:rPr kumimoji="0" lang="hu-H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+ H</a:t>
                      </a:r>
                      <a:r>
                        <a:rPr kumimoji="0" lang="hu-H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+</a:t>
                      </a:r>
                      <a:endParaRPr kumimoji="0" 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Az indikátor színe</a:t>
                      </a: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2800" b="1" kern="1200" dirty="0" smtClean="0">
                          <a:solidFill>
                            <a:schemeClr val="bg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pH</a:t>
                      </a: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3707904" y="3717032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Garamond" pitchFamily="18" charset="0"/>
              </a:rPr>
              <a:t>színtelen</a:t>
            </a:r>
            <a:endParaRPr lang="hu-HU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084168" y="3717032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Garamond" pitchFamily="18" charset="0"/>
              </a:rPr>
              <a:t>ciklámen</a:t>
            </a:r>
            <a:endParaRPr lang="hu-HU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707904" y="4869160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Garamond" pitchFamily="18" charset="0"/>
              </a:rPr>
              <a:t>&lt;8,2</a:t>
            </a:r>
            <a:endParaRPr lang="hu-HU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084168" y="4869160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Garamond" pitchFamily="18" charset="0"/>
              </a:rPr>
              <a:t>&gt;10,0</a:t>
            </a:r>
            <a:endParaRPr lang="hu-HU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 startAt="3"/>
            </a:pPr>
            <a:r>
              <a:rPr lang="hu-HU" sz="2400" dirty="0" smtClean="0"/>
              <a:t>A következő ábrán a fenolftaleinindikátor molekulájának szerkezeti képletét láthatod. Karikázd be a molekulának azt a részét/részeit, amelyik/amelyek </a:t>
            </a:r>
            <a:r>
              <a:rPr lang="hu-HU" sz="2400" dirty="0" smtClean="0">
                <a:solidFill>
                  <a:srgbClr val="FFFF00"/>
                </a:solidFill>
              </a:rPr>
              <a:t>lúgos közegben protont adhat/adhatnak le</a:t>
            </a:r>
            <a:r>
              <a:rPr lang="hu-HU" sz="2400" dirty="0" smtClean="0"/>
              <a:t>!</a:t>
            </a:r>
          </a:p>
          <a:p>
            <a:pPr marL="514350" indent="-514350">
              <a:buFont typeface="Arial" charset="0"/>
              <a:buNone/>
            </a:pPr>
            <a:endParaRPr lang="hu-HU" sz="1800" dirty="0" smtClean="0"/>
          </a:p>
        </p:txBody>
      </p:sp>
      <p:pic>
        <p:nvPicPr>
          <p:cNvPr id="4099" name="Kép 3" descr="Phenolphtha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42084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zis 4"/>
          <p:cNvSpPr/>
          <p:nvPr/>
        </p:nvSpPr>
        <p:spPr>
          <a:xfrm>
            <a:off x="5868144" y="3068960"/>
            <a:ext cx="865188" cy="576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627784" y="2276872"/>
            <a:ext cx="864096" cy="5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forsvinnandeblack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2348880"/>
            <a:ext cx="8052216" cy="252028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fenolftalein molekulájának szerkezeti változása lúgos közegben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1.	A 4 főzőpohárból háromszor 2 cm</a:t>
            </a:r>
            <a:r>
              <a:rPr lang="hu-HU" baseline="30000" dirty="0" smtClean="0"/>
              <a:t>3</a:t>
            </a:r>
            <a:r>
              <a:rPr lang="hu-HU" dirty="0" smtClean="0"/>
              <a:t>-t üres kémcsövekbe töltünk (12 db kémcső).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2.	A kémcsövekbe 1-2 csepp ismert indikátort (1-3. üveg) cseppentünk. Minden kémcsőbe csak egyféle indikátor kerül. A színt feljegyezzük az </a:t>
            </a:r>
            <a:r>
              <a:rPr lang="hu-HU" i="1" dirty="0" smtClean="0"/>
              <a:t>1. táblázatba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3.	Meghatározzuk az ismeretlen oldatot.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4.	Az 1-3. főzőpohárból kétszer 2 cm</a:t>
            </a:r>
            <a:r>
              <a:rPr lang="hu-HU" baseline="30000" dirty="0" smtClean="0"/>
              <a:t>3</a:t>
            </a:r>
            <a:r>
              <a:rPr lang="hu-HU" dirty="0" smtClean="0"/>
              <a:t>-t töltünk kémcsövekbe (6 db kémcső).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5.	A kémcsövekbe 1-2 csepp ismeretlen indikátort (4-5. üveg) cseppentünk. Minden kémcsőbe csak egyféle indikátor kerül. A színt feljegyezzük a 2</a:t>
            </a:r>
            <a:r>
              <a:rPr lang="hu-HU" i="1" dirty="0" smtClean="0"/>
              <a:t>. táblázatba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6.	A tapasztalt szín és a függvénytáblázat („Indikátorok színváltozása” fejezet) segítségével azonosítjuk az ismeretlen indikátorokat. </a:t>
            </a:r>
          </a:p>
        </p:txBody>
      </p:sp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vizsgálat menete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684213" y="2133600"/>
          <a:ext cx="7632850" cy="2948906"/>
        </p:xfrm>
        <a:graphic>
          <a:graphicData uri="http://schemas.openxmlformats.org/drawingml/2006/table">
            <a:tbl>
              <a:tblPr/>
              <a:tblGrid>
                <a:gridCol w="1973556"/>
                <a:gridCol w="1842868"/>
                <a:gridCol w="1908213"/>
                <a:gridCol w="1908213"/>
              </a:tblGrid>
              <a:tr h="960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smtClean="0">
                          <a:latin typeface="Garamond"/>
                          <a:ea typeface="Times New Roman"/>
                          <a:cs typeface="Times New Roman"/>
                        </a:rPr>
                        <a:t>metilnarancs-indikátor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latin typeface="Garamond"/>
                          <a:ea typeface="Times New Roman"/>
                          <a:cs typeface="Times New Roman"/>
                        </a:rPr>
                        <a:t>brómtimolkék-</a:t>
                      </a:r>
                      <a:r>
                        <a:rPr lang="hu-HU" sz="1800" b="1" dirty="0" smtClean="0">
                          <a:latin typeface="Garamond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="1" dirty="0">
                          <a:latin typeface="Garamond"/>
                          <a:ea typeface="Times New Roman"/>
                          <a:cs typeface="Times New Roman"/>
                        </a:rPr>
                        <a:t>indikátor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Garamond"/>
                          <a:ea typeface="Times New Roman"/>
                          <a:cs typeface="Times New Roman"/>
                        </a:rPr>
                        <a:t>fenolftalein-indikátor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háztartási sósav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konyhasóoldat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Garamond"/>
                          <a:ea typeface="Times New Roman"/>
                          <a:cs typeface="Times New Roman"/>
                        </a:rPr>
                        <a:t>szódabikarbóna-oldat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Garamond"/>
                          <a:ea typeface="Times New Roman"/>
                          <a:cs typeface="Times New Roman"/>
                        </a:rPr>
                        <a:t>ismeretlen oldat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ismeretlen oldat azonosítása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900113" y="2492375"/>
          <a:ext cx="7416824" cy="2736306"/>
        </p:xfrm>
        <a:graphic>
          <a:graphicData uri="http://schemas.openxmlformats.org/drawingml/2006/table">
            <a:tbl>
              <a:tblPr/>
              <a:tblGrid>
                <a:gridCol w="1856803"/>
                <a:gridCol w="1848147"/>
                <a:gridCol w="1849877"/>
                <a:gridCol w="1861997"/>
              </a:tblGrid>
              <a:tr h="912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Garamond"/>
                          <a:ea typeface="Times New Roman"/>
                          <a:cs typeface="Times New Roman"/>
                        </a:rPr>
                        <a:t>háztartási sósav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Garamond"/>
                          <a:ea typeface="Times New Roman"/>
                          <a:cs typeface="Times New Roman"/>
                        </a:rPr>
                        <a:t>konyhasóoldat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szódabikarbóna-oldat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1. ismeretlen indikátoroldat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2. ismeretlen indikátoroldat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/>
              <a:t>Az ismeretlen indikátorok azonosítása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704858" cy="3384377"/>
        </p:xfrm>
        <a:graphic>
          <a:graphicData uri="http://schemas.openxmlformats.org/drawingml/2006/table">
            <a:tbl>
              <a:tblPr/>
              <a:tblGrid>
                <a:gridCol w="1992174"/>
                <a:gridCol w="1860254"/>
                <a:gridCol w="1926215"/>
                <a:gridCol w="1926215"/>
              </a:tblGrid>
              <a:tr h="1128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latin typeface="Garamond"/>
                          <a:ea typeface="Times New Roman"/>
                          <a:cs typeface="Times New Roman"/>
                        </a:rPr>
                        <a:t>metilnarancs-</a:t>
                      </a:r>
                      <a:r>
                        <a:rPr lang="hu-HU" sz="1800" b="1" dirty="0" smtClean="0">
                          <a:latin typeface="Garamond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="1" dirty="0">
                          <a:latin typeface="Garamond"/>
                          <a:ea typeface="Times New Roman"/>
                          <a:cs typeface="Times New Roman"/>
                        </a:rPr>
                        <a:t>indikátor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latin typeface="Garamond"/>
                          <a:ea typeface="Times New Roman"/>
                          <a:cs typeface="Times New Roman"/>
                        </a:rPr>
                        <a:t>brómtimolkék-indikátor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Garamond"/>
                          <a:ea typeface="Times New Roman"/>
                          <a:cs typeface="Times New Roman"/>
                        </a:rPr>
                        <a:t>fenolftalein- </a:t>
                      </a:r>
                      <a:r>
                        <a:rPr lang="hu-HU" sz="1800" b="1" dirty="0">
                          <a:latin typeface="Garamond"/>
                          <a:ea typeface="Times New Roman"/>
                          <a:cs typeface="Times New Roman"/>
                        </a:rPr>
                        <a:t>indikátor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Garamond"/>
                          <a:ea typeface="Times New Roman"/>
                          <a:cs typeface="Times New Roman"/>
                        </a:rPr>
                        <a:t>háztartási sósav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vörös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sárga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színtelen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Garamond"/>
                          <a:ea typeface="Times New Roman"/>
                          <a:cs typeface="Times New Roman"/>
                        </a:rPr>
                        <a:t>konyhasóoldat</a:t>
                      </a:r>
                      <a:endParaRPr lang="hu-H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narancssárga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zöld(es kék)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színtelen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szódabikarbóna-oldat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narancssárga</a:t>
                      </a:r>
                      <a:endParaRPr lang="hu-H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kék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ciklámen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Garamond"/>
                          <a:ea typeface="Times New Roman"/>
                          <a:cs typeface="Times New Roman"/>
                        </a:rPr>
                        <a:t>ismeretlen oldat</a:t>
                      </a:r>
                      <a:endParaRPr lang="hu-H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narancssárga</a:t>
                      </a:r>
                      <a:endParaRPr lang="hu-HU" sz="2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kék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ciklámen</a:t>
                      </a:r>
                      <a:endParaRPr lang="hu-HU" sz="2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ismeretlen oldat azonosítása</a:t>
            </a:r>
          </a:p>
        </p:txBody>
      </p:sp>
      <p:sp>
        <p:nvSpPr>
          <p:cNvPr id="8227" name="Szövegdoboz 5"/>
          <p:cNvSpPr txBox="1">
            <a:spLocks noChangeArrowheads="1"/>
          </p:cNvSpPr>
          <p:nvPr/>
        </p:nvSpPr>
        <p:spPr bwMode="auto">
          <a:xfrm>
            <a:off x="900113" y="5516563"/>
            <a:ext cx="741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alibri" pitchFamily="34" charset="0"/>
              </a:rPr>
              <a:t>Az ismeretlen oldat: </a:t>
            </a:r>
            <a:r>
              <a:rPr lang="hu-HU" dirty="0" err="1" smtClean="0">
                <a:latin typeface="Calibri" pitchFamily="34" charset="0"/>
              </a:rPr>
              <a:t>nátrium-karbonát-oldat</a:t>
            </a:r>
            <a:endParaRPr lang="hu-HU" dirty="0">
              <a:latin typeface="Calibri" pitchFamily="34" charset="0"/>
            </a:endParaRPr>
          </a:p>
          <a:p>
            <a:endParaRPr lang="hu-H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878</TotalTime>
  <Words>273</Words>
  <Application>Microsoft Office PowerPoint</Application>
  <PresentationFormat>Diavetítés a képernyőre (4:3 oldalarány)</PresentationFormat>
  <Paragraphs>91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5" baseType="lpstr">
      <vt:lpstr>Papír</vt:lpstr>
      <vt:lpstr>1_Office-téma</vt:lpstr>
      <vt:lpstr>indikátorok </vt:lpstr>
      <vt:lpstr>PowerPoint bemutató</vt:lpstr>
      <vt:lpstr>PowerPoint bemutató</vt:lpstr>
      <vt:lpstr>PowerPoint bemutató</vt:lpstr>
      <vt:lpstr>  A fenolftalein molekulájának szerkezeti változása lúgos közegben</vt:lpstr>
      <vt:lpstr>A vizsgálat menete</vt:lpstr>
      <vt:lpstr>Az ismeretlen oldat azonosítása</vt:lpstr>
      <vt:lpstr>Az ismeretlen indikátorok azonosítása</vt:lpstr>
      <vt:lpstr>Az ismeretlen oldat azonosítása</vt:lpstr>
      <vt:lpstr>Az ismeretlen indikátorok azonosítása</vt:lpstr>
      <vt:lpstr>Az ismeretlen indikátorok színskálája</vt:lpstr>
      <vt:lpstr>Házi feladat /1</vt:lpstr>
      <vt:lpstr>Házi feladat /2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Kuco</dc:creator>
  <cp:lastModifiedBy>Miklós</cp:lastModifiedBy>
  <cp:revision>58</cp:revision>
  <dcterms:created xsi:type="dcterms:W3CDTF">2014-08-03T09:57:50Z</dcterms:created>
  <dcterms:modified xsi:type="dcterms:W3CDTF">2015-08-30T16:17:53Z</dcterms:modified>
</cp:coreProperties>
</file>